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17.07.2023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17.07.2023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17.07.2023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17.07.2023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17.07.2023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17.07.2023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12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10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rázek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-1" y="6148129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107504" y="44624"/>
            <a:ext cx="9036496" cy="864443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CDPH 2L1047B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Volně stojící myčka nádobí šíře 45 cm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LED kontrolky, 5 programů, 10 sad, 9 l,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47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dB(A), Express mytí, 2 koše, </a:t>
            </a:r>
            <a:r>
              <a:rPr lang="cs-CZ" altLang="cs-CZ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elektronická </a:t>
            </a:r>
            <a:r>
              <a:rPr lang="cs-CZ" altLang="cs-CZ" sz="12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regenerace</a:t>
            </a:r>
            <a:endParaRPr lang="cs-CZ" altLang="cs-CZ" sz="12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107504" y="908720"/>
            <a:ext cx="3888432" cy="576064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2019/2017)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		</a:t>
            </a:r>
            <a:r>
              <a:rPr lang="cs-CZ" altLang="cs-CZ" sz="800" dirty="0" smtClean="0">
                <a:latin typeface="Arial" charset="0"/>
              </a:rPr>
              <a:t>E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(sady nádobí)		</a:t>
            </a:r>
            <a:r>
              <a:rPr lang="cs-CZ" altLang="cs-CZ" sz="800" dirty="0" smtClean="0">
                <a:latin typeface="Arial" charset="0"/>
              </a:rPr>
              <a:t>10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 cyklus programu Eco (kWh) 	</a:t>
            </a:r>
            <a:r>
              <a:rPr lang="cs-CZ" altLang="cs-CZ" sz="800" dirty="0" smtClean="0">
                <a:latin typeface="Arial" charset="0"/>
              </a:rPr>
              <a:t>0,75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na 100 cyklů programu Eco (kWh)	</a:t>
            </a:r>
            <a:r>
              <a:rPr lang="cs-CZ" altLang="cs-CZ" sz="800" dirty="0" smtClean="0">
                <a:latin typeface="Arial" charset="0"/>
              </a:rPr>
              <a:t>75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vody na 1 cyklus v programu Eco (l) 	</a:t>
            </a:r>
            <a:r>
              <a:rPr lang="cs-CZ" altLang="cs-CZ" sz="800" dirty="0" smtClean="0">
                <a:latin typeface="Arial" charset="0"/>
              </a:rPr>
              <a:t>9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Eco (h:min)		</a:t>
            </a:r>
            <a:r>
              <a:rPr lang="cs-CZ" altLang="cs-CZ" sz="800" dirty="0" smtClean="0">
                <a:latin typeface="Arial" charset="0"/>
              </a:rPr>
              <a:t>4:58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šířeného vzduchem (dB(A) re 1 pW)	</a:t>
            </a:r>
            <a:r>
              <a:rPr lang="cs-CZ" altLang="cs-CZ" sz="800" dirty="0" smtClean="0">
                <a:latin typeface="Arial" charset="0"/>
              </a:rPr>
              <a:t>47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		</a:t>
            </a:r>
            <a:r>
              <a:rPr lang="cs-CZ" altLang="cs-CZ" sz="800" dirty="0" smtClean="0">
                <a:latin typeface="Arial" charset="0"/>
              </a:rPr>
              <a:t>C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Programy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5</a:t>
            </a:r>
            <a:r>
              <a:rPr lang="cs-CZ" altLang="cs-CZ" sz="800" dirty="0" smtClean="0">
                <a:latin typeface="Arial" charset="0"/>
              </a:rPr>
              <a:t> programů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Eco </a:t>
            </a:r>
            <a:r>
              <a:rPr lang="cs-CZ" altLang="cs-CZ" sz="800" dirty="0" smtClean="0">
                <a:latin typeface="Arial" charset="0"/>
              </a:rPr>
              <a:t>50°C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dirty="0" smtClean="0">
                <a:latin typeface="Arial" charset="0"/>
              </a:rPr>
              <a:t>Univerzální 60°C, Intenzivní 70°C, Předmytí 45°C,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Zoom 32 </a:t>
            </a:r>
            <a:r>
              <a:rPr lang="cs-CZ" altLang="cs-CZ" sz="800" b="1" dirty="0">
                <a:latin typeface="Arial" charset="0"/>
              </a:rPr>
              <a:t>min </a:t>
            </a:r>
            <a:r>
              <a:rPr lang="cs-CZ" altLang="cs-CZ" sz="800" b="1" dirty="0" smtClean="0">
                <a:latin typeface="Arial" charset="0"/>
              </a:rPr>
              <a:t>45°C </a:t>
            </a:r>
            <a:r>
              <a:rPr lang="cs-CZ" altLang="cs-CZ" sz="800" b="1" dirty="0">
                <a:latin typeface="Arial" charset="0"/>
              </a:rPr>
              <a:t>– rychlé </a:t>
            </a:r>
            <a:r>
              <a:rPr lang="cs-CZ" altLang="cs-CZ" sz="800" b="1" dirty="0" smtClean="0">
                <a:latin typeface="Arial" charset="0"/>
              </a:rPr>
              <a:t>mytí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Teploty mytí 45 – 70°C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solidFill>
                <a:srgbClr val="C00000"/>
              </a:solidFill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Odložený start </a:t>
            </a:r>
            <a:r>
              <a:rPr lang="cs-CZ" altLang="cs-CZ" sz="800" dirty="0" smtClean="0">
                <a:latin typeface="Arial" charset="0"/>
              </a:rPr>
              <a:t>3, 6, 9 hod 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Express </a:t>
            </a:r>
            <a:r>
              <a:rPr lang="cs-CZ" altLang="cs-CZ" sz="800" b="1" dirty="0">
                <a:latin typeface="Arial" charset="0"/>
              </a:rPr>
              <a:t>mytí </a:t>
            </a:r>
            <a:r>
              <a:rPr lang="cs-CZ" altLang="cs-CZ" sz="800" b="1" dirty="0" smtClean="0">
                <a:latin typeface="Arial" charset="0"/>
              </a:rPr>
              <a:t>– úspora </a:t>
            </a:r>
            <a:r>
              <a:rPr lang="cs-CZ" altLang="cs-CZ" sz="800" b="1" dirty="0">
                <a:latin typeface="Arial" charset="0"/>
              </a:rPr>
              <a:t>25% času a </a:t>
            </a:r>
            <a:r>
              <a:rPr lang="cs-CZ" altLang="cs-CZ" sz="800" b="1" dirty="0" smtClean="0">
                <a:latin typeface="Arial" charset="0"/>
              </a:rPr>
              <a:t>energie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Tlačítko pro vynulování nedostatku soli a leštidla</a:t>
            </a: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Ukazatel nedostatku leštidla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Ukazatel fáze cyklu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Dětská pojistka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Zvukový signál ukončení programu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Uložení posledního cyklu do paměti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Konstrukce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LED kontrolky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Materiál vany nerez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Tříúrovňový filtr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Skryté </a:t>
            </a:r>
            <a:r>
              <a:rPr lang="cs-CZ" altLang="cs-CZ" sz="800" dirty="0">
                <a:latin typeface="Arial" charset="0"/>
              </a:rPr>
              <a:t>topné </a:t>
            </a:r>
            <a:r>
              <a:rPr lang="cs-CZ" altLang="cs-CZ" sz="800" dirty="0" smtClean="0">
                <a:latin typeface="Arial" charset="0"/>
              </a:rPr>
              <a:t>těleso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charset="0"/>
              </a:rPr>
              <a:t>Elektronická regenerace změkčovače vody – nižší spotřeba soli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2 koše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Polohování horního koše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Sklopitelné držáky na talíře ve spodním koši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Sklopitelné držáky šálků v horním koši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Ochrana proti přetečení Antioverflow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453584"/>
            <a:ext cx="1755271" cy="359792"/>
          </a:xfrm>
          <a:prstGeom prst="rect">
            <a:avLst/>
          </a:prstGeom>
        </p:spPr>
      </p:pic>
      <p:sp>
        <p:nvSpPr>
          <p:cNvPr id="27" name="Ovál 26"/>
          <p:cNvSpPr/>
          <p:nvPr/>
        </p:nvSpPr>
        <p:spPr>
          <a:xfrm>
            <a:off x="4860032" y="108865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860032" y="1232672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programů mytí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191699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788024" y="205229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Funkce Express mytí úspora 25%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96055" y="5041693"/>
            <a:ext cx="2880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 smtClean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32002569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6925777800650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Provedení 		Černá</a:t>
            </a:r>
          </a:p>
          <a:p>
            <a:pPr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850 x 450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610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Čistá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38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890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485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620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Hmotnost 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41,93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Ovál 23"/>
          <p:cNvSpPr/>
          <p:nvPr/>
        </p:nvSpPr>
        <p:spPr>
          <a:xfrm>
            <a:off x="4860032" y="2709000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4860031" y="2772217"/>
            <a:ext cx="720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Rychlý program mytí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min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8" t="-4470" r="-11942" b="-12291"/>
          <a:stretch/>
        </p:blipFill>
        <p:spPr>
          <a:xfrm>
            <a:off x="4067944" y="1052736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37" t="1" r="-1636" b="-7455"/>
          <a:stretch/>
        </p:blipFill>
        <p:spPr>
          <a:xfrm>
            <a:off x="4067944" y="1915772"/>
            <a:ext cx="720000" cy="72122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1" name="TextovéPole 40"/>
          <p:cNvSpPr txBox="1"/>
          <p:nvPr/>
        </p:nvSpPr>
        <p:spPr>
          <a:xfrm>
            <a:off x="6139471" y="2245623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45 cm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2" name="Obrázek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01088"/>
            <a:ext cx="720000" cy="720000"/>
          </a:xfrm>
          <a:prstGeom prst="flowChartConnector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3" name="Ovál 42"/>
          <p:cNvSpPr/>
          <p:nvPr/>
        </p:nvSpPr>
        <p:spPr>
          <a:xfrm>
            <a:off x="4860032" y="350108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4860032" y="361556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Odložený start 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 6, 9  hod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7" name="Obdélník 46"/>
          <p:cNvSpPr/>
          <p:nvPr/>
        </p:nvSpPr>
        <p:spPr>
          <a:xfrm>
            <a:off x="4283968" y="1124744"/>
            <a:ext cx="288032" cy="39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cxnSp>
        <p:nvCxnSpPr>
          <p:cNvPr id="46" name="Přímá spojnice se šipkou 45"/>
          <p:cNvCxnSpPr/>
          <p:nvPr/>
        </p:nvCxnSpPr>
        <p:spPr>
          <a:xfrm>
            <a:off x="6264055" y="2173615"/>
            <a:ext cx="504000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935" y="1476297"/>
            <a:ext cx="576000" cy="57600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001967" y="1692257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endParaRPr lang="cs-CZ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8" name="Immagin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9BC3A8FC-E24A-4974-9C2D-2AC305D9A9F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892" l="0" r="100000">
                        <a14:foregroundMark x1="23739" y1="42169" x2="23739" y2="42169"/>
                        <a14:foregroundMark x1="7257" y1="59940" x2="7257" y2="59940"/>
                        <a14:foregroundMark x1="80197" y1="27108" x2="80197" y2="27108"/>
                        <a14:foregroundMark x1="88807" y1="26506" x2="88807" y2="26506"/>
                        <a14:foregroundMark x1="95941" y1="27108" x2="95941" y2="27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2211" r="24001" b="-8470"/>
          <a:stretch/>
        </p:blipFill>
        <p:spPr>
          <a:xfrm>
            <a:off x="4075562" y="2879293"/>
            <a:ext cx="779732" cy="360000"/>
          </a:xfrm>
          <a:prstGeom prst="rect">
            <a:avLst/>
          </a:prstGeom>
        </p:spPr>
      </p:pic>
      <p:pic>
        <p:nvPicPr>
          <p:cNvPr id="55" name="Immagine 11">
            <a:extLst>
              <a:ext uri="{FF2B5EF4-FFF2-40B4-BE49-F238E27FC236}">
                <a16:creationId xmlns="" xmlns:a16="http://schemas.microsoft.com/office/drawing/2014/main" id="{8970BCDB-80BF-4D97-9D05-A17B9076D4D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0959" y="898293"/>
            <a:ext cx="1491329" cy="40306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085" y="1371431"/>
            <a:ext cx="720000" cy="720000"/>
          </a:xfrm>
          <a:prstGeom prst="rect">
            <a:avLst/>
          </a:prstGeom>
        </p:spPr>
      </p:pic>
      <p:sp>
        <p:nvSpPr>
          <p:cNvPr id="49" name="TextovéPole 48">
            <a:extLst>
              <a:ext uri="{FF2B5EF4-FFF2-40B4-BE49-F238E27FC236}">
                <a16:creationId xmlns="" xmlns:a16="http://schemas.microsoft.com/office/drawing/2014/main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2019/2017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" t="3800" r="6556" b="1701"/>
          <a:stretch/>
        </p:blipFill>
        <p:spPr>
          <a:xfrm>
            <a:off x="5860214" y="2644173"/>
            <a:ext cx="1292818" cy="237456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293279" y="802832"/>
            <a:ext cx="706388" cy="69269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989" y="2061589"/>
            <a:ext cx="1462472" cy="29249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</TotalTime>
  <Words>72</Words>
  <Application>Microsoft Office PowerPoint</Application>
  <PresentationFormat>Předvádění na obrazovce (4:3)</PresentationFormat>
  <Paragraphs>63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155</cp:revision>
  <cp:lastPrinted>2016-05-05T10:40:20Z</cp:lastPrinted>
  <dcterms:created xsi:type="dcterms:W3CDTF">2015-07-16T11:02:07Z</dcterms:created>
  <dcterms:modified xsi:type="dcterms:W3CDTF">2023-07-17T08:15:17Z</dcterms:modified>
</cp:coreProperties>
</file>