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 varScale="1">
        <p:scale>
          <a:sx n="108" d="100"/>
          <a:sy n="108" d="100"/>
        </p:scale>
        <p:origin x="23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sz="2400" b="1" dirty="0">
                <a:solidFill>
                  <a:srgbClr val="4472C4"/>
                </a:solidFill>
                <a:latin typeface="Arial" charset="0"/>
              </a:rPr>
              <a:t>HATS9CBS6BPLWI </a:t>
            </a:r>
            <a:endParaRPr lang="cs-CZ" altLang="cs-CZ" sz="2400" b="1" dirty="0">
              <a:solidFill>
                <a:srgbClr val="4472C4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Komínový odsavač par ID-PURE SERIES 4 – šíře 90 cm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1200" dirty="0">
                <a:solidFill>
                  <a:srgbClr val="706F6F"/>
                </a:solidFill>
                <a:latin typeface="Arial" charset="0"/>
              </a:rPr>
              <a:t>Odtah a recirkulace, energetická třída A+, 2x Booster, dotykové ovládání, WIFI+BLE, osvětlení LED pásek</a:t>
            </a:r>
            <a:endParaRPr lang="cs-CZ" altLang="cs-CZ" sz="1200" dirty="0">
              <a:solidFill>
                <a:srgbClr val="706F6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883509"/>
            <a:ext cx="3946438" cy="5317219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Hlavní vlastnosti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Roční spotřeba energie (kWh/</a:t>
            </a:r>
            <a:r>
              <a:rPr lang="cs-CZ" altLang="cs-CZ" sz="800" dirty="0" err="1">
                <a:latin typeface="Arial" charset="0"/>
              </a:rPr>
              <a:t>annum</a:t>
            </a:r>
            <a:r>
              <a:rPr lang="cs-CZ" altLang="cs-CZ" sz="800" dirty="0">
                <a:latin typeface="Arial" charset="0"/>
              </a:rPr>
              <a:t>)		34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Celkový výkon(W)			278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Energetická třída			A+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Třída účinnosti proudění tekutin		A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Třída účinnosti osvětlení		C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Třída účinnosti tukové filtrace		D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Průtok vzduchu min/max/ 1.booster/2.booster (m3/hod)	320/591/701/857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Hlučnost min/max/booster (dB(A))		</a:t>
            </a:r>
            <a:r>
              <a:rPr lang="cs-CZ" altLang="cs-CZ" sz="800" dirty="0">
                <a:latin typeface="Arial" charset="0"/>
              </a:rPr>
              <a:t>52</a:t>
            </a:r>
            <a:r>
              <a:rPr lang="cs-CZ" altLang="cs-CZ" sz="800" dirty="0">
                <a:latin typeface="Arial" charset="0"/>
                <a:cs typeface="+mn-cs"/>
              </a:rPr>
              <a:t>/64/72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b="1" dirty="0"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Funkce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Odtah a recirkulace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Dotykové ovládání, WIFI+BLE - ovládání přes </a:t>
            </a:r>
            <a:r>
              <a:rPr lang="cs-CZ" altLang="cs-CZ" sz="800" b="1" dirty="0">
                <a:latin typeface="Arial" charset="0"/>
              </a:rPr>
              <a:t>aplikaci </a:t>
            </a:r>
            <a:r>
              <a:rPr lang="cs-CZ" altLang="cs-CZ" sz="800" b="1" dirty="0" err="1">
                <a:latin typeface="Arial" charset="0"/>
              </a:rPr>
              <a:t>hOn</a:t>
            </a:r>
            <a:endParaRPr lang="cs-CZ" altLang="cs-CZ" sz="800" b="1" dirty="0"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Preci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err="1">
                <a:latin typeface="Arial" charset="0"/>
              </a:rPr>
              <a:t>Synch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dirty="0">
                <a:latin typeface="Arial" charset="0"/>
              </a:rPr>
              <a:t>– propojení s chytrou varnou deskou, ovládání pomocí smartphonu a připojení přes Wi-Fi/Bluetooth, kompatibilita s aplikací </a:t>
            </a:r>
            <a:r>
              <a:rPr lang="cs-CZ" altLang="cs-CZ" sz="800" b="1" dirty="0" err="1">
                <a:latin typeface="Arial" charset="0"/>
              </a:rPr>
              <a:t>hOn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5 rychlostních stupňů - 3+</a:t>
            </a:r>
            <a:r>
              <a:rPr lang="cs-CZ" altLang="cs-CZ" sz="800" b="1" dirty="0">
                <a:latin typeface="Arial" charset="0"/>
              </a:rPr>
              <a:t>2x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cs-CZ" altLang="cs-CZ" sz="800" b="1" dirty="0">
                <a:latin typeface="Arial" charset="0"/>
              </a:rPr>
              <a:t>Booster</a:t>
            </a:r>
            <a:r>
              <a:rPr lang="cs-CZ" altLang="cs-CZ" sz="800" dirty="0">
                <a:latin typeface="Arial" charset="0"/>
              </a:rPr>
              <a:t> – zrychlení odsávání, Časovač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Třífázové čištění vzduchu </a:t>
            </a:r>
            <a:r>
              <a:rPr lang="cs-CZ" altLang="cs-CZ" sz="800" dirty="0">
                <a:latin typeface="Arial" charset="0"/>
              </a:rPr>
              <a:t>- Vzduch se čistí ve 3 fázích díky tukovému filtru, inovativní vysokonapěťové ionizaci a koncovému uhlíkovému filtru. Tímto způsobem jsou účinně eliminovány pachy, pyl a pára a během celého procesu vaření/odsávání.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solidFill>
                  <a:srgbClr val="FF0000"/>
                </a:solidFill>
                <a:latin typeface="Arial" charset="0"/>
              </a:rPr>
              <a:t>			</a:t>
            </a:r>
            <a:br>
              <a:rPr lang="cs-CZ" altLang="cs-CZ" sz="800" dirty="0">
                <a:solidFill>
                  <a:srgbClr val="FF0000"/>
                </a:solidFill>
                <a:latin typeface="Arial" charset="0"/>
              </a:rPr>
            </a:br>
            <a:r>
              <a:rPr lang="cs-CZ" altLang="cs-CZ" sz="800" b="1" u="sng" dirty="0">
                <a:latin typeface="Arial" charset="0"/>
                <a:cs typeface="+mn-cs"/>
              </a:rPr>
              <a:t>Konstrukce</a:t>
            </a:r>
            <a:r>
              <a:rPr lang="cs-CZ" altLang="cs-CZ" sz="800" b="1" dirty="0">
                <a:latin typeface="Arial" charset="0"/>
                <a:cs typeface="+mn-cs"/>
              </a:rPr>
              <a:t> 			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Motor 1 x 270W (DC-1000)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Osvětlení </a:t>
            </a:r>
            <a:r>
              <a:rPr lang="en-US" altLang="cs-CZ" sz="800" dirty="0">
                <a:latin typeface="Arial" charset="0"/>
              </a:rPr>
              <a:t>50</a:t>
            </a:r>
            <a:r>
              <a:rPr lang="cs-CZ" altLang="cs-CZ" sz="800" dirty="0">
                <a:latin typeface="Arial" charset="0"/>
              </a:rPr>
              <a:t> </a:t>
            </a:r>
            <a:r>
              <a:rPr lang="en-US" altLang="cs-CZ" sz="800" dirty="0">
                <a:latin typeface="Arial" charset="0"/>
              </a:rPr>
              <a:t>cm </a:t>
            </a:r>
            <a:r>
              <a:rPr lang="cs-CZ" altLang="cs-CZ" sz="800" dirty="0">
                <a:latin typeface="Arial" charset="0"/>
              </a:rPr>
              <a:t>bílý</a:t>
            </a:r>
            <a:r>
              <a:rPr lang="en-US" altLang="cs-CZ" sz="800" dirty="0">
                <a:latin typeface="Arial" charset="0"/>
              </a:rPr>
              <a:t> LED </a:t>
            </a:r>
            <a:r>
              <a:rPr lang="cs-CZ" altLang="cs-CZ" sz="800" dirty="0">
                <a:latin typeface="Arial" charset="0"/>
              </a:rPr>
              <a:t>pásek</a:t>
            </a:r>
            <a:r>
              <a:rPr lang="en-US" altLang="cs-CZ" sz="800" dirty="0">
                <a:latin typeface="Arial" charset="0"/>
              </a:rPr>
              <a:t> -6000K:1X8W 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Sací potrubí Ø 150 mm, Redukce Ø 120 mm součástí balení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Komín 500 + 500 mm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 err="1">
                <a:latin typeface="Arial" charset="0"/>
              </a:rPr>
              <a:t>Perimetrální</a:t>
            </a:r>
            <a:r>
              <a:rPr lang="cs-CZ" altLang="cs-CZ" sz="800" b="1" dirty="0">
                <a:latin typeface="Arial" charset="0"/>
              </a:rPr>
              <a:t> (obvodové) sání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Vzduchový deflektor, Zpětná klapka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Délka kabelu 1,5 m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u="sng" dirty="0">
                <a:latin typeface="Arial" charset="0"/>
              </a:rPr>
              <a:t>Příslušenství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Tukový hliníkový filtr (3×)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Pachový uhlíkový filtr součástí balení (2 ks/balení)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i="1" dirty="0">
                <a:latin typeface="Arial" charset="0"/>
              </a:rPr>
              <a:t>Více informací o možnosti zakoupení uhlíkového filtru na Showroomu Candy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Kód		36901925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EAN		</a:t>
            </a:r>
            <a:r>
              <a:rPr lang="cs-CZ" sz="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8059019090665</a:t>
            </a:r>
            <a:endParaRPr lang="cs-CZ" alt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Černá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</a:t>
            </a:r>
            <a:r>
              <a:rPr lang="cs-CZ" altLang="cs-CZ" sz="800" i="1" dirty="0">
                <a:latin typeface="Arial" panose="020B0604020202020204" pitchFamily="34" charset="0"/>
              </a:rPr>
              <a:t> </a:t>
            </a:r>
            <a:r>
              <a:rPr lang="cs-CZ" altLang="cs-CZ" sz="800" dirty="0">
                <a:latin typeface="Arial" panose="020B0604020202020204" pitchFamily="34" charset="0"/>
              </a:rPr>
              <a:t>× Š × H (mm)</a:t>
            </a:r>
            <a:r>
              <a:rPr lang="cs-CZ" altLang="cs-CZ" sz="800">
                <a:latin typeface="Arial" panose="020B0604020202020204" pitchFamily="34" charset="0"/>
              </a:rPr>
              <a:t>	547-1027 </a:t>
            </a:r>
            <a:r>
              <a:rPr lang="cs-CZ" altLang="cs-CZ" sz="800" dirty="0">
                <a:latin typeface="Arial" charset="0"/>
              </a:rPr>
              <a:t>× </a:t>
            </a:r>
            <a:r>
              <a:rPr lang="cs-CZ" altLang="cs-CZ" sz="800" dirty="0">
                <a:latin typeface="Arial" panose="020B0604020202020204" pitchFamily="34" charset="0"/>
              </a:rPr>
              <a:t>900 × 504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15,65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560 × 945 × 380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18,5</a:t>
            </a: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94910" y="1324363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na dálku pomocí aplikace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688498" y="2092337"/>
            <a:ext cx="89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Dotykové ovládání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684630" y="2763811"/>
            <a:ext cx="9144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</a:t>
            </a:r>
          </a:p>
        </p:txBody>
      </p:sp>
      <p:pic>
        <p:nvPicPr>
          <p:cNvPr id="24" name="Obrázek 23">
            <a:extLst>
              <a:ext uri="{FF2B5EF4-FFF2-40B4-BE49-F238E27FC236}">
                <a16:creationId xmlns:a16="http://schemas.microsoft.com/office/drawing/2014/main" id="{30465F23-FF22-46EE-901E-B0690441B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0332" y="1273128"/>
            <a:ext cx="589760" cy="626240"/>
          </a:xfrm>
          <a:prstGeom prst="rect">
            <a:avLst/>
          </a:prstGeom>
        </p:spPr>
      </p:pic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064FCD99-543C-41A4-9D44-CAF9C6AA2A84}"/>
              </a:ext>
            </a:extLst>
          </p:cNvPr>
          <p:cNvCxnSpPr>
            <a:cxnSpLocks/>
          </p:cNvCxnSpPr>
          <p:nvPr/>
        </p:nvCxnSpPr>
        <p:spPr>
          <a:xfrm>
            <a:off x="5765098" y="1420902"/>
            <a:ext cx="2047134" cy="0"/>
          </a:xfrm>
          <a:prstGeom prst="straightConnector1">
            <a:avLst/>
          </a:prstGeom>
          <a:ln>
            <a:solidFill>
              <a:srgbClr val="4472C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C8B19BCF-FBE6-4657-960B-ABC7278083A8}"/>
              </a:ext>
            </a:extLst>
          </p:cNvPr>
          <p:cNvSpPr txBox="1"/>
          <p:nvPr/>
        </p:nvSpPr>
        <p:spPr>
          <a:xfrm>
            <a:off x="6359664" y="1103694"/>
            <a:ext cx="7537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cm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0DDB0E17-BFBB-445D-9531-6B4501E61797}"/>
              </a:ext>
            </a:extLst>
          </p:cNvPr>
          <p:cNvSpPr txBox="1"/>
          <p:nvPr/>
        </p:nvSpPr>
        <p:spPr>
          <a:xfrm>
            <a:off x="4684630" y="3461681"/>
            <a:ext cx="9144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Booster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3ABCA278-D6D0-41D7-82EA-D38F08D683C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2" r="20620"/>
          <a:stretch/>
        </p:blipFill>
        <p:spPr>
          <a:xfrm>
            <a:off x="4083104" y="2030922"/>
            <a:ext cx="606988" cy="461385"/>
          </a:xfrm>
          <a:prstGeom prst="rect">
            <a:avLst/>
          </a:prstGeom>
        </p:spPr>
      </p:pic>
      <p:pic>
        <p:nvPicPr>
          <p:cNvPr id="21" name="Obrázek 20">
            <a:extLst>
              <a:ext uri="{FF2B5EF4-FFF2-40B4-BE49-F238E27FC236}">
                <a16:creationId xmlns:a16="http://schemas.microsoft.com/office/drawing/2014/main" id="{C54B9312-FBC9-4695-A41A-E95B7C7210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9" r="17600"/>
          <a:stretch/>
        </p:blipFill>
        <p:spPr>
          <a:xfrm>
            <a:off x="4021594" y="2609671"/>
            <a:ext cx="697652" cy="519113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8BEE0E27-EC5E-473E-B44A-AB94A1C3CE9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49" r="18683"/>
          <a:stretch/>
        </p:blipFill>
        <p:spPr>
          <a:xfrm>
            <a:off x="4070637" y="3309846"/>
            <a:ext cx="650838" cy="51911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FB09500-B7E8-E7B9-CE04-1D4D095A93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25785" y="1509446"/>
            <a:ext cx="2548116" cy="152984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30D969B2-432B-27D7-DDDF-62BE2F7AFBE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96735" y="3241751"/>
            <a:ext cx="739541" cy="149979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DDCD3548-A384-41C8-AD3B-430D99C624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3703" y="3011917"/>
            <a:ext cx="1945654" cy="1728307"/>
          </a:xfrm>
          <a:prstGeom prst="rect">
            <a:avLst/>
          </a:prstGeom>
        </p:spPr>
      </p:pic>
      <p:pic>
        <p:nvPicPr>
          <p:cNvPr id="9" name="图片 23">
            <a:extLst>
              <a:ext uri="{FF2B5EF4-FFF2-40B4-BE49-F238E27FC236}">
                <a16:creationId xmlns:a16="http://schemas.microsoft.com/office/drawing/2014/main" id="{4C1A8736-24E0-40FB-B568-3C44C2B5D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33733" y="1641668"/>
            <a:ext cx="59581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59">
            <a:extLst>
              <a:ext uri="{FF2B5EF4-FFF2-40B4-BE49-F238E27FC236}">
                <a16:creationId xmlns:a16="http://schemas.microsoft.com/office/drawing/2014/main" id="{2A4E6596-07E2-4159-AF64-4E1BA7C67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7"/>
          <a:stretch>
            <a:fillRect/>
          </a:stretch>
        </p:blipFill>
        <p:spPr>
          <a:xfrm>
            <a:off x="5806942" y="1693855"/>
            <a:ext cx="397899" cy="31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E3100F38-21C3-2E32-15E4-3BFBB72EC4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129562" y="4021016"/>
            <a:ext cx="531300" cy="585657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72A68330-CA15-20C1-45F5-D5A4C5724B98}"/>
              </a:ext>
            </a:extLst>
          </p:cNvPr>
          <p:cNvSpPr txBox="1"/>
          <p:nvPr/>
        </p:nvSpPr>
        <p:spPr>
          <a:xfrm>
            <a:off x="4716016" y="4082904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Synch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alt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propojení s chytrou varnou deskou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schemas.openxmlformats.org/package/2006/metadata/core-properties"/>
    <ds:schemaRef ds:uri="http://purl.org/dc/dcmitype/"/>
    <ds:schemaRef ds:uri="b4af0723-3826-4aee-ba08-906e8dce3040"/>
    <ds:schemaRef ds:uri="http://purl.org/dc/terms/"/>
    <ds:schemaRef ds:uri="a09af93a-bc92-4cce-8ba3-c8fdbed82e22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3794</TotalTime>
  <Words>377</Words>
  <Application>Microsoft Office PowerPoint</Application>
  <PresentationFormat>Předvádění na obrazovce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317</cp:revision>
  <cp:lastPrinted>2016-05-31T13:00:02Z</cp:lastPrinted>
  <dcterms:created xsi:type="dcterms:W3CDTF">2015-07-16T11:02:07Z</dcterms:created>
  <dcterms:modified xsi:type="dcterms:W3CDTF">2024-09-25T09:02:01Z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