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07.08.2023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07.08.2023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07.08.2023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07.08.2023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323528" y="44624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HBW5518D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Kombinovaná vestavná lednice výška 177 cm </a:t>
            </a:r>
            <a:r>
              <a:rPr lang="cs-CZ" sz="1400" dirty="0">
                <a:latin typeface="Arial" charset="0"/>
              </a:rPr>
              <a:t>2D 55 </a:t>
            </a:r>
            <a:r>
              <a:rPr lang="cs-CZ" sz="1400" dirty="0" err="1">
                <a:latin typeface="Arial" charset="0"/>
              </a:rPr>
              <a:t>Series</a:t>
            </a:r>
            <a:r>
              <a:rPr lang="cs-CZ" sz="1400" dirty="0">
                <a:latin typeface="Arial" charset="0"/>
              </a:rPr>
              <a:t> 6</a:t>
            </a:r>
            <a:endParaRPr lang="cs-CZ" altLang="cs-CZ" sz="14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latin typeface="Arial" charset="0"/>
              </a:rPr>
              <a:t>Energetická třída D, </a:t>
            </a:r>
            <a:r>
              <a:rPr lang="cs-CZ" altLang="cs-CZ" sz="1200" dirty="0" err="1">
                <a:latin typeface="Arial" charset="0"/>
              </a:rPr>
              <a:t>Total</a:t>
            </a:r>
            <a:r>
              <a:rPr lang="cs-CZ" altLang="cs-CZ" sz="1200" dirty="0">
                <a:latin typeface="Arial" charset="0"/>
              </a:rPr>
              <a:t> No </a:t>
            </a:r>
            <a:r>
              <a:rPr lang="cs-CZ" altLang="cs-CZ" sz="1200" dirty="0" err="1">
                <a:latin typeface="Arial" charset="0"/>
              </a:rPr>
              <a:t>Frost</a:t>
            </a:r>
            <a:r>
              <a:rPr lang="cs-CZ" altLang="cs-CZ" sz="1200" dirty="0">
                <a:latin typeface="Arial" charset="0"/>
              </a:rPr>
              <a:t>, </a:t>
            </a:r>
            <a:r>
              <a:rPr lang="cs-CZ" altLang="cs-CZ" sz="1200" dirty="0" err="1">
                <a:latin typeface="Arial" charset="0"/>
              </a:rPr>
              <a:t>Artificial</a:t>
            </a:r>
            <a:r>
              <a:rPr lang="cs-CZ" altLang="cs-CZ" sz="1200" dirty="0">
                <a:latin typeface="Arial" charset="0"/>
              </a:rPr>
              <a:t> </a:t>
            </a:r>
            <a:r>
              <a:rPr lang="cs-CZ" altLang="cs-CZ" sz="1200" dirty="0" err="1">
                <a:latin typeface="Arial" charset="0"/>
              </a:rPr>
              <a:t>Intelligence</a:t>
            </a:r>
            <a:r>
              <a:rPr lang="cs-CZ" altLang="cs-CZ" sz="1200" baseline="30000" dirty="0" err="1">
                <a:latin typeface="Arial" charset="0"/>
              </a:rPr>
              <a:t>TM</a:t>
            </a:r>
            <a:r>
              <a:rPr lang="cs-CZ" altLang="cs-CZ" sz="1200" dirty="0">
                <a:latin typeface="Arial" charset="0"/>
              </a:rPr>
              <a:t> , reverzibilní dvířka, připojení přes Wi-Fi, Super </a:t>
            </a:r>
            <a:r>
              <a:rPr lang="cs-CZ" altLang="cs-CZ" sz="1200" dirty="0" err="1">
                <a:latin typeface="Arial" charset="0"/>
              </a:rPr>
              <a:t>Cooling&amp;Freezing</a:t>
            </a:r>
            <a:endParaRPr lang="cs-CZ" altLang="cs-CZ" sz="1200" dirty="0"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323528" y="980728"/>
            <a:ext cx="3573492" cy="510966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D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248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Celkový čistý objem lednice (l)		186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Celkový čistý objem mrazáku (l)		62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173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(dB(A))	34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B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ST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Hvězdičkové označení mrazáku		****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err="1">
                <a:latin typeface="Arial" charset="0"/>
              </a:rPr>
              <a:t>Total</a:t>
            </a:r>
            <a:r>
              <a:rPr lang="cs-CZ" altLang="cs-CZ" sz="800" b="1" dirty="0">
                <a:latin typeface="Arial" charset="0"/>
              </a:rPr>
              <a:t> No </a:t>
            </a:r>
            <a:r>
              <a:rPr lang="cs-CZ" altLang="cs-CZ" sz="800" b="1" dirty="0" err="1">
                <a:latin typeface="Arial" charset="0"/>
              </a:rPr>
              <a:t>Frost</a:t>
            </a:r>
            <a:r>
              <a:rPr lang="cs-CZ" altLang="cs-CZ" sz="800" dirty="0">
                <a:latin typeface="Arial" charset="0"/>
              </a:rPr>
              <a:t>, Super </a:t>
            </a:r>
            <a:r>
              <a:rPr lang="cs-CZ" altLang="cs-CZ" sz="800" dirty="0" err="1">
                <a:latin typeface="Arial" charset="0"/>
              </a:rPr>
              <a:t>Cooling</a:t>
            </a:r>
            <a:r>
              <a:rPr lang="cs-CZ" altLang="cs-CZ" sz="800" dirty="0">
                <a:latin typeface="Arial" charset="0"/>
              </a:rPr>
              <a:t> – rychlé zchlazení v lednici, Super </a:t>
            </a:r>
            <a:r>
              <a:rPr lang="cs-CZ" altLang="cs-CZ" sz="800" dirty="0" err="1">
                <a:latin typeface="Arial" charset="0"/>
              </a:rPr>
              <a:t>Freezing</a:t>
            </a:r>
            <a:r>
              <a:rPr lang="cs-CZ" altLang="cs-CZ" sz="800" dirty="0">
                <a:latin typeface="Arial" charset="0"/>
              </a:rPr>
              <a:t> – rychle zmražení v mrazáku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Prázdninový režim, Eko režim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Artificial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Intelligence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Inside</a:t>
            </a:r>
            <a:r>
              <a:rPr lang="cs-CZ" altLang="cs-CZ" sz="800" b="1" baseline="30000" dirty="0" err="1">
                <a:latin typeface="Arial" charset="0"/>
              </a:rPr>
              <a:t>TM</a:t>
            </a:r>
            <a:r>
              <a:rPr lang="cs-CZ" altLang="cs-CZ" sz="800" b="1" dirty="0">
                <a:latin typeface="Arial" charset="0"/>
              </a:rPr>
              <a:t> – </a:t>
            </a:r>
            <a:r>
              <a:rPr lang="cs-CZ" altLang="cs-CZ" sz="800" b="1" dirty="0" err="1">
                <a:latin typeface="Arial" charset="0"/>
              </a:rPr>
              <a:t>Fresher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Techs</a:t>
            </a:r>
            <a:r>
              <a:rPr lang="cs-CZ" altLang="cs-CZ" sz="800" b="1" dirty="0">
                <a:latin typeface="Arial" charset="0"/>
              </a:rPr>
              <a:t> (Air </a:t>
            </a:r>
            <a:r>
              <a:rPr lang="cs-CZ" altLang="cs-CZ" sz="800" b="1" dirty="0" err="1">
                <a:latin typeface="Arial" charset="0"/>
              </a:rPr>
              <a:t>Surround</a:t>
            </a:r>
            <a:r>
              <a:rPr lang="cs-CZ" altLang="cs-CZ" sz="800" b="1" dirty="0">
                <a:latin typeface="Arial" charset="0"/>
              </a:rPr>
              <a:t> – rovnoměrné rozložení vzduchu), aplikace </a:t>
            </a:r>
            <a:r>
              <a:rPr lang="cs-CZ" altLang="cs-CZ" sz="800" b="1" dirty="0" err="1">
                <a:latin typeface="Arial" charset="0"/>
              </a:rPr>
              <a:t>hOn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Připojení přes Wi-Fi – kompatibilita s aplikací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(funkce </a:t>
            </a:r>
            <a:r>
              <a:rPr lang="cs-CZ" altLang="cs-CZ" sz="800" dirty="0" err="1">
                <a:latin typeface="Arial" charset="0"/>
              </a:rPr>
              <a:t>Advanced</a:t>
            </a:r>
            <a:r>
              <a:rPr lang="cs-CZ" altLang="cs-CZ" sz="800" dirty="0">
                <a:latin typeface="Arial" charset="0"/>
              </a:rPr>
              <a:t> Drink, </a:t>
            </a:r>
            <a:r>
              <a:rPr lang="cs-CZ" altLang="cs-CZ" sz="800" dirty="0" err="1">
                <a:latin typeface="Arial" charset="0"/>
              </a:rPr>
              <a:t>Assistand</a:t>
            </a:r>
            <a:r>
              <a:rPr lang="cs-CZ" altLang="cs-CZ" sz="800" dirty="0">
                <a:latin typeface="Arial" charset="0"/>
              </a:rPr>
              <a:t> a My Inventory)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Elektronické ovládání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Akustický signál otevřených dvířek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5 úrovní chlazení/3 úrovně mražení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Lednice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2+1 polic, 2+3 přihrádek ve dveřích lednice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</a:t>
            </a:r>
            <a:r>
              <a:rPr lang="cs-CZ" altLang="cs-CZ" sz="800" dirty="0" err="1">
                <a:latin typeface="Arial" charset="0"/>
              </a:rPr>
              <a:t>Crisper</a:t>
            </a:r>
            <a:r>
              <a:rPr lang="cs-CZ" altLang="cs-CZ" sz="800" dirty="0">
                <a:latin typeface="Arial" charset="0"/>
              </a:rPr>
              <a:t> – zásuvka na zeleninu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zásuvka na ovoce/zeleninu s HCS (Humidity </a:t>
            </a:r>
            <a:r>
              <a:rPr lang="cs-CZ" altLang="cs-CZ" sz="800" dirty="0" err="1">
                <a:latin typeface="Arial" charset="0"/>
              </a:rPr>
              <a:t>Control</a:t>
            </a:r>
            <a:r>
              <a:rPr lang="cs-CZ" altLang="cs-CZ" sz="800" dirty="0">
                <a:latin typeface="Arial" charset="0"/>
              </a:rPr>
              <a:t> </a:t>
            </a:r>
            <a:r>
              <a:rPr lang="cs-CZ" altLang="cs-CZ" sz="800" dirty="0" err="1">
                <a:latin typeface="Arial" charset="0"/>
              </a:rPr>
              <a:t>System</a:t>
            </a:r>
            <a:r>
              <a:rPr lang="cs-CZ" altLang="cs-CZ" sz="800" dirty="0">
                <a:latin typeface="Arial" charset="0"/>
              </a:rPr>
              <a:t>)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Police na víno (chromovaná), Držák na vajíčka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Mrazák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 zásuvky + 1 zásuvka bez krytu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Zásobník na led</a:t>
            </a:r>
            <a:r>
              <a:rPr lang="cs-CZ" altLang="cs-CZ" sz="800" dirty="0">
                <a:latin typeface="Arial" charset="0"/>
              </a:rPr>
              <a:t> (manuální)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Reverzibilní dvířka – výměnné panty dveří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LED osvětlení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Invertorový kompresor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26681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34901523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8059019060927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1772 × 540 × 545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65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1832 × 580 × 597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67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191683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Bezdotyková technologie ovládání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812243" y="1208194"/>
            <a:ext cx="914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osvětlení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795418" y="1859772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Reverzibilní dvířka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552403" y="-9263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01E79EFA-44C4-4264-AE83-D4732D239184}"/>
              </a:ext>
            </a:extLst>
          </p:cNvPr>
          <p:cNvCxnSpPr>
            <a:cxnSpLocks/>
          </p:cNvCxnSpPr>
          <p:nvPr/>
        </p:nvCxnSpPr>
        <p:spPr>
          <a:xfrm>
            <a:off x="7213738" y="1030791"/>
            <a:ext cx="0" cy="2504770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CF488D36-42D3-47A3-A2B0-03D9D78FAFFB}"/>
              </a:ext>
            </a:extLst>
          </p:cNvPr>
          <p:cNvSpPr txBox="1"/>
          <p:nvPr/>
        </p:nvSpPr>
        <p:spPr>
          <a:xfrm>
            <a:off x="7141379" y="1866639"/>
            <a:ext cx="353943" cy="63496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 cm</a:t>
            </a: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E7D8171F-9449-4F1C-ACE2-A17F2944FC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94" y="951421"/>
            <a:ext cx="720000" cy="720000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C3210551-178C-49FB-89D9-BEEFCAAF86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91" y="1669049"/>
            <a:ext cx="720000" cy="7200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3C36743-9016-4A5E-B376-0FC903C5CF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91" y="2579025"/>
            <a:ext cx="720000" cy="720000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7947E936-6D23-44F4-8E18-FD35B44A9ADC}"/>
              </a:ext>
            </a:extLst>
          </p:cNvPr>
          <p:cNvSpPr txBox="1"/>
          <p:nvPr/>
        </p:nvSpPr>
        <p:spPr>
          <a:xfrm>
            <a:off x="4784220" y="2765367"/>
            <a:ext cx="9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Intelligence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  <a:r>
              <a:rPr lang="cs-CZ" sz="800" baseline="3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endParaRPr lang="cs-CZ" sz="8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67723780-F3BD-4C9A-AD3D-D3C635B6F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74" y="3485367"/>
            <a:ext cx="720000" cy="720000"/>
          </a:xfrm>
          <a:prstGeom prst="rect">
            <a:avLst/>
          </a:prstGeom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EADFC9D7-3BFB-425D-BA81-7C400B9F0E27}"/>
              </a:ext>
            </a:extLst>
          </p:cNvPr>
          <p:cNvSpPr txBox="1"/>
          <p:nvPr/>
        </p:nvSpPr>
        <p:spPr>
          <a:xfrm>
            <a:off x="4762853" y="3676090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Kompatibilita s aplikací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</a:t>
            </a:r>
            <a:endParaRPr lang="cs-CZ" sz="8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AB7EA04-B7C4-352A-15DF-BA9658F1A9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2766" y="1118446"/>
            <a:ext cx="1386913" cy="236692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5D50D4A-C435-879D-82E4-C28CB7C433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7966" y="3547511"/>
            <a:ext cx="1265023" cy="131571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884F35E-FBF6-9174-0798-6A243E9E4D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8350" y="3557273"/>
            <a:ext cx="1385517" cy="131571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BA10C69-ED1A-7623-0041-02CCA756A1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6416" y="202368"/>
            <a:ext cx="482246" cy="48099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0106F1D-3DE3-B8B8-13FA-849379DCDB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8525" y="1108151"/>
            <a:ext cx="1085342" cy="220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1747CF-528E-4FB1-8821-D297DBD7BA7C}">
  <ds:schemaRefs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b4af0723-3826-4aee-ba08-906e8dce3040"/>
    <ds:schemaRef ds:uri="http://schemas.microsoft.com/office/infopath/2007/PartnerControls"/>
    <ds:schemaRef ds:uri="http://purl.org/dc/elements/1.1/"/>
    <ds:schemaRef ds:uri="a09af93a-bc92-4cce-8ba3-c8fdbed82e2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359</Words>
  <Application>Microsoft Office PowerPoint</Application>
  <PresentationFormat>Předvádění na obrazovce (4:3)</PresentationFormat>
  <Paragraphs>55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257</cp:revision>
  <cp:lastPrinted>2016-05-31T13:00:02Z</cp:lastPrinted>
  <dcterms:created xsi:type="dcterms:W3CDTF">2015-07-16T11:02:07Z</dcterms:created>
  <dcterms:modified xsi:type="dcterms:W3CDTF">2023-08-07T09:23:22Z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