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 varScale="1">
        <p:scale>
          <a:sx n="89" d="100"/>
          <a:sy n="89" d="100"/>
        </p:scale>
        <p:origin x="1310" y="96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emf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emf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0"/>
            <a:ext cx="8755380" cy="928255"/>
          </a:xfrm>
        </p:spPr>
        <p:txBody>
          <a:bodyPr>
            <a:normAutofit/>
          </a:bodyPr>
          <a:lstStyle/>
          <a:p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HWC 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154 DELW</a:t>
            </a: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600" b="0" cap="none" dirty="0" smtClean="0">
                <a:latin typeface="Arial" charset="0"/>
              </a:rPr>
              <a:t>Volně stojící vinotéka</a:t>
            </a:r>
            <a:br>
              <a:rPr lang="cs-CZ" altLang="cs-CZ" sz="1600" b="0" cap="none" dirty="0" smtClean="0">
                <a:latin typeface="Arial" charset="0"/>
              </a:rPr>
            </a:br>
            <a:r>
              <a:rPr lang="cs-CZ" altLang="cs-CZ" sz="1400" b="0" cap="none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Dvouzónová</a:t>
            </a:r>
            <a:r>
              <a:rPr lang="cs-CZ" altLang="cs-CZ" sz="1400" b="0" cap="none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</a:t>
            </a:r>
            <a:r>
              <a:rPr lang="cs-CZ" altLang="cs-CZ" sz="1400" b="0" cap="none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</a:t>
            </a:r>
            <a:r>
              <a:rPr lang="cs-CZ" altLang="cs-CZ" sz="1400" b="0" cap="none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elektronické ovládání, LED osvětlení, 3</a:t>
            </a:r>
            <a:r>
              <a:rPr lang="cs-CZ" altLang="cs-CZ" sz="1400" b="0" cap="none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cs-CZ" altLang="cs-CZ" sz="1400" b="0" cap="none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+ </a:t>
            </a:r>
            <a:r>
              <a:rPr lang="cs-CZ" altLang="cs-CZ" sz="1400" b="0" cap="none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4 </a:t>
            </a:r>
            <a:r>
              <a:rPr lang="cs-CZ" altLang="cs-CZ" sz="1400" b="0" cap="none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bambusové prémiové police, tichý chod</a:t>
            </a: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335884" y="920696"/>
            <a:ext cx="3786536" cy="5937304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Hlavní vlastnosti (Nařízení v přenesené pravomoci: (EU) 2019/2016)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energetické účinnosti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G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Celkový čistý objem (l)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108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Kapacita lahví	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36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za den (kWh/24 hod)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0,430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Roční spotřeba energie (kWh/rok)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157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Úroveň emisí hluku šířeného vzduchem (dB(A) re 1 pW)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39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Emisní třída hluku šířeného vzduchem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C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Klimatická třída			N - ST 16°- 38°C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energetické účinnosti světla		G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Vlastnosti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Wifi připojení -  možnost ovládat vinotéku přes aplikaci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Wizard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se širokou škálou dodatečných informací a funkcí: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Inventory Coach - Asistent zásob ve vinotéce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Ovládání teploty na dálku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Zapnutí/ Vypnutí světla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Tipy a triky; Průvodce chybovými hláškami a uživatelský návod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Dvě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teplotní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zóny 5°C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- 18°C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Elektronické ovládání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Digitální displej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4 programy chlazení (bílé víno, červené víno, šumivé víno, Wifi nastavení)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Vlhkost během skladování 50 – 80%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Automatické odmrazování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Antivibrační systém - tichý provoz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Konstrukce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7 bambusových polic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LED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osvětlení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Transparentní sklo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Polohovatelné nožičky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Nelze měnit závěs dveří, panty vpravo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3447655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11437" y="3588345"/>
            <a:ext cx="718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Dvířka s UV ochranou</a:t>
            </a:r>
            <a:endParaRPr lang="es-ES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7" y="4235289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60496" y="4440401"/>
            <a:ext cx="691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1871703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910744" y="2062959"/>
            <a:ext cx="720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Elektronické </a:t>
            </a:r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</a:t>
            </a: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657953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30141" y="2739135"/>
            <a:ext cx="73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Coach – asistent zásob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34003253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		8016361986404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Provedení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Černý rám, kouřová dvířka, 		nerez madlo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850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490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535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30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855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540 x 580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32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5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7" y="1072989"/>
            <a:ext cx="720000" cy="720000"/>
          </a:xfrm>
          <a:prstGeom prst="rect">
            <a:avLst/>
          </a:prstGeom>
        </p:spPr>
      </p:pic>
      <p:sp>
        <p:nvSpPr>
          <p:cNvPr id="55" name="TextBox 22"/>
          <p:cNvSpPr txBox="1"/>
          <p:nvPr/>
        </p:nvSpPr>
        <p:spPr>
          <a:xfrm>
            <a:off x="4891034" y="1148710"/>
            <a:ext cx="8153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 aplikaci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Wizard díky </a:t>
            </a:r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 Wifi</a:t>
            </a:r>
          </a:p>
        </p:txBody>
      </p:sp>
      <p:pic>
        <p:nvPicPr>
          <p:cNvPr id="34" name="Obrázek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951" y="861224"/>
            <a:ext cx="720000" cy="720000"/>
          </a:xfrm>
          <a:prstGeom prst="rect">
            <a:avLst/>
          </a:prstGeom>
        </p:spPr>
      </p:pic>
      <p:sp>
        <p:nvSpPr>
          <p:cNvPr id="38" name="TextovéPole 6"/>
          <p:cNvSpPr txBox="1"/>
          <p:nvPr/>
        </p:nvSpPr>
        <p:spPr>
          <a:xfrm>
            <a:off x="5726951" y="861224"/>
            <a:ext cx="5760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5"/>
          <a:srcRect l="9481" t="5576" r="11424" b="10716"/>
          <a:stretch/>
        </p:blipFill>
        <p:spPr>
          <a:xfrm>
            <a:off x="6378112" y="810806"/>
            <a:ext cx="720000" cy="720000"/>
          </a:xfrm>
          <a:prstGeom prst="flowChartConnector">
            <a:avLst/>
          </a:prstGeom>
        </p:spPr>
      </p:pic>
      <p:pic>
        <p:nvPicPr>
          <p:cNvPr id="4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259" y="5080149"/>
            <a:ext cx="720000" cy="720000"/>
          </a:xfrm>
          <a:prstGeom prst="rect">
            <a:avLst/>
          </a:prstGeom>
        </p:spPr>
      </p:pic>
      <p:sp>
        <p:nvSpPr>
          <p:cNvPr id="46" name="TextBox 22"/>
          <p:cNvSpPr txBox="1"/>
          <p:nvPr/>
        </p:nvSpPr>
        <p:spPr>
          <a:xfrm>
            <a:off x="4979728" y="5242131"/>
            <a:ext cx="6915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Prémiové bambusové police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áze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245" y="1070262"/>
            <a:ext cx="720000" cy="720000"/>
          </a:xfrm>
          <a:prstGeom prst="flowChartConnector">
            <a:avLst/>
          </a:prstGeom>
        </p:spPr>
      </p:pic>
      <p:pic>
        <p:nvPicPr>
          <p:cNvPr id="21" name="Obrázek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682" y="3456217"/>
            <a:ext cx="720000" cy="720000"/>
          </a:xfrm>
          <a:prstGeom prst="flowChartConnector">
            <a:avLst/>
          </a:prstGeom>
        </p:spPr>
      </p:pic>
      <p:pic>
        <p:nvPicPr>
          <p:cNvPr id="24" name="Obrázek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438" y="4233350"/>
            <a:ext cx="720000" cy="720000"/>
          </a:xfrm>
          <a:prstGeom prst="flowChartConnector">
            <a:avLst/>
          </a:prstGeom>
        </p:spPr>
      </p:pic>
      <p:pic>
        <p:nvPicPr>
          <p:cNvPr id="26" name="Obrázek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643" y="5852782"/>
            <a:ext cx="720000" cy="720000"/>
          </a:xfrm>
          <a:prstGeom prst="flowChartConnector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752" y="1873273"/>
            <a:ext cx="720000" cy="720000"/>
          </a:xfrm>
          <a:prstGeom prst="flowChartConnector">
            <a:avLst/>
          </a:prstGeom>
        </p:spPr>
      </p:pic>
      <p:pic>
        <p:nvPicPr>
          <p:cNvPr id="30" name="Obrázek 2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800" y="5080149"/>
            <a:ext cx="720000" cy="720000"/>
          </a:xfrm>
          <a:prstGeom prst="flowChartConnector">
            <a:avLst/>
          </a:prstGeom>
        </p:spPr>
      </p:pic>
      <p:pic>
        <p:nvPicPr>
          <p:cNvPr id="31" name="Obrázek 30"/>
          <p:cNvPicPr>
            <a:picLocks noChangeAspect="1"/>
          </p:cNvPicPr>
          <p:nvPr/>
        </p:nvPicPr>
        <p:blipFill rotWithShape="1">
          <a:blip r:embed="rId12"/>
          <a:srcRect l="12406" t="8732" r="9152" b="5572"/>
          <a:stretch/>
        </p:blipFill>
        <p:spPr>
          <a:xfrm>
            <a:off x="4167838" y="2653206"/>
            <a:ext cx="720000" cy="720000"/>
          </a:xfrm>
          <a:prstGeom prst="flowChartConnector">
            <a:avLst/>
          </a:prstGeom>
        </p:spPr>
      </p:pic>
      <p:pic>
        <p:nvPicPr>
          <p:cNvPr id="5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224" y="5838503"/>
            <a:ext cx="720000" cy="720000"/>
          </a:xfrm>
          <a:prstGeom prst="rect">
            <a:avLst/>
          </a:prstGeom>
        </p:spPr>
      </p:pic>
      <p:sp>
        <p:nvSpPr>
          <p:cNvPr id="53" name="TextBox 22"/>
          <p:cNvSpPr txBox="1"/>
          <p:nvPr/>
        </p:nvSpPr>
        <p:spPr>
          <a:xfrm>
            <a:off x="4918800" y="5965981"/>
            <a:ext cx="7404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Antivibrační systém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provoz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40" t="8302" r="13987" b="7799"/>
          <a:stretch/>
        </p:blipFill>
        <p:spPr>
          <a:xfrm>
            <a:off x="5781740" y="1533948"/>
            <a:ext cx="1171152" cy="19528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1" t="4276" r="12264" b="3475"/>
          <a:stretch/>
        </p:blipFill>
        <p:spPr>
          <a:xfrm>
            <a:off x="5770826" y="3537262"/>
            <a:ext cx="1597640" cy="137480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25" y="1797121"/>
            <a:ext cx="1541972" cy="30839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40" b="90189"/>
          <a:stretch/>
        </p:blipFill>
        <p:spPr>
          <a:xfrm>
            <a:off x="7819311" y="828058"/>
            <a:ext cx="936000" cy="939011"/>
          </a:xfrm>
          <a:prstGeom prst="rect">
            <a:avLst/>
          </a:prstGeom>
        </p:spPr>
      </p:pic>
      <p:sp>
        <p:nvSpPr>
          <p:cNvPr id="43" name="TextovéPole 42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45</Words>
  <Application>Microsoft Office PowerPoint</Application>
  <PresentationFormat>Předvádění na obrazovce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HWC 154 DELW Volně stojící vinotéka Dvouzónová, Wifi, elektronické ovládání, LED osvětlení, 3 + 4 bambusové prémiové police, tichý chod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103</cp:revision>
  <cp:lastPrinted>2016-03-31T14:41:45Z</cp:lastPrinted>
  <dcterms:created xsi:type="dcterms:W3CDTF">2016-03-31T13:54:55Z</dcterms:created>
  <dcterms:modified xsi:type="dcterms:W3CDTF">2021-02-09T13:36:36Z</dcterms:modified>
</cp:coreProperties>
</file>