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xmlns="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29.10.2024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-11146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HFR3718DNMM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latin typeface="Arial" charset="0"/>
              </a:rPr>
              <a:t>Volně </a:t>
            </a:r>
            <a:r>
              <a:rPr lang="cs-CZ" altLang="cs-CZ" sz="1400" dirty="0" smtClean="0">
                <a:latin typeface="Arial" charset="0"/>
              </a:rPr>
              <a:t>stojící chladnička French Door 70 cm – </a:t>
            </a:r>
            <a:r>
              <a:rPr lang="cs-CZ" altLang="cs-CZ" sz="1400" dirty="0" smtClean="0">
                <a:solidFill>
                  <a:srgbClr val="4472C4"/>
                </a:solidFill>
                <a:latin typeface="Arial" charset="0"/>
              </a:rPr>
              <a:t>FD 70 Series 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Total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No Frost, Invertorový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kompresor, My Zone, ABT, LED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3995936" y="980728"/>
            <a:ext cx="0" cy="5220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0" y="908720"/>
            <a:ext cx="3978776" cy="576064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</a:t>
            </a:r>
            <a:r>
              <a:rPr lang="cs-CZ" altLang="cs-CZ" sz="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Nařízení v přenesené pravomoci: (EU) 2019/2016)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Třída energetické účinnosti		D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Celkový čistý objem (l)		</a:t>
            </a:r>
            <a:r>
              <a:rPr lang="cs-CZ" altLang="cs-CZ" sz="800" dirty="0" smtClean="0">
                <a:latin typeface="Arial" charset="0"/>
              </a:rPr>
              <a:t>402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Čistý objem chladničky/ mrazáku (l)		</a:t>
            </a:r>
            <a:r>
              <a:rPr lang="cs-CZ" altLang="cs-CZ" sz="800" dirty="0" smtClean="0">
                <a:latin typeface="Arial" charset="0"/>
              </a:rPr>
              <a:t>262/140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Spotřeba energie za den (kWh/24 hod)		</a:t>
            </a:r>
            <a:r>
              <a:rPr lang="cs-CZ" altLang="cs-CZ" sz="800" dirty="0" smtClean="0">
                <a:latin typeface="Arial" charset="0"/>
              </a:rPr>
              <a:t>0,630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Roční </a:t>
            </a:r>
            <a:r>
              <a:rPr lang="cs-CZ" altLang="cs-CZ" sz="800" dirty="0">
                <a:latin typeface="Arial" charset="0"/>
              </a:rPr>
              <a:t>spotřeba energie (kWh/rok)		</a:t>
            </a:r>
            <a:r>
              <a:rPr lang="cs-CZ" altLang="cs-CZ" sz="800" dirty="0" smtClean="0">
                <a:latin typeface="Arial" charset="0"/>
              </a:rPr>
              <a:t>230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Mrazicí výkon (kg/24 hod)		9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Doba skladování při výpadku proudu (hod)	</a:t>
            </a:r>
            <a:r>
              <a:rPr lang="cs-CZ" altLang="cs-CZ" sz="800" dirty="0" smtClean="0">
                <a:latin typeface="Arial" charset="0"/>
              </a:rPr>
              <a:t>16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</a:t>
            </a:r>
            <a:r>
              <a:rPr lang="cs-CZ" altLang="cs-CZ" sz="800" dirty="0" smtClean="0">
                <a:latin typeface="Arial" charset="0"/>
              </a:rPr>
              <a:t>38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Emisní třída hluku šířeného vzduchem		C</a:t>
            </a: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dirty="0">
                <a:latin typeface="Arial" charset="0"/>
              </a:rPr>
              <a:t>Klimatická třída			SN - </a:t>
            </a:r>
            <a:r>
              <a:rPr lang="cs-CZ" altLang="cs-CZ" sz="800" dirty="0" smtClean="0">
                <a:latin typeface="Arial" charset="0"/>
              </a:rPr>
              <a:t>T  </a:t>
            </a:r>
            <a:r>
              <a:rPr lang="cs-CZ" altLang="cs-CZ" sz="800" dirty="0">
                <a:latin typeface="Arial" charset="0"/>
              </a:rPr>
              <a:t>10°- </a:t>
            </a:r>
            <a:r>
              <a:rPr lang="cs-CZ" altLang="cs-CZ" sz="800" dirty="0" smtClean="0">
                <a:latin typeface="Arial" charset="0"/>
              </a:rPr>
              <a:t>43°C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Hvězdičkové označení 		****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 světla		G</a:t>
            </a: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Vlastnosti</a:t>
            </a:r>
          </a:p>
          <a:p>
            <a:pPr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Total </a:t>
            </a:r>
            <a:r>
              <a:rPr lang="cs-CZ" altLang="cs-CZ" sz="800" b="1" dirty="0">
                <a:latin typeface="Arial" charset="0"/>
              </a:rPr>
              <a:t>No Frost Air Surround – beznámrazová technologie mrazení,       šetrná a rovnoměrná distribuce chladného vzduchu bez přímého vyfoukávání uchová jídlo déle čerstvé, s možností umístění kamkoliv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My </a:t>
            </a:r>
            <a:r>
              <a:rPr lang="cs-CZ" altLang="cs-CZ" sz="800" b="1" dirty="0">
                <a:latin typeface="Arial" charset="0"/>
              </a:rPr>
              <a:t>Zone – zásuvka se samostatnou regulací </a:t>
            </a:r>
            <a:r>
              <a:rPr lang="cs-CZ" altLang="cs-CZ" sz="800" b="1" dirty="0" smtClean="0">
                <a:latin typeface="Arial" charset="0"/>
              </a:rPr>
              <a:t>se třemi režimy nastavení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cs-CZ" altLang="cs-CZ" sz="800" b="1" dirty="0" smtClean="0">
                <a:latin typeface="Arial" charset="0"/>
              </a:rPr>
              <a:t>ABT – antibakteriální ochrana lednice i mrazáku pomocí UV světla</a:t>
            </a:r>
            <a:endParaRPr lang="cs-CZ" altLang="cs-CZ" sz="800" b="1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cs-CZ" altLang="cs-CZ" sz="800" dirty="0" smtClean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Jeden chladící okruh, Funkce Rychlé  chlazení a mrazení, Dovolená, Auto nastavení, </a:t>
            </a:r>
            <a:r>
              <a:rPr lang="cs-CZ" altLang="cs-CZ" sz="800" b="1" dirty="0" smtClean="0">
                <a:latin typeface="Arial" charset="0"/>
              </a:rPr>
              <a:t>My Zone</a:t>
            </a:r>
            <a:r>
              <a:rPr lang="cs-CZ" altLang="cs-CZ" sz="800" dirty="0" smtClean="0">
                <a:latin typeface="Arial" charset="0"/>
              </a:rPr>
              <a:t>, Dětská pojistka, Stand by, Elektronické </a:t>
            </a:r>
            <a:r>
              <a:rPr lang="cs-CZ" altLang="cs-CZ" sz="800" dirty="0">
                <a:latin typeface="Arial" charset="0"/>
              </a:rPr>
              <a:t>ovládání teploty </a:t>
            </a:r>
            <a:r>
              <a:rPr lang="cs-CZ" altLang="cs-CZ" sz="800" dirty="0" smtClean="0">
                <a:latin typeface="Arial" charset="0"/>
              </a:rPr>
              <a:t>+1 až +9°C chladnička / -14 až </a:t>
            </a:r>
            <a:r>
              <a:rPr lang="cs-CZ" altLang="cs-CZ" sz="800" dirty="0">
                <a:latin typeface="Arial" charset="0"/>
              </a:rPr>
              <a:t>-</a:t>
            </a:r>
            <a:r>
              <a:rPr lang="cs-CZ" altLang="cs-CZ" sz="800" dirty="0" smtClean="0">
                <a:latin typeface="Arial" charset="0"/>
              </a:rPr>
              <a:t>24°C mrazák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Externí dotykový displej na </a:t>
            </a:r>
            <a:r>
              <a:rPr lang="cs-CZ" altLang="cs-CZ" sz="800" dirty="0" smtClean="0">
                <a:latin typeface="Arial" charset="0"/>
              </a:rPr>
              <a:t>dvířkách; Automatické odmrazování chladničky i mrazáku; Akustický </a:t>
            </a:r>
            <a:r>
              <a:rPr lang="cs-CZ" altLang="cs-CZ" sz="800" dirty="0">
                <a:latin typeface="Arial" charset="0"/>
              </a:rPr>
              <a:t>signál otevřených dvířek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Chladnička</a:t>
            </a:r>
            <a:endParaRPr lang="cs-CZ" altLang="cs-CZ" sz="800" b="1" dirty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dirty="0" smtClean="0">
                <a:latin typeface="Arial" charset="0"/>
              </a:rPr>
              <a:t>3 +1  skleněné police / 6 přihrádek </a:t>
            </a:r>
            <a:r>
              <a:rPr lang="cs-CZ" altLang="cs-CZ" sz="800" dirty="0">
                <a:latin typeface="Arial" charset="0"/>
              </a:rPr>
              <a:t>ve </a:t>
            </a:r>
            <a:r>
              <a:rPr lang="cs-CZ" altLang="cs-CZ" sz="800" dirty="0" smtClean="0">
                <a:latin typeface="Arial" charset="0"/>
              </a:rPr>
              <a:t>dveřích 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1 Zásuvka My Zone (nastavení: Ovoce a zelenina, Super Cool, 0 °C Fresh)</a:t>
            </a:r>
            <a:endParaRPr lang="cs-CZ" altLang="cs-CZ" sz="800" b="1" dirty="0">
              <a:latin typeface="Arial" charset="0"/>
            </a:endParaRP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800" b="1" dirty="0" smtClean="0">
                <a:latin typeface="Arial" charset="0"/>
              </a:rPr>
              <a:t>Mrazák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2 externí zásuvky</a:t>
            </a:r>
            <a:r>
              <a:rPr lang="cs-CZ" altLang="cs-CZ" sz="800" b="1" dirty="0">
                <a:latin typeface="Arial" charset="0"/>
              </a:rPr>
              <a:t> </a:t>
            </a:r>
            <a:r>
              <a:rPr lang="cs-CZ" altLang="cs-CZ" sz="800" b="1" dirty="0" smtClean="0">
                <a:latin typeface="Arial" charset="0"/>
              </a:rPr>
              <a:t>se snadnými přístupem – úspora 30 % energie (horní zásuvka s vnitřním transparentním šuplíkem)</a:t>
            </a:r>
          </a:p>
          <a:p>
            <a:pPr indent="0">
              <a:lnSpc>
                <a:spcPct val="115000"/>
              </a:lnSpc>
              <a:spcBef>
                <a:spcPct val="0"/>
              </a:spcBef>
              <a:buNone/>
            </a:pPr>
            <a:endParaRPr lang="cs-CZ" altLang="cs-CZ" sz="800" b="1" dirty="0" smtClean="0">
              <a:latin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Konstrukce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b="1" dirty="0" smtClean="0">
                <a:latin typeface="Arial" charset="0"/>
              </a:rPr>
              <a:t>Osvětlení LED 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Integrované madlo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None/>
            </a:pPr>
            <a:r>
              <a:rPr lang="cs-CZ" altLang="cs-CZ" sz="800" dirty="0" smtClean="0">
                <a:latin typeface="Arial" charset="0"/>
              </a:rPr>
              <a:t>2 </a:t>
            </a:r>
            <a:r>
              <a:rPr lang="cs-CZ" altLang="cs-CZ" sz="800" dirty="0">
                <a:latin typeface="Arial" charset="0"/>
              </a:rPr>
              <a:t>nastavitelné </a:t>
            </a:r>
            <a:r>
              <a:rPr lang="cs-CZ" altLang="cs-CZ" sz="800" dirty="0" smtClean="0">
                <a:latin typeface="Arial" charset="0"/>
              </a:rPr>
              <a:t>nožičky; 2 kolečka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5652120" y="980728"/>
            <a:ext cx="0" cy="5220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58110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Kód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34005858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6901018055843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Platinově stříbrná nerez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1775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700 x 688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1864 x 777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749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)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98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4788024" y="1916832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Bezdotyková technologie ovládání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chladničky</a:t>
            </a:r>
            <a:endParaRPr lang="cs-CZ" sz="800" dirty="0">
              <a:solidFill>
                <a:schemeClr val="bg1"/>
              </a:solidFill>
            </a:endParaRPr>
          </a:p>
        </p:txBody>
      </p:sp>
      <p:pic>
        <p:nvPicPr>
          <p:cNvPr id="23" name="Obrázek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7"/>
          <a:stretch/>
        </p:blipFill>
        <p:spPr>
          <a:xfrm>
            <a:off x="6589784" y="954703"/>
            <a:ext cx="143944" cy="648000"/>
          </a:xfrm>
          <a:prstGeom prst="rect">
            <a:avLst/>
          </a:prstGeom>
        </p:spPr>
      </p:pic>
      <p:sp>
        <p:nvSpPr>
          <p:cNvPr id="22" name="TextovéPole 21"/>
          <p:cNvSpPr txBox="1"/>
          <p:nvPr/>
        </p:nvSpPr>
        <p:spPr>
          <a:xfrm>
            <a:off x="4811250" y="1068702"/>
            <a:ext cx="91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Beznámrazová technologie Total No Frost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5448" y="2530511"/>
            <a:ext cx="720000" cy="720000"/>
          </a:xfrm>
          <a:prstGeom prst="rect">
            <a:avLst/>
          </a:prstGeom>
        </p:spPr>
      </p:pic>
      <p:sp>
        <p:nvSpPr>
          <p:cNvPr id="29" name="TextovéPole 28"/>
          <p:cNvSpPr txBox="1"/>
          <p:nvPr/>
        </p:nvSpPr>
        <p:spPr>
          <a:xfrm>
            <a:off x="4800944" y="2575027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Zásuvka se samostatnou regulací s třemi nastaveními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4834388" y="3516850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37 decibelů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4815506" y="4141672"/>
            <a:ext cx="9144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Úsporné </a:t>
            </a:r>
          </a:p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LED osvětlení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ovéPole 27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2019/2016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42" name="Obrázek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5191" y="1052736"/>
            <a:ext cx="720000" cy="7200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715382" y="955438"/>
            <a:ext cx="90685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177,5</a:t>
            </a:r>
          </a:p>
          <a:p>
            <a:pPr algn="r"/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</a:t>
            </a:r>
            <a:endParaRPr lang="cs-CZ" sz="2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Obrázek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832" y="908720"/>
            <a:ext cx="968022" cy="968022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24" y="3220692"/>
            <a:ext cx="720000" cy="72000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024" y="1664251"/>
            <a:ext cx="720000" cy="720000"/>
          </a:xfrm>
          <a:prstGeom prst="rect">
            <a:avLst/>
          </a:prstGeom>
        </p:spPr>
      </p:pic>
      <p:sp>
        <p:nvSpPr>
          <p:cNvPr id="37" name="TextovéPole 36"/>
          <p:cNvSpPr txBox="1"/>
          <p:nvPr/>
        </p:nvSpPr>
        <p:spPr>
          <a:xfrm>
            <a:off x="4776084" y="1810118"/>
            <a:ext cx="91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Antibakteriální ochrana interiéru lednice i mrazáku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3628" y="3972870"/>
            <a:ext cx="720000" cy="7200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51" t="2750" r="17451" b="3801"/>
          <a:stretch/>
        </p:blipFill>
        <p:spPr>
          <a:xfrm>
            <a:off x="6917967" y="3399267"/>
            <a:ext cx="1252792" cy="179836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00" t="5900" r="31100" b="3801"/>
          <a:stretch/>
        </p:blipFill>
        <p:spPr>
          <a:xfrm>
            <a:off x="5712860" y="1680441"/>
            <a:ext cx="1172003" cy="279978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397" y="1720551"/>
            <a:ext cx="844099" cy="168819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" name="Obrázek 29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38" b="90166"/>
          <a:stretch/>
        </p:blipFill>
        <p:spPr>
          <a:xfrm>
            <a:off x="8461380" y="855923"/>
            <a:ext cx="681052" cy="67444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2276</TotalTime>
  <Words>71</Words>
  <Application>Microsoft Office PowerPoint</Application>
  <PresentationFormat>Předvádění na obrazovce (4:3)</PresentationFormat>
  <Paragraphs>57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287</cp:revision>
  <cp:lastPrinted>2016-05-31T13:00:02Z</cp:lastPrinted>
  <dcterms:created xsi:type="dcterms:W3CDTF">2015-07-16T11:02:07Z</dcterms:created>
  <dcterms:modified xsi:type="dcterms:W3CDTF">2024-10-29T14:27:11Z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