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14.01.2025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251520" y="35904"/>
            <a:ext cx="9073008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HDPW5620ANPK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Volně </a:t>
            </a:r>
            <a:r>
              <a:rPr lang="cs-CZ" altLang="cs-CZ" sz="1400" dirty="0" smtClean="0">
                <a:latin typeface="Arial" charset="0"/>
              </a:rPr>
              <a:t>stojící kombinovaná chladnička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2D 60 Series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5 Pro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Total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No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Frost Air Surround,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Invertorový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kompresor, Humidity Zone, HCS filtr, LED, displej, My Zone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107504" y="908720"/>
            <a:ext cx="3888432" cy="5904656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2019/2016)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A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Celkový čistý objem (l)		</a:t>
            </a:r>
            <a:r>
              <a:rPr lang="cs-CZ" altLang="cs-CZ" sz="800" dirty="0" smtClean="0">
                <a:latin typeface="Arial" charset="0"/>
              </a:rPr>
              <a:t>409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Čistý objem chladničky/ mrazáku (l)		</a:t>
            </a:r>
            <a:r>
              <a:rPr lang="cs-CZ" altLang="cs-CZ" sz="800" dirty="0" smtClean="0">
                <a:latin typeface="Arial" charset="0"/>
              </a:rPr>
              <a:t>289/120 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za den (kWh/24 hod)		</a:t>
            </a:r>
            <a:r>
              <a:rPr lang="cs-CZ" altLang="cs-CZ" sz="800" dirty="0" smtClean="0">
                <a:latin typeface="Arial" charset="0"/>
              </a:rPr>
              <a:t>0,312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Roční </a:t>
            </a:r>
            <a:r>
              <a:rPr lang="cs-CZ" altLang="cs-CZ" sz="800" dirty="0">
                <a:latin typeface="Arial" charset="0"/>
              </a:rPr>
              <a:t>spotřeba energie (kWh/rok)		</a:t>
            </a:r>
            <a:r>
              <a:rPr lang="cs-CZ" altLang="cs-CZ" sz="800" dirty="0" smtClean="0">
                <a:latin typeface="Arial" charset="0"/>
              </a:rPr>
              <a:t>114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Mrazicí výkon (kg/24 hod)		</a:t>
            </a:r>
            <a:r>
              <a:rPr lang="cs-CZ" altLang="cs-CZ" sz="800" dirty="0" smtClean="0">
                <a:latin typeface="Arial" charset="0"/>
              </a:rPr>
              <a:t>10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Doba skladování při výpadku proudu (hod</a:t>
            </a:r>
            <a:r>
              <a:rPr lang="cs-CZ" altLang="cs-CZ" sz="800" dirty="0" smtClean="0">
                <a:latin typeface="Arial" charset="0"/>
              </a:rPr>
              <a:t>)</a:t>
            </a:r>
            <a:r>
              <a:rPr lang="cs-CZ" altLang="cs-CZ" sz="800" dirty="0">
                <a:latin typeface="Arial" charset="0"/>
              </a:rPr>
              <a:t>	</a:t>
            </a:r>
            <a:r>
              <a:rPr lang="cs-CZ" altLang="cs-CZ" sz="800" dirty="0" smtClean="0">
                <a:latin typeface="Arial" charset="0"/>
              </a:rPr>
              <a:t>16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šířeného vzduchem (dB(A) re 1 pW)	</a:t>
            </a:r>
            <a:r>
              <a:rPr lang="cs-CZ" altLang="cs-CZ" sz="800" dirty="0" smtClean="0">
                <a:latin typeface="Arial" charset="0"/>
              </a:rPr>
              <a:t>35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		B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Klimatická třída			</a:t>
            </a:r>
            <a:r>
              <a:rPr lang="cs-CZ" altLang="cs-CZ" sz="800" dirty="0" smtClean="0">
                <a:latin typeface="Arial" charset="0"/>
              </a:rPr>
              <a:t>SN </a:t>
            </a:r>
            <a:r>
              <a:rPr lang="cs-CZ" altLang="cs-CZ" sz="800" dirty="0">
                <a:latin typeface="Arial" charset="0"/>
              </a:rPr>
              <a:t>- ST </a:t>
            </a:r>
            <a:r>
              <a:rPr lang="cs-CZ" altLang="cs-CZ" sz="800" dirty="0" smtClean="0">
                <a:latin typeface="Arial" charset="0"/>
              </a:rPr>
              <a:t>10°- 43°C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Hvězdičkové </a:t>
            </a:r>
            <a:r>
              <a:rPr lang="cs-CZ" altLang="cs-CZ" sz="800" dirty="0">
                <a:latin typeface="Arial" charset="0"/>
              </a:rPr>
              <a:t>označení 		****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energetické účinnosti světla		G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Vlastnosti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Wifi konektivita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– možnost ovládat chladničku na dálku a využívat doplňkový obsah pomocí aplikace hOn (např. Food 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Locator, My Inventory, Advanced Drink 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Assistant, atd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.)</a:t>
            </a:r>
            <a:endParaRPr lang="cs-CZ" altLang="cs-CZ" sz="800" b="1" dirty="0" smtClean="0">
              <a:latin typeface="Arial" charset="0"/>
            </a:endParaRPr>
          </a:p>
          <a:p>
            <a:pPr>
              <a:spcBef>
                <a:spcPct val="0"/>
              </a:spcBef>
            </a:pPr>
            <a:r>
              <a:rPr lang="cs-CZ" altLang="cs-CZ" sz="800" b="1" dirty="0">
                <a:latin typeface="Arial" charset="0"/>
              </a:rPr>
              <a:t>Invertorový kompresor – tichý a energeticky úsporný chod </a:t>
            </a:r>
            <a:r>
              <a:rPr lang="cs-CZ" altLang="cs-CZ" sz="800" b="1" dirty="0" smtClean="0">
                <a:latin typeface="Arial" charset="0"/>
              </a:rPr>
              <a:t>                Air Surround Total </a:t>
            </a:r>
            <a:r>
              <a:rPr lang="cs-CZ" altLang="cs-CZ" sz="800" b="1" dirty="0">
                <a:latin typeface="Arial" charset="0"/>
              </a:rPr>
              <a:t>No Frost – beznámrazová technologie </a:t>
            </a:r>
            <a:r>
              <a:rPr lang="cs-CZ" altLang="cs-CZ" sz="800" b="1" dirty="0" smtClean="0">
                <a:latin typeface="Arial" charset="0"/>
              </a:rPr>
              <a:t>mrazení s rovnoměrnou distribucí chladného vzduchu proudící v horizontálních kruzích. Šetrné zachování až 99 % šťavnatosti a konzistence potravin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HCS filtr v zásuvce Humidity Zone pro udržení 90% vlhkosti a zachování čerstvosti potravin až 2x déle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My Zone – zásuvka se samostatnou regulací teploty od 0 do +5 °C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Jeden chladící okruh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Funkce Rychlé chlazení, Rychlé mrazení, Dovolená, Eco, Demo režim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Elektronické </a:t>
            </a:r>
            <a:r>
              <a:rPr lang="cs-CZ" altLang="cs-CZ" sz="800" dirty="0">
                <a:latin typeface="Arial" charset="0"/>
              </a:rPr>
              <a:t>ovládání teploty </a:t>
            </a:r>
            <a:r>
              <a:rPr lang="cs-CZ" altLang="cs-CZ" sz="800" dirty="0" smtClean="0">
                <a:latin typeface="Arial" charset="0"/>
              </a:rPr>
              <a:t>+2 až +8 °C chladnička / -16 </a:t>
            </a:r>
            <a:r>
              <a:rPr lang="cs-CZ" altLang="cs-CZ" sz="800" dirty="0">
                <a:latin typeface="Arial" charset="0"/>
              </a:rPr>
              <a:t>až -</a:t>
            </a:r>
            <a:r>
              <a:rPr lang="cs-CZ" altLang="cs-CZ" sz="800" dirty="0" smtClean="0">
                <a:latin typeface="Arial" charset="0"/>
              </a:rPr>
              <a:t>24 °C mrazák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Externí dotykový displej na dvířkách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Automatické odmrazování chladničky i mrazáku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Akustický signál otevřených dvířek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cs-CZ" altLang="cs-CZ" sz="800" b="1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Chladnička</a:t>
            </a: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3 +1  skleněné police (z toho jedna v polovině složitelná)/ 6 přihrádek </a:t>
            </a:r>
            <a:r>
              <a:rPr lang="cs-CZ" altLang="cs-CZ" sz="800" dirty="0">
                <a:latin typeface="Arial" charset="0"/>
              </a:rPr>
              <a:t>ve </a:t>
            </a:r>
            <a:r>
              <a:rPr lang="cs-CZ" altLang="cs-CZ" sz="800" dirty="0" smtClean="0">
                <a:latin typeface="Arial" charset="0"/>
              </a:rPr>
              <a:t>dveřích 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Zásuvka Humidity Zone, Zásuvka My Zone</a:t>
            </a:r>
            <a:endParaRPr lang="cs-CZ" altLang="cs-CZ" sz="800" dirty="0">
              <a:latin typeface="Arial" charset="0"/>
            </a:endParaRP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Držák na víno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endParaRPr lang="cs-CZ" altLang="cs-CZ" sz="800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Mrazák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3 transparentní zásuvky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endParaRPr lang="cs-CZ" altLang="cs-CZ" sz="800" b="1" dirty="0" smtClean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solidFill>
                  <a:schemeClr val="bg1"/>
                </a:solidFill>
                <a:latin typeface="Arial" charset="0"/>
              </a:rPr>
              <a:t>Konstrukce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>
                <a:solidFill>
                  <a:schemeClr val="bg1"/>
                </a:solidFill>
                <a:latin typeface="Arial" charset="0"/>
              </a:rPr>
              <a:t>Osvětlení </a:t>
            </a:r>
            <a:r>
              <a:rPr lang="cs-CZ" altLang="cs-CZ" sz="800" b="1" dirty="0" smtClean="0">
                <a:solidFill>
                  <a:schemeClr val="bg1"/>
                </a:solidFill>
                <a:latin typeface="Arial" charset="0"/>
              </a:rPr>
              <a:t>LED / </a:t>
            </a:r>
            <a:r>
              <a:rPr lang="cs-CZ" altLang="cs-CZ" sz="800" dirty="0" smtClean="0">
                <a:solidFill>
                  <a:schemeClr val="bg1"/>
                </a:solidFill>
                <a:latin typeface="Arial" charset="0"/>
              </a:rPr>
              <a:t>Integrované madlo / 2 </a:t>
            </a:r>
            <a:r>
              <a:rPr lang="cs-CZ" altLang="cs-CZ" sz="800" dirty="0">
                <a:solidFill>
                  <a:schemeClr val="bg1"/>
                </a:solidFill>
                <a:latin typeface="Arial" charset="0"/>
              </a:rPr>
              <a:t>nastavitelné </a:t>
            </a:r>
            <a:r>
              <a:rPr lang="cs-CZ" altLang="cs-CZ" sz="800" dirty="0" smtClean="0">
                <a:solidFill>
                  <a:schemeClr val="bg1"/>
                </a:solidFill>
                <a:latin typeface="Arial" charset="0"/>
              </a:rPr>
              <a:t>nožičky</a:t>
            </a: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solidFill>
                  <a:schemeClr val="bg1"/>
                </a:solidFill>
                <a:latin typeface="Arial" charset="0"/>
              </a:rPr>
              <a:t>Výměnný závěs dveří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34005916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6901018094361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Nerez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2050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595 x 667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95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2080 x 664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747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103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4788024" y="191683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63030" y="1967006"/>
            <a:ext cx="64807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</a:p>
          <a:p>
            <a:pPr algn="r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7"/>
          <a:stretch/>
        </p:blipFill>
        <p:spPr>
          <a:xfrm>
            <a:off x="7639094" y="2039086"/>
            <a:ext cx="143944" cy="648000"/>
          </a:xfrm>
          <a:prstGeom prst="rect">
            <a:avLst/>
          </a:prstGeom>
        </p:spPr>
      </p:pic>
      <p:sp>
        <p:nvSpPr>
          <p:cNvPr id="22" name="TextovéPole 21"/>
          <p:cNvSpPr txBox="1"/>
          <p:nvPr/>
        </p:nvSpPr>
        <p:spPr>
          <a:xfrm>
            <a:off x="4811250" y="1078383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Beznámrazová technologie Total No Frost Air Surround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Obrázek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758" y="951500"/>
            <a:ext cx="720000" cy="720000"/>
          </a:xfrm>
          <a:prstGeom prst="rect">
            <a:avLst/>
          </a:prstGeom>
        </p:spPr>
      </p:pic>
      <p:sp>
        <p:nvSpPr>
          <p:cNvPr id="29" name="TextovéPole 28"/>
          <p:cNvSpPr txBox="1"/>
          <p:nvPr/>
        </p:nvSpPr>
        <p:spPr>
          <a:xfrm>
            <a:off x="4788024" y="1775038"/>
            <a:ext cx="9144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Zásuvka Humidity Zone s filtrem HCS, který udrží až 90 % vlhkosti v prostoru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778244" y="2731546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Dotykový displej na dvířkách pro ovládání teploty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4797479" y="3729509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Úsporné </a:t>
            </a:r>
          </a:p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osvětlení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797479" y="4437112"/>
            <a:ext cx="8932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Funkce </a:t>
            </a:r>
          </a:p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Rychlé mrazení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Obrázek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089" y="4293176"/>
            <a:ext cx="720000" cy="720000"/>
          </a:xfrm>
          <a:prstGeom prst="rect">
            <a:avLst/>
          </a:prstGeom>
        </p:spPr>
      </p:pic>
      <p:sp>
        <p:nvSpPr>
          <p:cNvPr id="28" name="TextovéPole 27">
            <a:extLst>
              <a:ext uri="{FF2B5EF4-FFF2-40B4-BE49-F238E27FC236}">
                <a16:creationId xmlns:a16="http://schemas.microsoft.com/office/drawing/2014/main" xmlns="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2019/2016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278" y="3573016"/>
            <a:ext cx="720000" cy="720000"/>
          </a:xfrm>
          <a:prstGeom prst="rect">
            <a:avLst/>
          </a:prstGeom>
        </p:spPr>
      </p:pic>
      <p:pic>
        <p:nvPicPr>
          <p:cNvPr id="39" name="Obrázek 3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9" t="5251" r="2651" b="9475"/>
          <a:stretch/>
        </p:blipFill>
        <p:spPr>
          <a:xfrm>
            <a:off x="4094190" y="2708920"/>
            <a:ext cx="720000" cy="71999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230" y="1772816"/>
            <a:ext cx="720000" cy="7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1728" y="5219888"/>
            <a:ext cx="720000" cy="720000"/>
          </a:xfrm>
          <a:prstGeom prst="rect">
            <a:avLst/>
          </a:prstGeom>
        </p:spPr>
      </p:pic>
      <p:sp>
        <p:nvSpPr>
          <p:cNvPr id="37" name="TextovéPole 36"/>
          <p:cNvSpPr txBox="1"/>
          <p:nvPr/>
        </p:nvSpPr>
        <p:spPr>
          <a:xfrm>
            <a:off x="4757621" y="4941168"/>
            <a:ext cx="893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Ovládání na dálku a doplňkové funkce v aplikaci hOn: Food Locator, My Inventory a Advanced Drink Assistant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Obrázek 3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081" y="1075901"/>
            <a:ext cx="648000" cy="65232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4" t="4851" r="18685" b="3801"/>
          <a:stretch/>
        </p:blipFill>
        <p:spPr>
          <a:xfrm>
            <a:off x="6714327" y="2603747"/>
            <a:ext cx="1162699" cy="235243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34" t="4851" r="29334" b="4851"/>
          <a:stretch/>
        </p:blipFill>
        <p:spPr>
          <a:xfrm>
            <a:off x="5712239" y="2276872"/>
            <a:ext cx="815842" cy="2698553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160062" y="1041015"/>
            <a:ext cx="706388" cy="69269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7144" y="2564904"/>
            <a:ext cx="1152224" cy="230444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702" y="987813"/>
            <a:ext cx="1333612" cy="123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a09af93a-bc92-4cce-8ba3-c8fdbed82e22"/>
    <ds:schemaRef ds:uri="http://purl.org/dc/elements/1.1/"/>
    <ds:schemaRef ds:uri="http://schemas.microsoft.com/office/2006/metadata/properties"/>
    <ds:schemaRef ds:uri="http://schemas.microsoft.com/office/infopath/2007/PartnerControls"/>
    <ds:schemaRef ds:uri="b4af0723-3826-4aee-ba08-906e8dce304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2068</TotalTime>
  <Words>106</Words>
  <Application>Microsoft Office PowerPoint</Application>
  <PresentationFormat>Předvádění na obrazovce (4:3)</PresentationFormat>
  <Paragraphs>63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274</cp:revision>
  <cp:lastPrinted>2016-05-31T13:00:02Z</cp:lastPrinted>
  <dcterms:created xsi:type="dcterms:W3CDTF">2015-07-16T11:02:07Z</dcterms:created>
  <dcterms:modified xsi:type="dcterms:W3CDTF">2025-01-14T17:37:19Z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