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>
        <p:scale>
          <a:sx n="100" d="100"/>
          <a:sy n="100" d="100"/>
        </p:scale>
        <p:origin x="1459" y="-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21.08.2024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H38FMWID4ID27N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Mikrovlnná trouba Full </a:t>
            </a:r>
            <a:r>
              <a:rPr lang="cs-CZ" altLang="cs-CZ" sz="1400" dirty="0" err="1">
                <a:latin typeface="Arial" charset="0"/>
              </a:rPr>
              <a:t>touch</a:t>
            </a:r>
            <a:r>
              <a:rPr lang="cs-CZ" altLang="cs-CZ" sz="1400" dirty="0">
                <a:latin typeface="Arial" charset="0"/>
              </a:rPr>
              <a:t> s grilem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Objem 20 l, gril, průměr otočného talíře 315 mm, dotykové ovládání, Halogenové osvětlení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95138" y="980728"/>
            <a:ext cx="3946438" cy="510966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Hlavní vlastnosti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Kapacita (l) 			20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Průměr otočného skleněného talíře (mm)	315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Příkon</a:t>
            </a:r>
            <a:r>
              <a:rPr lang="cs-CZ" altLang="cs-CZ" sz="800" dirty="0">
                <a:latin typeface="Arial" charset="0"/>
                <a:cs typeface="+mn-cs"/>
              </a:rPr>
              <a:t> grilu (W)			1</a:t>
            </a:r>
            <a:r>
              <a:rPr lang="cs-CZ" altLang="cs-CZ" sz="800" dirty="0">
                <a:latin typeface="Arial" charset="0"/>
              </a:rPr>
              <a:t>0</a:t>
            </a:r>
            <a:r>
              <a:rPr lang="cs-CZ" altLang="cs-CZ" sz="800" dirty="0">
                <a:latin typeface="Arial" charset="0"/>
                <a:cs typeface="+mn-cs"/>
              </a:rPr>
              <a:t>00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Příkon mikrovlnného ohřevu (W)		1450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Výkon mikrovlnného ohřevu (W)		800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Jištění (A)			10 (</a:t>
            </a:r>
            <a:r>
              <a:rPr lang="pl-PL" altLang="cs-CZ" sz="800" dirty="0">
                <a:latin typeface="Arial" charset="0"/>
              </a:rPr>
              <a:t>6,3 A při 1450 W)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Programy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cs-CZ" altLang="cs-CZ" sz="800" u="sng" dirty="0">
                <a:latin typeface="Arial" charset="0"/>
              </a:rPr>
              <a:t>Rozmrazování dle času / dle hmotnosti </a:t>
            </a:r>
            <a:r>
              <a:rPr lang="cs-CZ" altLang="cs-CZ" sz="800" dirty="0">
                <a:latin typeface="Arial" charset="0"/>
              </a:rPr>
              <a:t>(100 až 2 000 gramů)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cs-CZ" altLang="cs-CZ" sz="800" u="sng" dirty="0">
                <a:latin typeface="Arial" charset="0"/>
              </a:rPr>
              <a:t>Mikrovlnné vaření (ohřev)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3.     </a:t>
            </a:r>
            <a:r>
              <a:rPr lang="cs-CZ" altLang="cs-CZ" sz="800" u="sng" dirty="0">
                <a:latin typeface="Arial" charset="0"/>
              </a:rPr>
              <a:t>Gril </a:t>
            </a:r>
            <a:r>
              <a:rPr lang="cs-CZ" altLang="cs-CZ" sz="800" dirty="0">
                <a:latin typeface="Arial" charset="0"/>
              </a:rPr>
              <a:t>= 1 000 W</a:t>
            </a:r>
          </a:p>
          <a:p>
            <a:pPr marL="228600" indent="-228600">
              <a:spcBef>
                <a:spcPct val="0"/>
              </a:spcBef>
              <a:buAutoNum type="arabicPeriod" startAt="4"/>
            </a:pPr>
            <a:r>
              <a:rPr lang="cs-CZ" altLang="cs-CZ" sz="800" u="sng" dirty="0">
                <a:latin typeface="Arial" charset="0"/>
              </a:rPr>
              <a:t>Kombinované vaření - Mikrovlna &amp; Gril</a:t>
            </a:r>
          </a:p>
          <a:p>
            <a:pPr marL="228600" indent="-228600">
              <a:spcBef>
                <a:spcPct val="0"/>
              </a:spcBef>
              <a:buAutoNum type="arabicPeriod" startAt="4"/>
            </a:pPr>
            <a:r>
              <a:rPr lang="cs-CZ" altLang="cs-CZ" sz="800" u="sng" dirty="0">
                <a:latin typeface="Arial" charset="0"/>
              </a:rPr>
              <a:t>Vícefázový ohřev – max 2 fáze</a:t>
            </a:r>
          </a:p>
          <a:p>
            <a:pPr marL="228600" indent="-228600">
              <a:spcBef>
                <a:spcPct val="0"/>
              </a:spcBef>
              <a:buAutoNum type="arabicPeriod" startAt="5"/>
            </a:pPr>
            <a:r>
              <a:rPr lang="cs-CZ" altLang="cs-CZ" sz="800" u="sng" dirty="0">
                <a:latin typeface="Arial" charset="0"/>
              </a:rPr>
              <a:t>8 Automatických programů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        A1 – Pizza, A2 –Maso, A3 – Zelenina, A4 – Těstoviny, A5 – Brambory,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        A6 – Ryby, A7 – Nápoje, A8 – Popcorn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5 úrovní výkonu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Funkce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Dotykové ovládání včetně otevírání dvířek, </a:t>
            </a:r>
            <a:r>
              <a:rPr lang="cs-CZ" altLang="cs-CZ" sz="800" dirty="0">
                <a:latin typeface="Arial" charset="0"/>
              </a:rPr>
              <a:t>B</a:t>
            </a:r>
            <a:r>
              <a:rPr lang="cs-CZ" altLang="cs-CZ" sz="800" dirty="0">
                <a:latin typeface="Arial" charset="0"/>
                <a:cs typeface="+mn-cs"/>
              </a:rPr>
              <a:t>íle podsvícený displej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Elektronická minutka se zvukovou signalizací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  <a:cs typeface="+mn-cs"/>
              </a:rPr>
              <a:t>Digitální hodiny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Funkce Rychlý ohřev (+30“)</a:t>
            </a:r>
            <a:endParaRPr lang="cs-CZ" altLang="cs-CZ" sz="800" b="1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Halogenové osvětlení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Nerezový interiér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Otevírání vlevo - dotekem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</a:rPr>
              <a:t>Bezpečnost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Dětský zámek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b="1" u="sng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indent="0">
              <a:buNone/>
            </a:pPr>
            <a:r>
              <a:rPr lang="cs-CZ" sz="800" b="1" u="sng" dirty="0">
                <a:latin typeface="Arial" charset="0"/>
              </a:rPr>
              <a:t>Příslušenství</a:t>
            </a:r>
          </a:p>
          <a:p>
            <a:pPr marL="0" indent="0">
              <a:buNone/>
            </a:pPr>
            <a:r>
              <a:rPr lang="cs-CZ" sz="800" dirty="0">
                <a:latin typeface="Arial" charset="0"/>
              </a:rPr>
              <a:t>1x grilovací mřížka</a:t>
            </a:r>
          </a:p>
          <a:p>
            <a:pPr marL="0" indent="0">
              <a:buNone/>
            </a:pPr>
            <a:r>
              <a:rPr lang="cs-CZ" sz="800" dirty="0">
                <a:latin typeface="Arial" charset="0"/>
              </a:rPr>
              <a:t>1x skleněný talíř</a:t>
            </a:r>
            <a:endParaRPr lang="cs-CZ" altLang="cs-CZ" sz="800" dirty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38900777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EAN		8059019089614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		Černé sklo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× Š × H (mm)	382 × 594 × 451</a:t>
            </a:r>
            <a:endParaRPr lang="cs-CZ" altLang="cs-CZ" sz="800" b="1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22,9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451 × 660 × 582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25,9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EFCFA0DF-3B6B-48B3-A01F-075AB49355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8326" y="1168365"/>
            <a:ext cx="693605" cy="616305"/>
          </a:xfrm>
          <a:prstGeom prst="rect">
            <a:avLst/>
          </a:prstGeom>
        </p:spPr>
      </p:pic>
      <p:sp>
        <p:nvSpPr>
          <p:cNvPr id="37" name="TextovéPole 36">
            <a:extLst>
              <a:ext uri="{FF2B5EF4-FFF2-40B4-BE49-F238E27FC236}">
                <a16:creationId xmlns:a16="http://schemas.microsoft.com/office/drawing/2014/main" id="{30556B0D-81CF-4DD3-9363-2B8DB99E127F}"/>
              </a:ext>
            </a:extLst>
          </p:cNvPr>
          <p:cNvSpPr txBox="1"/>
          <p:nvPr/>
        </p:nvSpPr>
        <p:spPr>
          <a:xfrm>
            <a:off x="4678203" y="1254477"/>
            <a:ext cx="993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Dotykové ovládání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DB997C5-4F65-9CE2-04CC-A829B968C68B}"/>
              </a:ext>
            </a:extLst>
          </p:cNvPr>
          <p:cNvSpPr txBox="1"/>
          <p:nvPr/>
        </p:nvSpPr>
        <p:spPr>
          <a:xfrm>
            <a:off x="4678203" y="2033729"/>
            <a:ext cx="993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Ideální v kombinaci s designem trub ID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a ID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6B67948-226D-55B5-D2B1-2C51DDC481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5115" y="1277188"/>
            <a:ext cx="2391226" cy="163050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96DBF34-41C8-97E6-3204-8C3771E1B9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5900" y="3039997"/>
            <a:ext cx="2189570" cy="140030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1C7407B1-BFF3-19C5-4F13-1A79CC6447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2557" y="2059934"/>
            <a:ext cx="565646" cy="67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schemas.microsoft.com/office/2006/metadata/properties"/>
    <ds:schemaRef ds:uri="b4af0723-3826-4aee-ba08-906e8dce3040"/>
    <ds:schemaRef ds:uri="http://schemas.microsoft.com/office/infopath/2007/PartnerControls"/>
    <ds:schemaRef ds:uri="http://purl.org/dc/terms/"/>
    <ds:schemaRef ds:uri="http://schemas.microsoft.com/office/2006/documentManagement/types"/>
    <ds:schemaRef ds:uri="a09af93a-bc92-4cce-8ba3-c8fdbed82e22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2473</TotalTime>
  <Words>283</Words>
  <Application>Microsoft Office PowerPoint</Application>
  <PresentationFormat>Předvádění na obrazovce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Michaela Kurková</cp:lastModifiedBy>
  <cp:revision>314</cp:revision>
  <cp:lastPrinted>2021-09-06T11:35:00Z</cp:lastPrinted>
  <dcterms:created xsi:type="dcterms:W3CDTF">2015-07-16T11:02:07Z</dcterms:created>
  <dcterms:modified xsi:type="dcterms:W3CDTF">2024-08-21T07:44:32Z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