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8FC5"/>
    <a:srgbClr val="0093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r">
              <a:defRPr sz="1200"/>
            </a:lvl1pPr>
          </a:lstStyle>
          <a:p>
            <a:fld id="{791B80A1-FDE9-416C-B9A8-2A1FE73A844A}" type="datetimeFigureOut">
              <a:rPr lang="cs-CZ" smtClean="0"/>
              <a:t>24.01.2022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5" rIns="91429" bIns="45715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29" tIns="45715" rIns="91429" bIns="45715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r">
              <a:defRPr sz="1200"/>
            </a:lvl1pPr>
          </a:lstStyle>
          <a:p>
            <a:fld id="{F63C6288-EF84-456C-B7FC-4481D153D6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8080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C6288-EF84-456C-B7FC-4481D153D6E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4777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24.01.2022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8545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24.01.2022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0163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24.01.2022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5164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24.01.2022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7302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24.01.2022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9162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24.01.2022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4772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24.01.2022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0387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24.01.2022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3665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24.01.2022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882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24.01.2022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9091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24.01.2022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9620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35264-EE75-400C-80BE-5E821CD423B8}" type="datetimeFigureOut">
              <a:rPr lang="cs-CZ" smtClean="0"/>
              <a:t>24.01.2022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7510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jpg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Obrázek 3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41" r="14900"/>
          <a:stretch/>
        </p:blipFill>
        <p:spPr>
          <a:xfrm>
            <a:off x="-1" y="6076121"/>
            <a:ext cx="9144000" cy="1097295"/>
          </a:xfrm>
          <a:prstGeom prst="rect">
            <a:avLst/>
          </a:prstGeom>
        </p:spPr>
      </p:pic>
      <p:sp>
        <p:nvSpPr>
          <p:cNvPr id="32" name="Zástupný symbol pro text 3"/>
          <p:cNvSpPr txBox="1">
            <a:spLocks/>
          </p:cNvSpPr>
          <p:nvPr/>
        </p:nvSpPr>
        <p:spPr>
          <a:xfrm>
            <a:off x="107504" y="44624"/>
            <a:ext cx="9036496" cy="864443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cs-CZ" sz="2400" b="1" dirty="0" smtClean="0">
                <a:solidFill>
                  <a:srgbClr val="0093CE"/>
                </a:solidFill>
                <a:latin typeface="Arial" charset="0"/>
              </a:rPr>
              <a:t>CCE3T618FW</a:t>
            </a:r>
            <a:endParaRPr lang="cs-CZ" altLang="cs-CZ" sz="2400" b="1" dirty="0" smtClean="0">
              <a:solidFill>
                <a:srgbClr val="0093CE"/>
              </a:solidFill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400" dirty="0" smtClean="0">
                <a:latin typeface="Arial" charset="0"/>
              </a:rPr>
              <a:t>Kombinovaná </a:t>
            </a:r>
            <a:r>
              <a:rPr lang="cs-CZ" altLang="cs-CZ" sz="1400" dirty="0" smtClean="0">
                <a:latin typeface="Arial" charset="0"/>
              </a:rPr>
              <a:t>chladnička Fresco</a:t>
            </a:r>
            <a:endParaRPr lang="cs-CZ" altLang="cs-CZ" sz="1400" dirty="0" smtClean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1200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Total No Frost, dotykový displej, rychlé chlazení, zásuvka na zeleninu, LED osvětlení, doplňkový obsah v aplikaci hOn</a:t>
            </a:r>
            <a:endParaRPr lang="cs-CZ" altLang="cs-CZ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3995936" y="980728"/>
            <a:ext cx="0" cy="540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Zástupný symbol pro text 3"/>
          <p:cNvSpPr txBox="1">
            <a:spLocks/>
          </p:cNvSpPr>
          <p:nvPr/>
        </p:nvSpPr>
        <p:spPr>
          <a:xfrm>
            <a:off x="107504" y="908720"/>
            <a:ext cx="3888432" cy="5760640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Hlavní vlastnosti </a:t>
            </a:r>
            <a:r>
              <a:rPr lang="cs-CZ" altLang="cs-CZ" sz="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Nařízení v přenesené pravomoci: (EU) 2019/2016)</a:t>
            </a:r>
            <a:endParaRPr lang="cs-CZ" altLang="cs-CZ" sz="800" b="1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Třída energetické účinnosti		F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Celkový čistý objem (l)		</a:t>
            </a:r>
            <a:r>
              <a:rPr lang="cs-CZ" altLang="cs-CZ" sz="800" dirty="0" smtClean="0">
                <a:latin typeface="Arial" charset="0"/>
              </a:rPr>
              <a:t>342</a:t>
            </a:r>
            <a:r>
              <a:rPr lang="cs-CZ" altLang="cs-CZ" sz="800" dirty="0">
                <a:latin typeface="Arial" charset="0"/>
              </a:rPr>
              <a:t>	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Čistý objem chladničky/ mrazáku (l)		</a:t>
            </a:r>
            <a:r>
              <a:rPr lang="cs-CZ" altLang="cs-CZ" sz="800" dirty="0" smtClean="0">
                <a:latin typeface="Arial" charset="0"/>
              </a:rPr>
              <a:t>222/119</a:t>
            </a:r>
            <a:r>
              <a:rPr lang="cs-CZ" altLang="cs-CZ" sz="800" dirty="0">
                <a:latin typeface="Arial" charset="0"/>
              </a:rPr>
              <a:t>	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Spotřeba energie za den (kWh/24 hod)		</a:t>
            </a:r>
            <a:r>
              <a:rPr lang="cs-CZ" altLang="cs-CZ" sz="800" dirty="0" smtClean="0">
                <a:latin typeface="Arial" charset="0"/>
              </a:rPr>
              <a:t>0,873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Roční spotřeba energie (kWh/rok)		</a:t>
            </a:r>
            <a:r>
              <a:rPr lang="cs-CZ" altLang="cs-CZ" sz="800" dirty="0" smtClean="0">
                <a:latin typeface="Arial" charset="0"/>
              </a:rPr>
              <a:t>319</a:t>
            </a:r>
            <a:r>
              <a:rPr lang="cs-CZ" altLang="cs-CZ" sz="800" dirty="0">
                <a:latin typeface="Arial" charset="0"/>
              </a:rPr>
              <a:t>	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Mrazicí výkon (kg/24 hod)		</a:t>
            </a:r>
            <a:r>
              <a:rPr lang="cs-CZ" altLang="cs-CZ" sz="800" dirty="0" smtClean="0">
                <a:latin typeface="Arial" charset="0"/>
              </a:rPr>
              <a:t>5,4</a:t>
            </a:r>
            <a:r>
              <a:rPr lang="cs-CZ" altLang="cs-CZ" sz="800" dirty="0">
                <a:latin typeface="Arial" charset="0"/>
              </a:rPr>
              <a:t>	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Doba skladování při výpadku proudu (hod)	</a:t>
            </a:r>
            <a:r>
              <a:rPr lang="cs-CZ" altLang="cs-CZ" sz="800" dirty="0" smtClean="0">
                <a:latin typeface="Arial" charset="0"/>
              </a:rPr>
              <a:t>10</a:t>
            </a:r>
            <a:r>
              <a:rPr lang="cs-CZ" altLang="cs-CZ" sz="800" dirty="0">
                <a:latin typeface="Arial" charset="0"/>
              </a:rPr>
              <a:t>	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Úroveň emisí hluku šířeného vzduchem (dB(A) re 1 pW)	</a:t>
            </a:r>
            <a:r>
              <a:rPr lang="cs-CZ" altLang="cs-CZ" sz="800" dirty="0" smtClean="0">
                <a:latin typeface="Arial" charset="0"/>
              </a:rPr>
              <a:t>39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Emisní třída hluku šířeného vzduchem		</a:t>
            </a:r>
            <a:r>
              <a:rPr lang="cs-CZ" altLang="cs-CZ" sz="800" dirty="0" smtClean="0">
                <a:latin typeface="Arial" charset="0"/>
              </a:rPr>
              <a:t>C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Klimatická třída			</a:t>
            </a:r>
            <a:r>
              <a:rPr lang="cs-CZ" altLang="cs-CZ" sz="800" dirty="0" smtClean="0">
                <a:latin typeface="Arial" charset="0"/>
              </a:rPr>
              <a:t>N </a:t>
            </a:r>
            <a:r>
              <a:rPr lang="cs-CZ" altLang="cs-CZ" sz="800" dirty="0">
                <a:latin typeface="Arial" charset="0"/>
              </a:rPr>
              <a:t>- ST </a:t>
            </a:r>
            <a:r>
              <a:rPr lang="cs-CZ" altLang="cs-CZ" sz="800" dirty="0" smtClean="0">
                <a:latin typeface="Arial" charset="0"/>
              </a:rPr>
              <a:t>16°- </a:t>
            </a:r>
            <a:r>
              <a:rPr lang="cs-CZ" altLang="cs-CZ" sz="800" dirty="0">
                <a:latin typeface="Arial" charset="0"/>
              </a:rPr>
              <a:t>38°C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Hvězdičkové označení 		</a:t>
            </a:r>
            <a:r>
              <a:rPr lang="cs-CZ" altLang="cs-CZ" sz="800" dirty="0" smtClean="0">
                <a:latin typeface="Arial" charset="0"/>
              </a:rPr>
              <a:t>****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Třída energetické účinnosti světla		</a:t>
            </a:r>
            <a:r>
              <a:rPr lang="cs-CZ" altLang="cs-CZ" sz="800" dirty="0" smtClean="0">
                <a:latin typeface="Arial" charset="0"/>
              </a:rPr>
              <a:t>F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 smtClean="0">
                <a:latin typeface="Arial" charset="0"/>
              </a:rPr>
              <a:t>Vlastnosti</a:t>
            </a:r>
            <a:r>
              <a:rPr lang="cs-CZ" altLang="cs-CZ" sz="800" dirty="0">
                <a:latin typeface="Arial" charset="0"/>
              </a:rPr>
              <a:t>	</a:t>
            </a:r>
          </a:p>
          <a:p>
            <a:pPr marL="0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cs-CZ" altLang="cs-CZ" sz="800" b="1" dirty="0" smtClean="0">
                <a:latin typeface="Arial" charset="0"/>
              </a:rPr>
              <a:t>Doplňkový obsah v aplikaci hOn (např. Food Locator, Smart Drink Assistant, Inventory Assistant (bez možnosti dálkového ovládání)</a:t>
            </a:r>
          </a:p>
          <a:p>
            <a:pPr marL="0">
              <a:lnSpc>
                <a:spcPct val="115000"/>
              </a:lnSpc>
              <a:spcBef>
                <a:spcPct val="0"/>
              </a:spcBef>
              <a:buFontTx/>
              <a:buNone/>
            </a:pPr>
            <a:endParaRPr lang="cs-CZ" altLang="cs-CZ" sz="800" b="1" dirty="0" smtClean="0">
              <a:latin typeface="Arial" charset="0"/>
            </a:endParaRPr>
          </a:p>
          <a:p>
            <a:pPr marL="0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cs-CZ" altLang="cs-CZ" sz="800" b="1" dirty="0" smtClean="0">
                <a:latin typeface="Arial" charset="0"/>
              </a:rPr>
              <a:t>Total No Frost  -  beznámrazová </a:t>
            </a:r>
            <a:r>
              <a:rPr lang="cs-CZ" altLang="cs-CZ" sz="800" b="1" dirty="0">
                <a:latin typeface="Arial" charset="0"/>
              </a:rPr>
              <a:t>technologie </a:t>
            </a:r>
            <a:r>
              <a:rPr lang="cs-CZ" altLang="cs-CZ" sz="800" b="1" dirty="0" smtClean="0">
                <a:latin typeface="Arial" charset="0"/>
              </a:rPr>
              <a:t>chlazení v chladničce i mrazáku</a:t>
            </a:r>
          </a:p>
          <a:p>
            <a:pPr marL="0">
              <a:lnSpc>
                <a:spcPct val="115000"/>
              </a:lnSpc>
              <a:spcBef>
                <a:spcPct val="0"/>
              </a:spcBef>
              <a:buFontTx/>
              <a:buNone/>
            </a:pPr>
            <a:endParaRPr lang="cs-CZ" altLang="cs-CZ" sz="800" b="1" dirty="0" smtClean="0">
              <a:latin typeface="Arial" charset="0"/>
            </a:endParaRPr>
          </a:p>
          <a:p>
            <a:pPr marL="0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cs-CZ" altLang="cs-CZ" sz="800" b="1" dirty="0" smtClean="0">
                <a:latin typeface="Arial" charset="0"/>
              </a:rPr>
              <a:t>Dotykový </a:t>
            </a:r>
            <a:r>
              <a:rPr lang="cs-CZ" altLang="cs-CZ" sz="800" b="1" dirty="0">
                <a:latin typeface="Arial" charset="0"/>
              </a:rPr>
              <a:t>displej </a:t>
            </a:r>
            <a:r>
              <a:rPr lang="cs-CZ" altLang="cs-CZ" sz="800" b="1" dirty="0" smtClean="0">
                <a:latin typeface="Arial" charset="0"/>
              </a:rPr>
              <a:t>uvnitř chladničky</a:t>
            </a:r>
          </a:p>
          <a:p>
            <a:pPr marL="0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Elektronický termostat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 smtClean="0">
                <a:latin typeface="Arial" charset="0"/>
              </a:rPr>
              <a:t>Funkce Rychlé chlazení (na displeji)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 smtClean="0">
                <a:latin typeface="Arial" charset="0"/>
              </a:rPr>
              <a:t>Antibakteriální ošetření těsnění dvířek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 smtClean="0">
                <a:latin typeface="Arial" charset="0"/>
              </a:rPr>
              <a:t>Automatické odmrazování chladničky i mrazáku</a:t>
            </a:r>
            <a:endParaRPr lang="cs-CZ" altLang="cs-CZ" sz="800" dirty="0">
              <a:latin typeface="Arial" charset="0"/>
            </a:endParaRP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endParaRPr lang="cs-CZ" altLang="cs-CZ" sz="800" b="1" dirty="0" smtClean="0">
              <a:latin typeface="Arial" charset="0"/>
            </a:endParaRP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cs-CZ" altLang="cs-CZ" sz="800" b="1" dirty="0" smtClean="0">
                <a:latin typeface="Arial" charset="0"/>
              </a:rPr>
              <a:t>Chladnička</a:t>
            </a:r>
            <a:endParaRPr lang="cs-CZ" altLang="cs-CZ" sz="800" b="1" dirty="0">
              <a:latin typeface="Arial" charset="0"/>
            </a:endParaRP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3</a:t>
            </a:r>
            <a:r>
              <a:rPr lang="cs-CZ" altLang="cs-CZ" sz="800" dirty="0" smtClean="0">
                <a:latin typeface="Arial" charset="0"/>
              </a:rPr>
              <a:t> + 1 skleněné police</a:t>
            </a: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5 přihrádek ve </a:t>
            </a:r>
            <a:r>
              <a:rPr lang="cs-CZ" altLang="cs-CZ" sz="800" dirty="0">
                <a:latin typeface="Arial" charset="0"/>
              </a:rPr>
              <a:t>dveřích chladničky</a:t>
            </a: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1x zásuvka na zeleninu</a:t>
            </a: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endParaRPr lang="cs-CZ" altLang="cs-CZ" sz="800" b="1" dirty="0">
              <a:latin typeface="Arial" charset="0"/>
            </a:endParaRP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cs-CZ" altLang="cs-CZ" sz="800" b="1" dirty="0" smtClean="0">
                <a:latin typeface="Arial" charset="0"/>
              </a:rPr>
              <a:t>Mrazák</a:t>
            </a:r>
            <a:endParaRPr lang="cs-CZ" altLang="cs-CZ" sz="800" b="1" dirty="0">
              <a:latin typeface="Arial" charset="0"/>
            </a:endParaRP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3 </a:t>
            </a:r>
            <a:r>
              <a:rPr lang="cs-CZ" altLang="cs-CZ" sz="800" dirty="0">
                <a:latin typeface="Arial" charset="0"/>
              </a:rPr>
              <a:t>plastové </a:t>
            </a:r>
            <a:r>
              <a:rPr lang="cs-CZ" altLang="cs-CZ" sz="800" dirty="0" smtClean="0">
                <a:latin typeface="Arial" charset="0"/>
              </a:rPr>
              <a:t>zásuvky</a:t>
            </a: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 </a:t>
            </a:r>
          </a:p>
          <a:p>
            <a:pPr>
              <a:lnSpc>
                <a:spcPct val="115000"/>
              </a:lnSpc>
              <a:spcBef>
                <a:spcPct val="0"/>
              </a:spcBef>
              <a:buNone/>
            </a:pPr>
            <a:r>
              <a:rPr lang="cs-CZ" altLang="cs-CZ" sz="800" b="1" dirty="0" smtClean="0">
                <a:latin typeface="Arial" charset="0"/>
              </a:rPr>
              <a:t>Konstrukce</a:t>
            </a:r>
          </a:p>
          <a:p>
            <a:pPr>
              <a:lnSpc>
                <a:spcPct val="115000"/>
              </a:lnSpc>
              <a:spcBef>
                <a:spcPct val="0"/>
              </a:spcBef>
              <a:buNone/>
            </a:pPr>
            <a:r>
              <a:rPr lang="cs-CZ" altLang="cs-CZ" sz="800" b="1" dirty="0" smtClean="0">
                <a:latin typeface="Arial" charset="0"/>
              </a:rPr>
              <a:t>Osvětlení LED </a:t>
            </a: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Výměnný závěs dveří</a:t>
            </a:r>
          </a:p>
          <a:p>
            <a:pPr>
              <a:lnSpc>
                <a:spcPct val="115000"/>
              </a:lnSpc>
              <a:spcBef>
                <a:spcPct val="0"/>
              </a:spcBef>
              <a:buNone/>
            </a:pPr>
            <a:r>
              <a:rPr lang="cs-CZ" altLang="cs-CZ" sz="800" dirty="0" smtClean="0">
                <a:latin typeface="Arial" charset="0"/>
              </a:rPr>
              <a:t>2 </a:t>
            </a:r>
            <a:r>
              <a:rPr lang="cs-CZ" altLang="cs-CZ" sz="800" dirty="0">
                <a:latin typeface="Arial" charset="0"/>
              </a:rPr>
              <a:t>nastavitelné </a:t>
            </a:r>
            <a:r>
              <a:rPr lang="cs-CZ" altLang="cs-CZ" sz="800" dirty="0" smtClean="0">
                <a:latin typeface="Arial" charset="0"/>
              </a:rPr>
              <a:t>nožičky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b="1" dirty="0" smtClean="0">
              <a:solidFill>
                <a:srgbClr val="C00000"/>
              </a:solidFill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 smtClean="0">
              <a:latin typeface="Arial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5671343" y="980728"/>
            <a:ext cx="0" cy="5400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 descr="Candy_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225" y="6381328"/>
            <a:ext cx="1755271" cy="359792"/>
          </a:xfrm>
          <a:prstGeom prst="rect">
            <a:avLst/>
          </a:prstGeom>
        </p:spPr>
      </p:pic>
      <p:sp>
        <p:nvSpPr>
          <p:cNvPr id="10" name="Ovál 9"/>
          <p:cNvSpPr/>
          <p:nvPr/>
        </p:nvSpPr>
        <p:spPr>
          <a:xfrm>
            <a:off x="4860032" y="2564904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4788024" y="2636912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Interní dotykový displej             s funkcemi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5724128" y="5085184"/>
            <a:ext cx="28803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cs-CZ" altLang="cs-CZ" sz="800" b="1" dirty="0">
                <a:solidFill>
                  <a:prstClr val="black"/>
                </a:solidFill>
                <a:latin typeface="Arial" charset="0"/>
              </a:rPr>
              <a:t>Logistická data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Kód</a:t>
            </a: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		</a:t>
            </a: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34004844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EAN</a:t>
            </a: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		</a:t>
            </a: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8059019035680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Barva		Bílá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Rozměry 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výrobku v x š x h (mm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)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	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1850 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x 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595 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x 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658</a:t>
            </a:r>
            <a:endParaRPr lang="cs-CZ" altLang="cs-CZ" sz="800" b="1" dirty="0">
              <a:solidFill>
                <a:prstClr val="black"/>
              </a:solidFill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Čistá váha výrobku (kg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)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	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61</a:t>
            </a:r>
            <a:endParaRPr lang="cs-CZ" altLang="cs-CZ" sz="8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Rozměry balení v x š x h (mm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)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	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1897 x 655 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x 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747</a:t>
            </a:r>
            <a:endParaRPr lang="cs-CZ" altLang="cs-CZ" sz="800" dirty="0">
              <a:solidFill>
                <a:prstClr val="black"/>
              </a:solidFill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Hmotnost s obalem (kg</a:t>
            </a: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)</a:t>
            </a: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	</a:t>
            </a: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63</a:t>
            </a:r>
            <a:endParaRPr lang="cs-CZ" altLang="cs-CZ" sz="8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4" name="Ovál 23"/>
          <p:cNvSpPr/>
          <p:nvPr/>
        </p:nvSpPr>
        <p:spPr>
          <a:xfrm>
            <a:off x="4867110" y="4957462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4867110" y="5013176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Inventory Assistant v aplikaci hOn</a:t>
            </a:r>
          </a:p>
        </p:txBody>
      </p:sp>
      <p:sp>
        <p:nvSpPr>
          <p:cNvPr id="49" name="Ovál 48"/>
          <p:cNvSpPr/>
          <p:nvPr/>
        </p:nvSpPr>
        <p:spPr>
          <a:xfrm>
            <a:off x="4860032" y="1772816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50" name="TextovéPole 49"/>
          <p:cNvSpPr txBox="1"/>
          <p:nvPr/>
        </p:nvSpPr>
        <p:spPr>
          <a:xfrm>
            <a:off x="4788024" y="1988840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Beznámrazová technologie chlazení</a:t>
            </a:r>
            <a:endParaRPr lang="cs-CZ" sz="800" dirty="0">
              <a:solidFill>
                <a:schemeClr val="bg1"/>
              </a:solidFill>
            </a:endParaRPr>
          </a:p>
        </p:txBody>
      </p:sp>
      <p:pic>
        <p:nvPicPr>
          <p:cNvPr id="42" name="Obrázek 4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27" y="907258"/>
            <a:ext cx="648000" cy="648000"/>
          </a:xfrm>
          <a:prstGeom prst="rect">
            <a:avLst/>
          </a:prstGeom>
        </p:spPr>
      </p:pic>
      <p:sp>
        <p:nvSpPr>
          <p:cNvPr id="47" name="Obdélník 46"/>
          <p:cNvSpPr/>
          <p:nvPr/>
        </p:nvSpPr>
        <p:spPr>
          <a:xfrm>
            <a:off x="5724119" y="979266"/>
            <a:ext cx="576064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185</a:t>
            </a:r>
            <a:endParaRPr lang="cs-CZ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xmlns="" id="{87E6A696-3B0E-4AB4-A886-45FE02A3E943}"/>
              </a:ext>
            </a:extLst>
          </p:cNvPr>
          <p:cNvSpPr txBox="1"/>
          <p:nvPr/>
        </p:nvSpPr>
        <p:spPr>
          <a:xfrm>
            <a:off x="5258163" y="90260"/>
            <a:ext cx="388583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Parametry odpovídají Nařízení v přenesené pravomoci: (EU) 2019/2016</a:t>
            </a:r>
          </a:p>
          <a:p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Více informací o výrobku naleznete pod tímto QR kódem:</a:t>
            </a:r>
          </a:p>
        </p:txBody>
      </p:sp>
      <p:sp>
        <p:nvSpPr>
          <p:cNvPr id="36" name="Ovál 35"/>
          <p:cNvSpPr/>
          <p:nvPr/>
        </p:nvSpPr>
        <p:spPr>
          <a:xfrm>
            <a:off x="4860032" y="4157804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38" name="TextovéPole 37"/>
          <p:cNvSpPr txBox="1"/>
          <p:nvPr/>
        </p:nvSpPr>
        <p:spPr>
          <a:xfrm>
            <a:off x="4788024" y="4301820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Antibakteriálně ošetřené těsnění </a:t>
            </a:r>
          </a:p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dvířek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39" name="Ovál 38"/>
          <p:cNvSpPr/>
          <p:nvPr/>
        </p:nvSpPr>
        <p:spPr>
          <a:xfrm>
            <a:off x="4860032" y="5733256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41" name="TextovéPole 40"/>
          <p:cNvSpPr txBox="1"/>
          <p:nvPr/>
        </p:nvSpPr>
        <p:spPr>
          <a:xfrm>
            <a:off x="4788024" y="5805264"/>
            <a:ext cx="864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Food Locator v aplikaci hON s doporučením umístění</a:t>
            </a:r>
          </a:p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jídla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52" name="Ovál 51"/>
          <p:cNvSpPr/>
          <p:nvPr/>
        </p:nvSpPr>
        <p:spPr>
          <a:xfrm>
            <a:off x="4879255" y="989356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53" name="TextovéPole 52"/>
          <p:cNvSpPr txBox="1"/>
          <p:nvPr/>
        </p:nvSpPr>
        <p:spPr>
          <a:xfrm>
            <a:off x="4807247" y="992922"/>
            <a:ext cx="864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Doplňkový obsah v aplikaci (bez dálkového ovládání)</a:t>
            </a:r>
            <a:endParaRPr lang="cs-CZ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5" name="Obrázek 5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605" y="1052736"/>
            <a:ext cx="648000" cy="652320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364" y="2571343"/>
            <a:ext cx="720000" cy="720000"/>
          </a:xfrm>
          <a:prstGeom prst="flowChartConnector">
            <a:avLst/>
          </a:prstGeom>
          <a:ln>
            <a:solidFill>
              <a:srgbClr val="002060"/>
            </a:solidFill>
          </a:ln>
        </p:spPr>
      </p:pic>
      <p:pic>
        <p:nvPicPr>
          <p:cNvPr id="18" name="Obrázek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370" y="3350553"/>
            <a:ext cx="720000" cy="720000"/>
          </a:xfrm>
          <a:prstGeom prst="flowChartConnector">
            <a:avLst/>
          </a:prstGeom>
          <a:ln>
            <a:solidFill>
              <a:srgbClr val="002060"/>
            </a:solidFill>
          </a:ln>
        </p:spPr>
      </p:pic>
      <p:sp>
        <p:nvSpPr>
          <p:cNvPr id="56" name="Ovál 55"/>
          <p:cNvSpPr/>
          <p:nvPr/>
        </p:nvSpPr>
        <p:spPr>
          <a:xfrm>
            <a:off x="4866204" y="3357072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57" name="TextovéPole 56"/>
          <p:cNvSpPr txBox="1"/>
          <p:nvPr/>
        </p:nvSpPr>
        <p:spPr>
          <a:xfrm>
            <a:off x="4794196" y="3501088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Osvětlení LED na </a:t>
            </a:r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stropě chladničky</a:t>
            </a:r>
            <a:endParaRPr lang="cs-CZ" sz="800" dirty="0">
              <a:solidFill>
                <a:schemeClr val="bg1"/>
              </a:solidFill>
            </a:endParaRPr>
          </a:p>
        </p:txBody>
      </p:sp>
      <p:pic>
        <p:nvPicPr>
          <p:cNvPr id="22" name="Obrázek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043" y="4164243"/>
            <a:ext cx="720000" cy="720000"/>
          </a:xfrm>
          <a:prstGeom prst="flowChartConnector">
            <a:avLst/>
          </a:prstGeom>
          <a:ln>
            <a:solidFill>
              <a:srgbClr val="002060"/>
            </a:solidFill>
          </a:ln>
        </p:spPr>
      </p:pic>
      <p:pic>
        <p:nvPicPr>
          <p:cNvPr id="23" name="Obrázek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130" y="5733256"/>
            <a:ext cx="720000" cy="720000"/>
          </a:xfrm>
          <a:prstGeom prst="flowChartConnector">
            <a:avLst/>
          </a:prstGeom>
          <a:ln>
            <a:solidFill>
              <a:srgbClr val="002060"/>
            </a:solidFill>
          </a:ln>
        </p:spPr>
      </p:pic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01" t="9051" r="30700" b="9051"/>
          <a:stretch/>
        </p:blipFill>
        <p:spPr>
          <a:xfrm>
            <a:off x="5724128" y="1834029"/>
            <a:ext cx="1003064" cy="3009192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1" t="6509" r="15893" b="8912"/>
          <a:stretch/>
        </p:blipFill>
        <p:spPr>
          <a:xfrm>
            <a:off x="6732240" y="2705677"/>
            <a:ext cx="1178335" cy="211564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00" b="89899"/>
          <a:stretch/>
        </p:blipFill>
        <p:spPr>
          <a:xfrm>
            <a:off x="8028365" y="920950"/>
            <a:ext cx="844368" cy="8280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829" y="1819519"/>
            <a:ext cx="1136472" cy="227294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130" y="1772816"/>
            <a:ext cx="720000" cy="720000"/>
          </a:xfrm>
          <a:prstGeom prst="flowChartConnector">
            <a:avLst/>
          </a:prstGeom>
          <a:ln>
            <a:solidFill>
              <a:srgbClr val="002060"/>
            </a:solidFill>
          </a:ln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720" y="4931331"/>
            <a:ext cx="720000" cy="720000"/>
          </a:xfrm>
          <a:prstGeom prst="flowChartConnector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87423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1451</TotalTime>
  <Words>81</Words>
  <Application>Microsoft Office PowerPoint</Application>
  <PresentationFormat>Předvádění na obrazovce (4:3)</PresentationFormat>
  <Paragraphs>61</Paragraphs>
  <Slides>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4" baseType="lpstr">
      <vt:lpstr>Arial</vt:lpstr>
      <vt:lpstr>Calibri</vt:lpstr>
      <vt:lpstr>Motiv systému Office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recepce</dc:creator>
  <cp:lastModifiedBy>Martina Křižáková</cp:lastModifiedBy>
  <cp:revision>181</cp:revision>
  <cp:lastPrinted>2016-05-31T13:00:02Z</cp:lastPrinted>
  <dcterms:created xsi:type="dcterms:W3CDTF">2015-07-16T11:02:07Z</dcterms:created>
  <dcterms:modified xsi:type="dcterms:W3CDTF">2022-01-24T12:58:39Z</dcterms:modified>
</cp:coreProperties>
</file>