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4C3"/>
    <a:srgbClr val="41403D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17" autoAdjust="0"/>
  </p:normalViewPr>
  <p:slideViewPr>
    <p:cSldViewPr>
      <p:cViewPr varScale="1">
        <p:scale>
          <a:sx n="89" d="100"/>
          <a:sy n="89" d="100"/>
        </p:scale>
        <p:origin x="12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5496" y="-27384"/>
            <a:ext cx="9145016" cy="86409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6DC4C3"/>
                </a:solidFill>
                <a:latin typeface="Arial" charset="0"/>
              </a:rPr>
              <a:t>BS 411B9-S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Předem </a:t>
            </a:r>
            <a:r>
              <a:rPr lang="cs-CZ" altLang="cs-CZ" sz="1400" dirty="0" smtClean="0">
                <a:latin typeface="Arial" charset="0"/>
              </a:rPr>
              <a:t>plněná automatická pračka SLIM  ProWash 700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400" dirty="0" smtClean="0">
                <a:solidFill>
                  <a:srgbClr val="706F6F"/>
                </a:solidFill>
                <a:latin typeface="Arial" charset="0"/>
              </a:rPr>
              <a:t>Wifi + Bluetooth, pára, dotykový displej s češtinou, invertorový motor Speed Drive, Hygienická sada, </a:t>
            </a:r>
            <a:r>
              <a:rPr lang="cs-CZ" altLang="cs-CZ" sz="1400" b="1" dirty="0" smtClean="0">
                <a:solidFill>
                  <a:srgbClr val="706F6F"/>
                </a:solidFill>
                <a:latin typeface="Arial" charset="0"/>
              </a:rPr>
              <a:t>A-30 </a:t>
            </a:r>
            <a:r>
              <a:rPr lang="cs-CZ" altLang="cs-CZ" sz="1400" b="1" dirty="0">
                <a:solidFill>
                  <a:srgbClr val="706F6F"/>
                </a:solidFill>
                <a:latin typeface="Arial" charset="0"/>
              </a:rPr>
              <a:t>%</a:t>
            </a:r>
            <a:endParaRPr lang="cs-CZ" altLang="cs-CZ" sz="1400" b="1" dirty="0">
              <a:solidFill>
                <a:srgbClr val="706F6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>
              <a:solidFill>
                <a:srgbClr val="706F6F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0" y="836712"/>
            <a:ext cx="4067944" cy="6021288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</a:t>
            </a:r>
            <a:r>
              <a:rPr lang="cs-CZ" altLang="cs-CZ" sz="800" b="1" dirty="0" smtClean="0">
                <a:latin typeface="Arial" charset="0"/>
              </a:rPr>
              <a:t>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Marketingové označení en.  účinnosti: o </a:t>
            </a:r>
            <a:r>
              <a:rPr lang="cs-CZ" altLang="cs-CZ" sz="800" b="1" dirty="0" smtClean="0">
                <a:latin typeface="Arial" charset="0"/>
              </a:rPr>
              <a:t>30 </a:t>
            </a:r>
            <a:r>
              <a:rPr lang="cs-CZ" altLang="cs-CZ" sz="800" b="1" dirty="0">
                <a:latin typeface="Arial" charset="0"/>
              </a:rPr>
              <a:t>% úspornější než třída 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Jmenovitá </a:t>
            </a:r>
            <a:r>
              <a:rPr lang="cs-CZ" altLang="cs-CZ" sz="800" dirty="0">
                <a:latin typeface="Arial" charset="0"/>
              </a:rPr>
              <a:t>kapacita (kg)		</a:t>
            </a:r>
            <a:r>
              <a:rPr lang="cs-CZ" altLang="cs-CZ" sz="800" dirty="0" smtClean="0">
                <a:latin typeface="Arial" charset="0"/>
              </a:rPr>
              <a:t>11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0,371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37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1330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3:58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A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Wifi + Bluetooth připojení - možnost ovládat pračku </a:t>
            </a:r>
            <a:r>
              <a:rPr lang="cs-CZ" altLang="cs-CZ" sz="800" b="1" dirty="0">
                <a:latin typeface="Arial" charset="0"/>
              </a:rPr>
              <a:t>přes aplikaci </a:t>
            </a:r>
            <a:r>
              <a:rPr lang="cs-CZ" altLang="cs-CZ" sz="800" b="1" dirty="0" smtClean="0">
                <a:latin typeface="Arial" charset="0"/>
              </a:rPr>
              <a:t>hOn </a:t>
            </a:r>
            <a:r>
              <a:rPr lang="cs-CZ" altLang="cs-CZ" sz="800" b="1" dirty="0" smtClean="0">
                <a:latin typeface="Arial" panose="020B0604020202020204" pitchFamily="34" charset="0"/>
              </a:rPr>
              <a:t>se </a:t>
            </a:r>
            <a:r>
              <a:rPr lang="cs-CZ" altLang="cs-CZ" sz="800" b="1" dirty="0">
                <a:latin typeface="Arial" panose="020B0604020202020204" pitchFamily="34" charset="0"/>
              </a:rPr>
              <a:t>širokou škálou dodatečných informací a </a:t>
            </a:r>
            <a:r>
              <a:rPr lang="cs-CZ" altLang="cs-CZ" sz="800" b="1" dirty="0" smtClean="0">
                <a:latin typeface="Arial" panose="020B0604020202020204" pitchFamily="34" charset="0"/>
              </a:rPr>
              <a:t>funkcí</a:t>
            </a:r>
            <a:endParaRPr lang="cs-CZ" altLang="cs-CZ" sz="800" b="1" dirty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Kompatibilní s hlasovými </a:t>
            </a:r>
            <a:r>
              <a:rPr lang="cs-CZ" altLang="cs-CZ" sz="800" b="1" dirty="0" smtClean="0">
                <a:latin typeface="Arial" panose="020B0604020202020204" pitchFamily="34" charset="0"/>
              </a:rPr>
              <a:t>asistenty Alexa a Google (pouze v ENG)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panose="020B0604020202020204" pitchFamily="34" charset="0"/>
              </a:rPr>
              <a:t>Snap&amp;Wash – vyfoť prádlo a aplikace vybere nejvhodnější rychlý cyklus s dalšími nastaveními</a:t>
            </a:r>
            <a:endParaRPr lang="cs-CZ" altLang="cs-CZ" sz="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ProActive EcoWash </a:t>
            </a:r>
            <a:r>
              <a:rPr lang="cs-CZ" altLang="cs-CZ" sz="800" b="1" dirty="0">
                <a:latin typeface="Arial" charset="0"/>
              </a:rPr>
              <a:t>- směs pracího prostředku a vody je nastříkána přímo na oděvy a díky speciální patentované rotaci bubnu uchová barvy dvakrát déle jasnější a přitom zachovává vlákna čtyřikrát déle ve svém původním stavu . </a:t>
            </a:r>
            <a:r>
              <a:rPr lang="cs-CZ" altLang="cs-CZ" sz="800" i="1" dirty="0">
                <a:latin typeface="Arial" charset="0"/>
              </a:rPr>
              <a:t>** certifikováno Ritex </a:t>
            </a:r>
            <a:r>
              <a:rPr lang="cs-CZ" altLang="cs-CZ" sz="800" i="1" dirty="0" smtClean="0">
                <a:latin typeface="Arial" charset="0"/>
              </a:rPr>
              <a:t>24CR00126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Smart </a:t>
            </a:r>
            <a:r>
              <a:rPr lang="cs-CZ" altLang="cs-CZ" sz="800" b="1" dirty="0">
                <a:latin typeface="Arial" charset="0"/>
              </a:rPr>
              <a:t>Wash - automaticky přizpůsobí účinnost praní objemu a typu náplně pro nejlepší výsledky. </a:t>
            </a:r>
            <a:r>
              <a:rPr lang="cs-CZ" altLang="cs-CZ" sz="800" b="1" dirty="0" smtClean="0">
                <a:latin typeface="Arial" charset="0"/>
              </a:rPr>
              <a:t>Dokonalé smísení vody </a:t>
            </a:r>
            <a:r>
              <a:rPr lang="cs-CZ" altLang="cs-CZ" sz="800" b="1" dirty="0">
                <a:latin typeface="Arial" charset="0"/>
              </a:rPr>
              <a:t>a pracího </a:t>
            </a:r>
            <a:r>
              <a:rPr lang="cs-CZ" altLang="cs-CZ" sz="800" b="1" dirty="0" smtClean="0">
                <a:latin typeface="Arial" charset="0"/>
              </a:rPr>
              <a:t>prostředku umožňuje prát již při </a:t>
            </a:r>
            <a:r>
              <a:rPr lang="cs-CZ" altLang="cs-CZ" sz="800" b="1" dirty="0">
                <a:latin typeface="Arial" charset="0"/>
              </a:rPr>
              <a:t>teplotě 30 °C </a:t>
            </a:r>
            <a:r>
              <a:rPr lang="cs-CZ" altLang="cs-CZ" sz="800" b="1" dirty="0" smtClean="0">
                <a:latin typeface="Arial" charset="0"/>
              </a:rPr>
              <a:t>s perfektní účinností.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AI Silent Motion Technology – redukce vibrací, nízká hlučnost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Hygienická sada – gumové těsnění s úpravou proti plísním a bakteriím, Smart Dual Spray s duálním ostřikováním dvířek na konci cyklu a program Čištění bubnu zajistí absolutní hygienu pračky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Šetrný buben s polštářkovými povrchem pro jemnou péči o prádlo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Energetická </a:t>
            </a:r>
            <a:r>
              <a:rPr lang="cs-CZ" altLang="cs-CZ" sz="800" b="1" dirty="0">
                <a:latin typeface="Arial" charset="0"/>
              </a:rPr>
              <a:t>spotřeba je o </a:t>
            </a:r>
            <a:r>
              <a:rPr lang="cs-CZ" altLang="cs-CZ" sz="800" b="1" dirty="0" smtClean="0">
                <a:latin typeface="Arial" charset="0"/>
              </a:rPr>
              <a:t>30 </a:t>
            </a:r>
            <a:r>
              <a:rPr lang="cs-CZ" altLang="cs-CZ" sz="800" b="1" dirty="0" smtClean="0">
                <a:latin typeface="Arial" charset="0"/>
              </a:rPr>
              <a:t>% nižší než ve třídě A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Extra velká kapacita </a:t>
            </a:r>
            <a:r>
              <a:rPr lang="cs-CZ" altLang="cs-CZ" sz="800" b="1" dirty="0" smtClean="0">
                <a:latin typeface="Arial" charset="0"/>
              </a:rPr>
              <a:t>11 kg</a:t>
            </a:r>
            <a:endParaRPr lang="cs-CZ" altLang="cs-CZ" sz="800" b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Programy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16 programů základních + Wifi programy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Eco </a:t>
            </a:r>
            <a:r>
              <a:rPr lang="cs-CZ" altLang="cs-CZ" sz="800" dirty="0">
                <a:latin typeface="Arial" charset="0"/>
              </a:rPr>
              <a:t>40 – 60°, </a:t>
            </a:r>
            <a:r>
              <a:rPr lang="cs-CZ" altLang="cs-CZ" sz="800" dirty="0" smtClean="0">
                <a:latin typeface="Arial" charset="0"/>
              </a:rPr>
              <a:t>Speciální 39 min, Rychlý, 20 °C Studené praní, </a:t>
            </a:r>
            <a:r>
              <a:rPr lang="cs-CZ" altLang="cs-CZ" sz="800" b="1" dirty="0" smtClean="0">
                <a:latin typeface="Arial" charset="0"/>
              </a:rPr>
              <a:t>Dezinfekční (parní)</a:t>
            </a:r>
            <a:r>
              <a:rPr lang="cs-CZ" altLang="cs-CZ" sz="800" dirty="0" smtClean="0">
                <a:latin typeface="Arial" charset="0"/>
              </a:rPr>
              <a:t>, </a:t>
            </a:r>
            <a:r>
              <a:rPr lang="cs-CZ" altLang="cs-CZ" sz="800" b="1" dirty="0" smtClean="0">
                <a:latin typeface="Arial" charset="0"/>
              </a:rPr>
              <a:t>Hygienický Plus 59 min (parní), </a:t>
            </a:r>
            <a:r>
              <a:rPr lang="cs-CZ" altLang="cs-CZ" sz="800" dirty="0" smtClean="0">
                <a:latin typeface="Arial" charset="0"/>
              </a:rPr>
              <a:t>Bavlna, Jemné, Máchání, </a:t>
            </a:r>
            <a:r>
              <a:rPr lang="cs-CZ" altLang="cs-CZ" sz="800" dirty="0">
                <a:latin typeface="Arial" charset="0"/>
              </a:rPr>
              <a:t>Odčerpání + Odstřeďování, </a:t>
            </a:r>
            <a:r>
              <a:rPr lang="cs-CZ" altLang="cs-CZ" sz="800" dirty="0" smtClean="0">
                <a:latin typeface="Arial" charset="0"/>
              </a:rPr>
              <a:t>Čištění bubnu, Smart Wash, Ruční praní, Syntetika a barevné, Džíny, Bílé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Funkce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Odložený </a:t>
            </a:r>
            <a:r>
              <a:rPr lang="cs-CZ" altLang="cs-CZ" sz="800" dirty="0">
                <a:latin typeface="Arial" charset="0"/>
              </a:rPr>
              <a:t>start až 24 hod, Nastavení teploty </a:t>
            </a:r>
            <a:r>
              <a:rPr lang="cs-CZ" altLang="cs-CZ" sz="800" dirty="0" smtClean="0">
                <a:latin typeface="Arial" charset="0"/>
              </a:rPr>
              <a:t>praní a otáček </a:t>
            </a:r>
            <a:r>
              <a:rPr lang="cs-CZ" altLang="cs-CZ" sz="800" dirty="0">
                <a:latin typeface="Arial" charset="0"/>
              </a:rPr>
              <a:t>odstřeďování, </a:t>
            </a:r>
            <a:r>
              <a:rPr lang="cs-CZ" altLang="cs-CZ" sz="800" dirty="0" smtClean="0">
                <a:latin typeface="Arial" charset="0"/>
              </a:rPr>
              <a:t>Rychlé praní, Intenzivní, Proti pomačkání, Noční, Předpírka, Extra máchání, Zablokování tlačítek, Nastavení jazyka a zvuku, Wifi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>
                <a:latin typeface="Arial" charset="0"/>
              </a:rPr>
              <a:t>Bezpečnost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Bezpečnostní </a:t>
            </a:r>
            <a:r>
              <a:rPr lang="cs-CZ" altLang="cs-CZ" sz="800" dirty="0">
                <a:latin typeface="Arial" charset="0"/>
              </a:rPr>
              <a:t>zámek </a:t>
            </a:r>
            <a:r>
              <a:rPr lang="cs-CZ" altLang="cs-CZ" sz="800" dirty="0" smtClean="0">
                <a:latin typeface="Arial" charset="0"/>
              </a:rPr>
              <a:t>dveří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Ochrana proti úniku vody Antioverflow; Ochrana proti přepěnění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Dotykový LCD displej v CZ i SK; Invertorový motor Speed Drive – Tichý chod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Objem bubnu </a:t>
            </a:r>
            <a:r>
              <a:rPr lang="cs-CZ" altLang="cs-CZ" sz="800" dirty="0" smtClean="0">
                <a:latin typeface="Arial" charset="0"/>
              </a:rPr>
              <a:t>78</a:t>
            </a:r>
            <a:r>
              <a:rPr lang="cs-CZ" altLang="cs-CZ" sz="800" dirty="0" smtClean="0">
                <a:latin typeface="Arial" charset="0"/>
              </a:rPr>
              <a:t> </a:t>
            </a:r>
            <a:r>
              <a:rPr lang="cs-CZ" altLang="cs-CZ" sz="800" dirty="0" smtClean="0">
                <a:latin typeface="Arial" charset="0"/>
              </a:rPr>
              <a:t>l; Materiál bubnu Nerez/ vany Silitech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 smtClean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760000"/>
          </a:xfrm>
          <a:prstGeom prst="line">
            <a:avLst/>
          </a:prstGeom>
          <a:ln>
            <a:solidFill>
              <a:srgbClr val="6DC4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812820" y="2592237"/>
            <a:ext cx="85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Hloubkový program Hygienický             Plus 59 min s párou</a:t>
            </a:r>
            <a:endParaRPr lang="cs-CZ" sz="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812820" y="939353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přes aplikaci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hOn díky připojení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 k Wifi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855153" y="3369266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Dezinfekční s párou pro odstranění pylů a alergenů</a:t>
            </a:r>
            <a:endParaRPr lang="cs-CZ" sz="800" dirty="0"/>
          </a:p>
        </p:txBody>
      </p:sp>
      <p:sp>
        <p:nvSpPr>
          <p:cNvPr id="19" name="Obdélník 18"/>
          <p:cNvSpPr/>
          <p:nvPr/>
        </p:nvSpPr>
        <p:spPr>
          <a:xfrm>
            <a:off x="5732840" y="4862711"/>
            <a:ext cx="33123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31020252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8059019095189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 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600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680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celková 		hloubka,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(625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m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bez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		připojení na vodu a odpad)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69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890 x 650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737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73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859965" y="5056289"/>
            <a:ext cx="74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Textový LCD displej v CZ i SK</a:t>
            </a:r>
            <a:endParaRPr lang="cs-CZ" sz="8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60032" y="175969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Tichý chod </a:t>
            </a:r>
          </a:p>
          <a:p>
            <a:pPr algn="ctr"/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Invertorový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motor Speed Drive</a:t>
            </a:r>
            <a:endParaRPr lang="cs-CZ" sz="8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99168" y="5733256"/>
            <a:ext cx="7920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Smart Dual Spray -ostřikování dvířek a těsnění na konci cyklu pro čistou pračku</a:t>
            </a:r>
            <a:endParaRPr lang="cs-CZ" sz="8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860032" y="427575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pro Čištění bubnu při 60 °C</a:t>
            </a:r>
            <a:endParaRPr lang="cs-CZ" sz="800" dirty="0"/>
          </a:p>
        </p:txBody>
      </p:sp>
      <p:pic>
        <p:nvPicPr>
          <p:cNvPr id="40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13846" y="1081973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389971" y="1114069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ovéPole 43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2019/2014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48" name="Pětiúhelník 47"/>
          <p:cNvSpPr/>
          <p:nvPr/>
        </p:nvSpPr>
        <p:spPr>
          <a:xfrm>
            <a:off x="5853089" y="2160537"/>
            <a:ext cx="1617554" cy="360040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A-30 </a:t>
            </a:r>
            <a:r>
              <a:rPr lang="cs-CZ" dirty="0" smtClean="0">
                <a:solidFill>
                  <a:schemeClr val="bg1"/>
                </a:solidFill>
              </a:rPr>
              <a:t>%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775705" y="1891253"/>
            <a:ext cx="3106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Energetická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spotřeba o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30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% </a:t>
            </a:r>
            <a:r>
              <a:rPr lang="cs-CZ" altLang="cs-CZ" sz="10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nižší než ve třídě </a:t>
            </a:r>
            <a:r>
              <a:rPr lang="cs-CZ" alt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t="23946" r="17653" b="28635"/>
          <a:stretch/>
        </p:blipFill>
        <p:spPr>
          <a:xfrm>
            <a:off x="7331366" y="6118230"/>
            <a:ext cx="1800000" cy="720000"/>
          </a:xfrm>
          <a:prstGeom prst="rect">
            <a:avLst/>
          </a:prstGeom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930792"/>
            <a:ext cx="720000" cy="720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930" y="1753639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755" y="2604522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803" y="3429080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820" y="4233442"/>
            <a:ext cx="720000" cy="720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056289"/>
            <a:ext cx="720000" cy="720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35" y="5890050"/>
            <a:ext cx="720000" cy="720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1" t="5900" r="17451" b="9051"/>
          <a:stretch/>
        </p:blipFill>
        <p:spPr>
          <a:xfrm>
            <a:off x="5821924" y="2606273"/>
            <a:ext cx="1604607" cy="228023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31366" y="864533"/>
            <a:ext cx="706388" cy="69269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610" y="2234652"/>
            <a:ext cx="1300119" cy="26002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116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190</cp:revision>
  <cp:lastPrinted>2016-05-05T10:40:20Z</cp:lastPrinted>
  <dcterms:created xsi:type="dcterms:W3CDTF">2015-07-16T11:02:07Z</dcterms:created>
  <dcterms:modified xsi:type="dcterms:W3CDTF">2024-10-09T14:59:39Z</dcterms:modified>
</cp:coreProperties>
</file>