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48" d="100"/>
          <a:sy n="148" d="100"/>
        </p:scale>
        <p:origin x="1224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HAMTP54MB1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indukční varná deska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CHEF@HOME – šířka 65 cm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varné zóny, Bluetooth + Wi-Fi připojení, dotykové ovládání, 4x Booster, teplotní sonda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Preci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Probe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7" y="980727"/>
            <a:ext cx="3840503" cy="5760641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Počet varných zón / induktorů	4 kruhové / 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příkon (W)		7200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	16 při 2,5kW až 3,5kW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10 při 4,5kW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16 při 5,5kW 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16 při 7,2kW - </a:t>
            </a:r>
            <a:r>
              <a:rPr lang="cs-CZ" altLang="cs-CZ" sz="800" b="1" dirty="0">
                <a:latin typeface="Arial" charset="0"/>
              </a:rPr>
              <a:t>bez omezení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		50 až 60      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Varné zóny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2x varná zóna (rozměry </a:t>
            </a:r>
            <a:r>
              <a:rPr lang="cs-CZ" altLang="cs-CZ" sz="800" dirty="0">
                <a:latin typeface="Arial" charset="0"/>
                <a:cs typeface="+mn-cs"/>
              </a:rPr>
              <a:t>195x90 mm, 2000 (B3200) W), </a:t>
            </a:r>
            <a:r>
              <a:rPr lang="cs-CZ" altLang="cs-CZ" sz="800" dirty="0">
                <a:latin typeface="Arial" charset="0"/>
              </a:rPr>
              <a:t>Min/Max Ø dna varné nádoby:</a:t>
            </a:r>
            <a:r>
              <a:rPr lang="cs-CZ" altLang="cs-CZ" sz="800" dirty="0">
                <a:latin typeface="Arial" charset="0"/>
                <a:cs typeface="+mn-cs"/>
              </a:rPr>
              <a:t>100 mm (80 mm)/200 mm 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</a:t>
            </a:r>
            <a:r>
              <a:rPr lang="cs-CZ" altLang="cs-CZ" sz="800" dirty="0">
                <a:latin typeface="Arial" charset="0"/>
                <a:cs typeface="+mn-cs"/>
              </a:rPr>
              <a:t>Ø 210 mm, </a:t>
            </a:r>
            <a:r>
              <a:rPr lang="cs-CZ" altLang="cs-CZ" sz="800" dirty="0">
                <a:latin typeface="Arial" charset="0"/>
              </a:rPr>
              <a:t>2200 (B3200) W</a:t>
            </a:r>
            <a:r>
              <a:rPr lang="cs-CZ" altLang="cs-CZ" sz="800" dirty="0">
                <a:latin typeface="Arial" charset="0"/>
                <a:cs typeface="+mn-cs"/>
              </a:rPr>
              <a:t>, </a:t>
            </a:r>
            <a:r>
              <a:rPr lang="cs-CZ" altLang="cs-CZ" sz="800" dirty="0">
                <a:latin typeface="Arial" charset="0"/>
              </a:rPr>
              <a:t>Min Ø dna varné nádoby: 100 mm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</a:t>
            </a:r>
            <a:r>
              <a:rPr lang="cs-CZ" altLang="cs-CZ" sz="800" dirty="0">
                <a:latin typeface="Arial" charset="0"/>
                <a:cs typeface="+mn-cs"/>
              </a:rPr>
              <a:t>Ø 140 mm 1400 (B2000) W, </a:t>
            </a:r>
            <a:r>
              <a:rPr lang="cs-CZ" altLang="cs-CZ" sz="800" dirty="0">
                <a:latin typeface="Arial" charset="0"/>
              </a:rPr>
              <a:t>Min Ø dna varné nádoby: 80 mm 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dirty="0">
                <a:latin typeface="Arial" charset="0"/>
              </a:rPr>
              <a:t> – Wi-Fi + Bluetooth připojení k aplikaci </a:t>
            </a:r>
            <a:r>
              <a:rPr lang="cs-CZ" altLang="cs-CZ" sz="800" dirty="0" err="1">
                <a:latin typeface="Arial" charset="0"/>
              </a:rPr>
              <a:t>hOn</a:t>
            </a:r>
            <a:r>
              <a:rPr lang="cs-CZ" altLang="cs-CZ" sz="800" dirty="0">
                <a:latin typeface="Arial" charset="0"/>
              </a:rPr>
              <a:t> a možnost rozšíření základních možností o bohatý obsah včetně receptů a tipů k vaření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Teplotní sonda </a:t>
            </a:r>
            <a:r>
              <a:rPr lang="cs-CZ" altLang="cs-CZ" sz="800" b="1" dirty="0" err="1">
                <a:latin typeface="Arial" charset="0"/>
              </a:rPr>
              <a:t>Preci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Probe</a:t>
            </a:r>
            <a:r>
              <a:rPr lang="cs-CZ" altLang="cs-CZ" sz="800" dirty="0">
                <a:latin typeface="Arial" charset="0"/>
              </a:rPr>
              <a:t> – sonda, pomocí které můžete změřit aktuální teplotu masa, ale i polévky nebo omáčky, teplotu lze sledovat i v aplikaci </a:t>
            </a:r>
            <a:r>
              <a:rPr lang="cs-CZ" altLang="cs-CZ" sz="800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Tech </a:t>
            </a:r>
            <a:r>
              <a:rPr lang="cs-CZ" altLang="cs-CZ" sz="800" b="1" dirty="0" err="1">
                <a:latin typeface="Arial" charset="0"/>
              </a:rPr>
              <a:t>Flex</a:t>
            </a:r>
            <a:r>
              <a:rPr lang="cs-CZ" altLang="cs-CZ" sz="800" b="1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800" b="1" dirty="0" err="1">
                <a:latin typeface="Arial" charset="0"/>
              </a:rPr>
              <a:t>Varycook</a:t>
            </a:r>
            <a:r>
              <a:rPr lang="cs-CZ" altLang="cs-CZ" sz="800" dirty="0">
                <a:latin typeface="Arial" charset="0"/>
              </a:rPr>
              <a:t> – Možnost přesunu mezi zónami s rozdílnou sílou ohřevu bez nutnosti manuální úpravy nastavení; vyhrazená oblast se třemi tepelnými zónami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800" b="1" dirty="0" err="1">
                <a:latin typeface="Arial" charset="0"/>
              </a:rPr>
              <a:t>Multizone</a:t>
            </a:r>
            <a:r>
              <a:rPr lang="cs-CZ" altLang="cs-CZ" sz="800" dirty="0">
                <a:latin typeface="Arial" charset="0"/>
              </a:rPr>
              <a:t> 3000 (B3600) W– Možnost posazení nádobí na libovolnou část zóny, detekce velmi malého nádobí (10 cm)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Power</a:t>
            </a:r>
            <a:r>
              <a:rPr lang="cs-CZ" altLang="cs-CZ" sz="800" b="1" dirty="0">
                <a:latin typeface="Arial" charset="0"/>
              </a:rPr>
              <a:t> Management</a:t>
            </a:r>
            <a:r>
              <a:rPr lang="cs-CZ" altLang="cs-CZ" sz="800" dirty="0">
                <a:latin typeface="Arial" charset="0"/>
              </a:rPr>
              <a:t> – možnost nastavit maximální příkon na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2,5kW, 3,5kW, 4,5kW, 5,5kW nebo 7,1kW. V případě nízkého jištění v domácnosti je tak možné připojení na 230V.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Speciální funkce: </a:t>
            </a:r>
            <a:r>
              <a:rPr lang="cs-CZ" altLang="cs-CZ" sz="800" dirty="0">
                <a:latin typeface="Arial" charset="0"/>
              </a:rPr>
              <a:t>Pauza, Probublávání, Rozpouštění + více v aplikaci </a:t>
            </a:r>
            <a:r>
              <a:rPr lang="cs-CZ" altLang="cs-CZ" sz="800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</a:t>
            </a:r>
            <a:r>
              <a:rPr lang="cs-CZ" altLang="cs-CZ" sz="800" dirty="0" err="1">
                <a:latin typeface="Arial" charset="0"/>
                <a:cs typeface="+mn-cs"/>
              </a:rPr>
              <a:t>Multislider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14 úrovní výkonu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Časovač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Booster (4x)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b="1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Dětská pojistka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Ukazatel zbytkového tepla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Bezpečnostní automatické vypnutí v případě dlouhodobé nečinnosti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Ochrana před přehřátím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Ochrana při vylití tekutiny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1x teplotní sonda </a:t>
            </a:r>
            <a:r>
              <a:rPr lang="cs-CZ" sz="800" dirty="0" err="1">
                <a:solidFill>
                  <a:schemeClr val="bg1"/>
                </a:solidFill>
                <a:latin typeface="Arial" charset="0"/>
              </a:rPr>
              <a:t>Preci</a:t>
            </a:r>
            <a:r>
              <a:rPr lang="cs-CZ" sz="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800" dirty="0" err="1">
                <a:solidFill>
                  <a:schemeClr val="bg1"/>
                </a:solidFill>
                <a:latin typeface="Arial" charset="0"/>
              </a:rPr>
              <a:t>Probe</a:t>
            </a:r>
            <a:endParaRPr lang="cs-CZ" sz="8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1x lopatka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33803060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8059019041827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Čelní zkosení, 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60 × 650 × 520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115 × 645 × 690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13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F038696-7E65-441A-9CDA-D74AD8535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841" y="1877847"/>
            <a:ext cx="723480" cy="52929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5181F78-09C2-4544-8A6C-6F9069501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841" y="2571895"/>
            <a:ext cx="646404" cy="589806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D634F4B9-E578-4A82-A528-4FC6C0CFA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495" y="4339963"/>
            <a:ext cx="552257" cy="673213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BD43DA10-9D84-4417-86DD-3EE275F78A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2385" y="3326449"/>
            <a:ext cx="707182" cy="673213"/>
          </a:xfrm>
          <a:prstGeom prst="rect">
            <a:avLst/>
          </a:prstGeom>
        </p:spPr>
      </p:pic>
      <p:sp>
        <p:nvSpPr>
          <p:cNvPr id="36" name="TextovéPole 35">
            <a:extLst>
              <a:ext uri="{FF2B5EF4-FFF2-40B4-BE49-F238E27FC236}">
                <a16:creationId xmlns:a16="http://schemas.microsoft.com/office/drawing/2014/main" id="{C2333B48-2825-415A-B9B4-8017BD250245}"/>
              </a:ext>
            </a:extLst>
          </p:cNvPr>
          <p:cNvSpPr txBox="1"/>
          <p:nvPr/>
        </p:nvSpPr>
        <p:spPr>
          <a:xfrm>
            <a:off x="4661204" y="1059904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nabízí široké množství receptů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40AA2EC-0D1D-4824-840E-4FB37DAD03F9}"/>
              </a:ext>
            </a:extLst>
          </p:cNvPr>
          <p:cNvSpPr txBox="1"/>
          <p:nvPr/>
        </p:nvSpPr>
        <p:spPr>
          <a:xfrm>
            <a:off x="4647432" y="1896118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Multislider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3F7EB904-E2EF-478C-AF83-540EF98E5E85}"/>
              </a:ext>
            </a:extLst>
          </p:cNvPr>
          <p:cNvSpPr txBox="1"/>
          <p:nvPr/>
        </p:nvSpPr>
        <p:spPr>
          <a:xfrm>
            <a:off x="4633439" y="2636294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Teplotní sonda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součástí balení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4E6F309-6C66-4AD9-A3A1-9A741A2118A4}"/>
              </a:ext>
            </a:extLst>
          </p:cNvPr>
          <p:cNvSpPr txBox="1"/>
          <p:nvPr/>
        </p:nvSpPr>
        <p:spPr>
          <a:xfrm>
            <a:off x="4675287" y="3401484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 pro všechny čtyři zóny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24F2334-FCD5-45B8-95A1-E3A3F301ABF9}"/>
              </a:ext>
            </a:extLst>
          </p:cNvPr>
          <p:cNvSpPr txBox="1"/>
          <p:nvPr/>
        </p:nvSpPr>
        <p:spPr>
          <a:xfrm>
            <a:off x="4661204" y="4384181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Harmonický design, který perfektně ladí s celou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14262794-3BC3-4ABF-8D33-585E520010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3804" y="1066829"/>
            <a:ext cx="730873" cy="6921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4FC62DF-C293-36FB-7A85-7BBF7EC3A5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08815" y="1066829"/>
            <a:ext cx="3142246" cy="194716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31E530-F736-9AB0-1B50-F8856E8B59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76468" y="3097959"/>
            <a:ext cx="2806939" cy="8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a09af93a-bc92-4cce-8ba3-c8fdbed82e2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4af0723-3826-4aee-ba08-906e8dce304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480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323</cp:revision>
  <cp:lastPrinted>2021-09-15T13:26:00Z</cp:lastPrinted>
  <dcterms:created xsi:type="dcterms:W3CDTF">2015-07-16T11:02:07Z</dcterms:created>
  <dcterms:modified xsi:type="dcterms:W3CDTF">2023-12-07T10:26:21Z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