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4C3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7" autoAdjust="0"/>
  </p:normalViewPr>
  <p:slideViewPr>
    <p:cSldViewPr>
      <p:cViewPr varScale="1">
        <p:scale>
          <a:sx n="84" d="100"/>
          <a:sy n="84" d="100"/>
        </p:scale>
        <p:origin x="142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08.08.2024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5496" y="-27384"/>
            <a:ext cx="9145016" cy="86409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6DC4C3"/>
                </a:solidFill>
                <a:latin typeface="Arial" charset="0"/>
              </a:rPr>
              <a:t>RPW4856BWMR9/1-S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Předem </a:t>
            </a:r>
            <a:r>
              <a:rPr lang="cs-CZ" altLang="cs-CZ" sz="1400" dirty="0" smtClean="0">
                <a:latin typeface="Arial" charset="0"/>
              </a:rPr>
              <a:t>plněná automatická pračka se sušičkou RapidÓ Pro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rgbClr val="706F6F"/>
                </a:solidFill>
                <a:latin typeface="Arial" charset="0"/>
              </a:rPr>
              <a:t>7</a:t>
            </a: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 rychlých cyklů, Wifi + Bluetooth, Snap&amp;Wash, pára, displej s češtinou, invertorový motor Speed Drive, </a:t>
            </a: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A-30</a:t>
            </a: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%</a:t>
            </a:r>
            <a:endParaRPr lang="cs-CZ" altLang="cs-CZ" sz="1400" dirty="0">
              <a:solidFill>
                <a:srgbClr val="706F6F"/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40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836712"/>
            <a:ext cx="4032448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 sušení / praní	</a:t>
            </a:r>
            <a:r>
              <a:rPr lang="cs-CZ" altLang="cs-CZ" sz="800" dirty="0" smtClean="0">
                <a:latin typeface="Arial" charset="0"/>
              </a:rPr>
              <a:t>D/A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Marketingové označení en.  účinnosti: o </a:t>
            </a: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</a:rPr>
              <a:t>30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% úspornější než třída </a:t>
            </a: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</a:rPr>
              <a:t>A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Jmenovitá kapacita sušení / praní (kg)		</a:t>
            </a:r>
            <a:r>
              <a:rPr lang="cs-CZ" altLang="cs-CZ" sz="800" dirty="0" smtClean="0">
                <a:latin typeface="Arial" charset="0"/>
              </a:rPr>
              <a:t>5/8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energie při praní + sušení na 1 cyklus (kWh) 	</a:t>
            </a:r>
            <a:r>
              <a:rPr lang="cs-CZ" altLang="cs-CZ" sz="800" dirty="0" smtClean="0">
                <a:latin typeface="Arial" charset="0"/>
              </a:rPr>
              <a:t>2,661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energie při praní + sušení na 100 cyklů (kWh) 	</a:t>
            </a:r>
            <a:r>
              <a:rPr lang="cs-CZ" altLang="cs-CZ" sz="800" dirty="0" smtClean="0">
                <a:latin typeface="Arial" charset="0"/>
              </a:rPr>
              <a:t>266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při praní na 1 cyklus Eco 40-60 (kWh) 	</a:t>
            </a:r>
            <a:r>
              <a:rPr lang="cs-CZ" altLang="cs-CZ" sz="800" dirty="0" smtClean="0">
                <a:latin typeface="Arial" charset="0"/>
              </a:rPr>
              <a:t>0,330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energie při praní na 100 cyklů Eco 40-60 (kWh)	</a:t>
            </a:r>
            <a:r>
              <a:rPr lang="cs-CZ" altLang="cs-CZ" sz="800" dirty="0" smtClean="0">
                <a:latin typeface="Arial" charset="0"/>
              </a:rPr>
              <a:t>33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vody při praní + sušení na 1 cyklus (l) 	</a:t>
            </a:r>
            <a:r>
              <a:rPr lang="cs-CZ" altLang="cs-CZ" sz="800" dirty="0" smtClean="0">
                <a:latin typeface="Arial" charset="0"/>
              </a:rPr>
              <a:t>75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vody při praní na 1 cyklus Eco 40-60 (l) 	</a:t>
            </a:r>
            <a:r>
              <a:rPr lang="cs-CZ" altLang="cs-CZ" sz="800" dirty="0" smtClean="0">
                <a:latin typeface="Arial" charset="0"/>
              </a:rPr>
              <a:t>44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1351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Trvání programu praní + sušení (h:min)		</a:t>
            </a:r>
            <a:r>
              <a:rPr lang="cs-CZ" altLang="cs-CZ" sz="800" dirty="0" smtClean="0">
                <a:latin typeface="Arial" charset="0"/>
              </a:rPr>
              <a:t>9:10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praní Eco 40-60 (h:min)	</a:t>
            </a:r>
            <a:r>
              <a:rPr lang="cs-CZ" altLang="cs-CZ" sz="800" dirty="0" smtClean="0">
                <a:latin typeface="Arial" charset="0"/>
              </a:rPr>
              <a:t>3:38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76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B</a:t>
            </a: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b="1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Technologie</a:t>
            </a:r>
            <a:endParaRPr lang="cs-CZ" altLang="cs-CZ" sz="800" b="1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Wifi + Bluetooth připojení -  možnost ovládat pračku </a:t>
            </a:r>
            <a:r>
              <a:rPr lang="cs-CZ" altLang="cs-CZ" sz="800" b="1" dirty="0">
                <a:latin typeface="Arial" charset="0"/>
              </a:rPr>
              <a:t>přes aplikaci </a:t>
            </a:r>
            <a:r>
              <a:rPr lang="cs-CZ" altLang="cs-CZ" sz="800" b="1" dirty="0" smtClean="0">
                <a:latin typeface="Arial" charset="0"/>
              </a:rPr>
              <a:t>hOn </a:t>
            </a:r>
            <a:r>
              <a:rPr lang="cs-CZ" altLang="cs-CZ" sz="800" b="1" dirty="0" smtClean="0">
                <a:latin typeface="Arial" panose="020B0604020202020204" pitchFamily="34" charset="0"/>
              </a:rPr>
              <a:t>se </a:t>
            </a:r>
            <a:r>
              <a:rPr lang="cs-CZ" altLang="cs-CZ" sz="800" b="1" dirty="0">
                <a:latin typeface="Arial" panose="020B0604020202020204" pitchFamily="34" charset="0"/>
              </a:rPr>
              <a:t>širokou škálou dodatečných informací a </a:t>
            </a:r>
            <a:r>
              <a:rPr lang="cs-CZ" altLang="cs-CZ" sz="800" b="1" dirty="0" smtClean="0">
                <a:latin typeface="Arial" panose="020B0604020202020204" pitchFamily="34" charset="0"/>
              </a:rPr>
              <a:t>funkcí</a:t>
            </a:r>
            <a:endParaRPr lang="cs-CZ" altLang="cs-CZ" sz="8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Kompatibilní s hlasovými </a:t>
            </a:r>
            <a:r>
              <a:rPr lang="cs-CZ" altLang="cs-CZ" sz="800" b="1" dirty="0" smtClean="0">
                <a:latin typeface="Arial" panose="020B0604020202020204" pitchFamily="34" charset="0"/>
              </a:rPr>
              <a:t>asistenty </a:t>
            </a:r>
            <a:r>
              <a:rPr lang="cs-CZ" altLang="cs-CZ" sz="800" b="1" dirty="0">
                <a:latin typeface="Arial" panose="020B0604020202020204" pitchFamily="34" charset="0"/>
              </a:rPr>
              <a:t>Alexa (Amazon) a </a:t>
            </a:r>
            <a:r>
              <a:rPr lang="cs-CZ" altLang="cs-CZ" sz="800" b="1" dirty="0" smtClean="0">
                <a:latin typeface="Arial" panose="020B0604020202020204" pitchFamily="34" charset="0"/>
              </a:rPr>
              <a:t>Google (e v ENG)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Quick &amp; Clean – smísení vody a detergentu pro dosažení stejných výsledků praní při 20°C / 40°C jako při 40 °C / </a:t>
            </a:r>
            <a:r>
              <a:rPr lang="cs-CZ" altLang="cs-CZ" sz="800" b="1" dirty="0" smtClean="0">
                <a:latin typeface="Arial" charset="0"/>
              </a:rPr>
              <a:t>60°C</a:t>
            </a:r>
            <a:endParaRPr lang="cs-CZ" altLang="cs-CZ" sz="800" b="1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panose="020B0604020202020204" pitchFamily="34" charset="0"/>
              </a:rPr>
              <a:t>Snap&amp;Wash – vyfoť prádlo a aplikace sama pozná množství a barvu a vybere nejvhodnější Rychlý cyklus s dalšími nastaveními</a:t>
            </a:r>
            <a:endParaRPr lang="cs-CZ" altLang="cs-CZ" sz="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7 </a:t>
            </a:r>
            <a:r>
              <a:rPr lang="cs-CZ" altLang="cs-CZ" sz="800" b="1" dirty="0">
                <a:latin typeface="Arial" charset="0"/>
              </a:rPr>
              <a:t>r</a:t>
            </a:r>
            <a:r>
              <a:rPr lang="cs-CZ" altLang="cs-CZ" sz="800" b="1" dirty="0" smtClean="0">
                <a:latin typeface="Arial" charset="0"/>
              </a:rPr>
              <a:t>ychlých programů do 1 hod</a:t>
            </a: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latin typeface="Arial" charset="0"/>
              </a:rPr>
              <a:t>Senzorové </a:t>
            </a:r>
            <a:r>
              <a:rPr lang="cs-CZ" altLang="cs-CZ" sz="800" dirty="0">
                <a:latin typeface="Arial" charset="0"/>
              </a:rPr>
              <a:t>sušení -  3 úrovně: Extra suché, K žehlení, </a:t>
            </a:r>
            <a:r>
              <a:rPr lang="cs-CZ" altLang="cs-CZ" sz="800" dirty="0" smtClean="0">
                <a:latin typeface="Arial" charset="0"/>
              </a:rPr>
              <a:t>Do skříně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Energetická spotřeba je o </a:t>
            </a:r>
            <a:r>
              <a:rPr lang="cs-CZ" altLang="cs-CZ" sz="800" b="1" dirty="0" smtClean="0">
                <a:latin typeface="Arial" charset="0"/>
              </a:rPr>
              <a:t>30 </a:t>
            </a:r>
            <a:r>
              <a:rPr lang="cs-CZ" altLang="cs-CZ" sz="800" b="1" dirty="0">
                <a:latin typeface="Arial" charset="0"/>
              </a:rPr>
              <a:t>% nižší než ve třídě </a:t>
            </a:r>
            <a:r>
              <a:rPr lang="cs-CZ" altLang="cs-CZ" sz="800" b="1" dirty="0" smtClean="0">
                <a:latin typeface="Arial" charset="0"/>
              </a:rPr>
              <a:t>A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Programy 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17 </a:t>
            </a:r>
            <a:r>
              <a:rPr lang="cs-CZ" altLang="cs-CZ" sz="800" dirty="0">
                <a:latin typeface="Arial" charset="0"/>
              </a:rPr>
              <a:t>programů základních + Wifi programy	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Rychlý speciální 39 min, Snadné žehlení plus 39 </a:t>
            </a:r>
            <a:r>
              <a:rPr lang="cs-CZ" altLang="cs-CZ" sz="800" dirty="0" smtClean="0">
                <a:latin typeface="Arial" charset="0"/>
              </a:rPr>
              <a:t>min, Rychlé </a:t>
            </a:r>
            <a:r>
              <a:rPr lang="cs-CZ" altLang="cs-CZ" sz="800" dirty="0">
                <a:latin typeface="Arial" charset="0"/>
              </a:rPr>
              <a:t>smíšené a barevné 20° 59 </a:t>
            </a:r>
            <a:r>
              <a:rPr lang="cs-CZ" altLang="cs-CZ" sz="800" dirty="0" smtClean="0">
                <a:latin typeface="Arial" charset="0"/>
              </a:rPr>
              <a:t>min, </a:t>
            </a:r>
            <a:r>
              <a:rPr lang="cs-CZ" altLang="cs-CZ" sz="800" dirty="0">
                <a:latin typeface="Arial" charset="0"/>
              </a:rPr>
              <a:t>Rychlá perfektní bavlna 59 </a:t>
            </a:r>
            <a:r>
              <a:rPr lang="cs-CZ" altLang="cs-CZ" sz="800" dirty="0" smtClean="0">
                <a:latin typeface="Arial" charset="0"/>
              </a:rPr>
              <a:t>min, Rychlý </a:t>
            </a:r>
            <a:r>
              <a:rPr lang="cs-CZ" altLang="cs-CZ" sz="800" dirty="0">
                <a:latin typeface="Arial" charset="0"/>
              </a:rPr>
              <a:t>14, 30, 44 min, Vlna/ Ruční praní, Syntetika a barevné, Máchání, Odčerpání + Odstřeďování, Bavlna, Eco 40 – 60°, Praní a sušení (Bavlna, Eco 40 – 60° + funkce Suché Do skříně), </a:t>
            </a:r>
            <a:r>
              <a:rPr lang="cs-CZ" altLang="cs-CZ" sz="800" b="1" dirty="0">
                <a:latin typeface="Arial" charset="0"/>
              </a:rPr>
              <a:t>Sušení Vlna – Woolmark Apparel Care</a:t>
            </a:r>
            <a:r>
              <a:rPr lang="cs-CZ" altLang="cs-CZ" sz="800" dirty="0">
                <a:latin typeface="Arial" charset="0"/>
              </a:rPr>
              <a:t>, Sušení syntetika, Sušení bavlna, Wifi programy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b="1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Funkce</a:t>
            </a:r>
            <a:endParaRPr lang="cs-CZ" altLang="cs-CZ" sz="800" b="1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Odložený start až 24 hod, Předpírka, Extra máchání, </a:t>
            </a:r>
            <a:r>
              <a:rPr lang="cs-CZ" altLang="cs-CZ" sz="800" b="1" dirty="0" smtClean="0">
                <a:latin typeface="Arial" charset="0"/>
              </a:rPr>
              <a:t>Proti pomačkání</a:t>
            </a:r>
            <a:r>
              <a:rPr lang="cs-CZ" altLang="cs-CZ" sz="800" dirty="0" smtClean="0">
                <a:latin typeface="Arial" charset="0"/>
              </a:rPr>
              <a:t>, </a:t>
            </a:r>
            <a:r>
              <a:rPr lang="cs-CZ" altLang="cs-CZ" sz="800" dirty="0">
                <a:latin typeface="Arial" charset="0"/>
              </a:rPr>
              <a:t>Rychlý/Nastavení míry znečištění (3), Nastavení sušení (senzorové nebo časované), Nastavení teploty praní, Nastavení otáček odstřeďování, Zablokování tlačítek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Bezpečnost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Bezpečnostní zámek </a:t>
            </a:r>
            <a:r>
              <a:rPr lang="cs-CZ" altLang="cs-CZ" sz="800" dirty="0" smtClean="0">
                <a:latin typeface="Arial" charset="0"/>
              </a:rPr>
              <a:t>dveří; Ochrana proti úniku vody Antioverflow a proti přepěnění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Horizontální dotykový displej na hraně dvířek - ergonomické ovládání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6 místný textový </a:t>
            </a:r>
            <a:r>
              <a:rPr lang="cs-CZ" altLang="cs-CZ" sz="800" b="1" dirty="0" smtClean="0">
                <a:latin typeface="Arial" charset="0"/>
              </a:rPr>
              <a:t>displej v češtině; Invertorový motor Speed Drive – </a:t>
            </a:r>
            <a:r>
              <a:rPr lang="cs-CZ" altLang="cs-CZ" sz="800" b="1" dirty="0">
                <a:latin typeface="Arial" charset="0"/>
              </a:rPr>
              <a:t>Tichý </a:t>
            </a:r>
            <a:r>
              <a:rPr lang="cs-CZ" altLang="cs-CZ" sz="800" b="1" dirty="0" smtClean="0">
                <a:latin typeface="Arial" charset="0"/>
              </a:rPr>
              <a:t>chod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Materiál bubnu Nerez/ vany Silitech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Buben Shiatsu – masážní body na povrchu pro šetrnou péči o tkaniny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Šířka </a:t>
            </a:r>
            <a:r>
              <a:rPr lang="cs-CZ" altLang="cs-CZ" sz="800" dirty="0">
                <a:latin typeface="Arial" charset="0"/>
              </a:rPr>
              <a:t>dvířek </a:t>
            </a:r>
            <a:r>
              <a:rPr lang="cs-CZ" altLang="cs-CZ" sz="800" dirty="0" smtClean="0">
                <a:latin typeface="Arial" charset="0"/>
              </a:rPr>
              <a:t>35 cm / Úhel </a:t>
            </a:r>
            <a:r>
              <a:rPr lang="cs-CZ" altLang="cs-CZ" sz="800" dirty="0">
                <a:latin typeface="Arial" charset="0"/>
              </a:rPr>
              <a:t>otevírání dvířek </a:t>
            </a:r>
            <a:r>
              <a:rPr lang="cs-CZ" altLang="cs-CZ" sz="800" dirty="0" smtClean="0">
                <a:latin typeface="Arial" charset="0"/>
              </a:rPr>
              <a:t>180°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40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ál 26"/>
          <p:cNvSpPr/>
          <p:nvPr/>
        </p:nvSpPr>
        <p:spPr>
          <a:xfrm>
            <a:off x="4860032" y="1844824"/>
            <a:ext cx="720000" cy="720000"/>
          </a:xfrm>
          <a:prstGeom prst="ellipse">
            <a:avLst/>
          </a:prstGeom>
          <a:solidFill>
            <a:srgbClr val="0E8FC5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29" name="Ovál 28"/>
          <p:cNvSpPr/>
          <p:nvPr/>
        </p:nvSpPr>
        <p:spPr>
          <a:xfrm>
            <a:off x="4860032" y="1052816"/>
            <a:ext cx="720000" cy="720000"/>
          </a:xfrm>
          <a:prstGeom prst="ellipse">
            <a:avLst/>
          </a:prstGeom>
          <a:solidFill>
            <a:srgbClr val="0E8FC5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788024" y="1052736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Ovládání </a:t>
            </a:r>
            <a:endParaRPr lang="cs-CZ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aplikaci</a:t>
            </a:r>
          </a:p>
          <a:p>
            <a:pPr algn="ctr"/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díky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</a:t>
            </a:r>
          </a:p>
          <a:p>
            <a:pPr algn="ctr"/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 Wifi</a:t>
            </a:r>
            <a:endParaRPr lang="cs-CZ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vál 35"/>
          <p:cNvSpPr/>
          <p:nvPr/>
        </p:nvSpPr>
        <p:spPr>
          <a:xfrm>
            <a:off x="4860032" y="4221088"/>
            <a:ext cx="720000" cy="720000"/>
          </a:xfrm>
          <a:prstGeom prst="ellipse">
            <a:avLst/>
          </a:prstGeom>
          <a:solidFill>
            <a:srgbClr val="0E8FC5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38" name="Ovál 37"/>
          <p:cNvSpPr/>
          <p:nvPr/>
        </p:nvSpPr>
        <p:spPr>
          <a:xfrm>
            <a:off x="4860032" y="2636912"/>
            <a:ext cx="720000" cy="720000"/>
          </a:xfrm>
          <a:prstGeom prst="ellipse">
            <a:avLst/>
          </a:prstGeom>
          <a:solidFill>
            <a:srgbClr val="0E8FC5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42" name="Ovál 41"/>
          <p:cNvSpPr/>
          <p:nvPr/>
        </p:nvSpPr>
        <p:spPr>
          <a:xfrm>
            <a:off x="4860032" y="5000982"/>
            <a:ext cx="720000" cy="720000"/>
          </a:xfrm>
          <a:prstGeom prst="ellipse">
            <a:avLst/>
          </a:prstGeom>
          <a:solidFill>
            <a:srgbClr val="0E8FC5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45" name="Ovál 44"/>
          <p:cNvSpPr/>
          <p:nvPr/>
        </p:nvSpPr>
        <p:spPr>
          <a:xfrm>
            <a:off x="4860032" y="3429080"/>
            <a:ext cx="720000" cy="720000"/>
          </a:xfrm>
          <a:prstGeom prst="ellipse">
            <a:avLst/>
          </a:prstGeom>
          <a:solidFill>
            <a:srgbClr val="0E8FC5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4860032" y="349237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Ošetření párou pro snadné žehlení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724128" y="5013176"/>
            <a:ext cx="33123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31020031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8059019086347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 		Bílá s antracitovými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850 x 600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540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890 x 650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560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819916" y="5144918"/>
            <a:ext cx="784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Certifikované šetrné sušení </a:t>
            </a:r>
          </a:p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vlny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4860032" y="270892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</a:t>
            </a:r>
          </a:p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 Speed Drive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831397" y="4280822"/>
            <a:ext cx="792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Snap&amp;Wash vyfoť prádlo, aplikace ti vybere cyklus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4788024" y="1959223"/>
            <a:ext cx="809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rychlých cyklů </a:t>
            </a:r>
          </a:p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1 hodiny</a:t>
            </a:r>
            <a:endParaRPr lang="cs-CZ" sz="800" dirty="0">
              <a:solidFill>
                <a:schemeClr val="bg1"/>
              </a:solidFill>
            </a:endParaRPr>
          </a:p>
        </p:txBody>
      </p:sp>
      <p:pic>
        <p:nvPicPr>
          <p:cNvPr id="40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724128" y="943173"/>
            <a:ext cx="570798" cy="5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335827" y="965276"/>
            <a:ext cx="733408" cy="468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1460" y="4373749"/>
            <a:ext cx="758456" cy="507237"/>
          </a:xfrm>
          <a:prstGeom prst="rect">
            <a:avLst/>
          </a:prstGeom>
        </p:spPr>
      </p:pic>
      <p:pic>
        <p:nvPicPr>
          <p:cNvPr id="56" name="Picture 2" descr="http://www.merino.com/globalassets/wool/care-instructions/understanding-the-woolmark-apparel-care-laundry-label/behind-the-laundry-label_inline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3" t="-7727" r="263" b="-25491"/>
          <a:stretch/>
        </p:blipFill>
        <p:spPr bwMode="auto">
          <a:xfrm>
            <a:off x="4037927" y="5037118"/>
            <a:ext cx="720000" cy="720236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365" y="2201217"/>
            <a:ext cx="576000" cy="576000"/>
          </a:xfrm>
          <a:prstGeom prst="rect">
            <a:avLst/>
          </a:prstGeom>
        </p:spPr>
      </p:pic>
      <p:sp>
        <p:nvSpPr>
          <p:cNvPr id="44" name="TextovéPole 43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47" name="Obrázek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750" y="1001246"/>
            <a:ext cx="1111250" cy="552450"/>
          </a:xfrm>
          <a:prstGeom prst="rect">
            <a:avLst/>
          </a:prstGeom>
        </p:spPr>
      </p:pic>
      <p:sp>
        <p:nvSpPr>
          <p:cNvPr id="48" name="Ovál 47"/>
          <p:cNvSpPr/>
          <p:nvPr/>
        </p:nvSpPr>
        <p:spPr>
          <a:xfrm>
            <a:off x="4860032" y="5733336"/>
            <a:ext cx="720000" cy="720000"/>
          </a:xfrm>
          <a:prstGeom prst="ellipse">
            <a:avLst/>
          </a:prstGeom>
          <a:solidFill>
            <a:srgbClr val="0E8FC5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4841677" y="5796553"/>
            <a:ext cx="748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Smísení pracího prostředku  s vodou</a:t>
            </a:r>
            <a:endParaRPr lang="cs-CZ" sz="800" dirty="0">
              <a:solidFill>
                <a:schemeClr val="bg1"/>
              </a:solidFill>
            </a:endParaRPr>
          </a:p>
        </p:txBody>
      </p:sp>
      <p:pic>
        <p:nvPicPr>
          <p:cNvPr id="54" name="Obrázek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024" y="5730394"/>
            <a:ext cx="756000" cy="756000"/>
          </a:xfrm>
          <a:prstGeom prst="flowChartConnector">
            <a:avLst/>
          </a:prstGeom>
        </p:spPr>
      </p:pic>
      <p:pic>
        <p:nvPicPr>
          <p:cNvPr id="55" name="Obrázek 5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024" y="2616035"/>
            <a:ext cx="756000" cy="756000"/>
          </a:xfrm>
          <a:prstGeom prst="flowChartConnector">
            <a:avLst/>
          </a:prstGeom>
        </p:spPr>
      </p:pic>
      <p:pic>
        <p:nvPicPr>
          <p:cNvPr id="57" name="Obrázek 56"/>
          <p:cNvPicPr>
            <a:picLocks noChangeAspect="1"/>
          </p:cNvPicPr>
          <p:nvPr/>
        </p:nvPicPr>
        <p:blipFill rotWithShape="1">
          <a:blip r:embed="rId11"/>
          <a:srcRect l="3022" t="8817" r="4558" b="5317"/>
          <a:stretch/>
        </p:blipFill>
        <p:spPr>
          <a:xfrm>
            <a:off x="4037348" y="1035298"/>
            <a:ext cx="733246" cy="741873"/>
          </a:xfrm>
          <a:prstGeom prst="rect">
            <a:avLst/>
          </a:prstGeom>
        </p:spPr>
      </p:pic>
      <p:pic>
        <p:nvPicPr>
          <p:cNvPr id="58" name="Immagine 10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95936" y="3501008"/>
            <a:ext cx="972000" cy="508093"/>
          </a:xfrm>
          <a:prstGeom prst="rect">
            <a:avLst/>
          </a:prstGeom>
        </p:spPr>
      </p:pic>
      <p:sp>
        <p:nvSpPr>
          <p:cNvPr id="60" name="TextovéPole 59"/>
          <p:cNvSpPr txBox="1"/>
          <p:nvPr/>
        </p:nvSpPr>
        <p:spPr>
          <a:xfrm>
            <a:off x="5741558" y="1603229"/>
            <a:ext cx="31069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o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30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</a:t>
            </a:r>
            <a:endParaRPr lang="cs-CZ" dirty="0"/>
          </a:p>
        </p:txBody>
      </p:sp>
      <p:sp>
        <p:nvSpPr>
          <p:cNvPr id="61" name="Pětiúhelník 60"/>
          <p:cNvSpPr/>
          <p:nvPr/>
        </p:nvSpPr>
        <p:spPr>
          <a:xfrm>
            <a:off x="5801747" y="1808820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A-30 </a:t>
            </a:r>
            <a:r>
              <a:rPr lang="cs-CZ" dirty="0" smtClean="0">
                <a:solidFill>
                  <a:schemeClr val="bg1"/>
                </a:solidFill>
              </a:rPr>
              <a:t>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3" name="Vývojový diagram: spojnice 42"/>
          <p:cNvSpPr/>
          <p:nvPr/>
        </p:nvSpPr>
        <p:spPr>
          <a:xfrm>
            <a:off x="4062543" y="1844824"/>
            <a:ext cx="720000" cy="720000"/>
          </a:xfrm>
          <a:prstGeom prst="flowChartConnector">
            <a:avLst/>
          </a:prstGeom>
          <a:noFill/>
          <a:ln w="19050">
            <a:solidFill>
              <a:srgbClr val="77C5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4020977" y="1925237"/>
            <a:ext cx="786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srgbClr val="77C5D3"/>
                </a:solidFill>
              </a:rPr>
              <a:t>Rychlé programy</a:t>
            </a:r>
            <a:endParaRPr lang="cs-CZ" sz="1200" dirty="0">
              <a:solidFill>
                <a:srgbClr val="77C5D3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47" t="9051" r="23246" b="6951"/>
          <a:stretch/>
        </p:blipFill>
        <p:spPr>
          <a:xfrm>
            <a:off x="5832032" y="2829131"/>
            <a:ext cx="1587269" cy="218933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408340" y="890895"/>
            <a:ext cx="706388" cy="69269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91" y="1887916"/>
            <a:ext cx="1542992" cy="308598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9" name="Obrázek 58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0" t="23946" r="17653" b="28635"/>
          <a:stretch/>
        </p:blipFill>
        <p:spPr>
          <a:xfrm>
            <a:off x="7331366" y="6118230"/>
            <a:ext cx="180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102</Words>
  <Application>Microsoft Office PowerPoint</Application>
  <PresentationFormat>Předvádění na obrazovce (4:3)</PresentationFormat>
  <Paragraphs>70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184</cp:revision>
  <cp:lastPrinted>2016-05-05T10:40:20Z</cp:lastPrinted>
  <dcterms:created xsi:type="dcterms:W3CDTF">2015-07-16T11:02:07Z</dcterms:created>
  <dcterms:modified xsi:type="dcterms:W3CDTF">2024-08-08T13:57:22Z</dcterms:modified>
</cp:coreProperties>
</file>