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4667" autoAdjust="0"/>
  </p:normalViewPr>
  <p:slideViewPr>
    <p:cSldViewPr>
      <p:cViewPr varScale="1">
        <p:scale>
          <a:sx n="89" d="100"/>
          <a:sy n="89" d="100"/>
        </p:scale>
        <p:origin x="1282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="" xmlns:a16="http://schemas.microsoft.com/office/drawing/2014/main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323528" y="44624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4472C4"/>
                </a:solidFill>
                <a:latin typeface="Arial" charset="0"/>
              </a:rPr>
              <a:t>HWD80-BP14929A-S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solidFill>
                  <a:prstClr val="black"/>
                </a:solidFill>
                <a:latin typeface="Arial" charset="0"/>
              </a:rPr>
              <a:t>Předem </a:t>
            </a:r>
            <a:r>
              <a:rPr lang="cs-CZ" altLang="cs-CZ" sz="1400" dirty="0">
                <a:solidFill>
                  <a:prstClr val="black"/>
                </a:solidFill>
                <a:latin typeface="Arial" charset="0"/>
              </a:rPr>
              <a:t>plněná automatická pračka se sušičkou </a:t>
            </a:r>
            <a:r>
              <a:rPr lang="cs-CZ" altLang="cs-CZ" sz="1400" dirty="0">
                <a:solidFill>
                  <a:srgbClr val="0070C0"/>
                </a:solidFill>
                <a:latin typeface="Arial" charset="0"/>
              </a:rPr>
              <a:t>I-PRO SERIES 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Invertorový motor, ABT antibakteriální ošetření, Refresh, digitální displej, rychlý cyklus,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4 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parní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cykly,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A-10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%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4067944" y="980728"/>
            <a:ext cx="0" cy="5112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35496" y="908720"/>
            <a:ext cx="4143312" cy="6048672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Hlavní vlastnosti (Nařízení v přenesené pravomoci: (EU) 2019/2014)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Třída energetické účinnosti sušení / praní	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/A</a:t>
            </a:r>
            <a:endParaRPr lang="cs-CZ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Marketingové označení en.  </a:t>
            </a:r>
            <a:r>
              <a:rPr lang="cs-CZ" altLang="cs-CZ" sz="800" b="1" dirty="0" smtClean="0">
                <a:solidFill>
                  <a:prstClr val="black"/>
                </a:solidFill>
                <a:latin typeface="Arial" charset="0"/>
              </a:rPr>
              <a:t>Účinnosti praní: </a:t>
            </a: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o </a:t>
            </a:r>
            <a:r>
              <a:rPr lang="cs-CZ" altLang="cs-CZ" sz="800" b="1" dirty="0" smtClean="0">
                <a:solidFill>
                  <a:prstClr val="black"/>
                </a:solidFill>
                <a:latin typeface="Arial" charset="0"/>
              </a:rPr>
              <a:t>10 </a:t>
            </a: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% úspornější než třída A</a:t>
            </a: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Jmenovitá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kapacita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sušení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praní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(kg)	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5/8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Spotřeba energie při praní + sušení na 1/100 cyklů (kWh) 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2,880/288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Spotřeba energie při praní na 1/100 cyklů Eco 40-60 (kWh) 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0,425/42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Spotřeba vody při praní + sušení/ při praní na 1 cyklus (l) 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62/40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Otáčky při odstřeďování (ot./min)/ Účinnost odstřeďování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1330/B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Trvání programu praní + sušení/ praní Eco 40-60 (h:min)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8:00/3:38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Emise hluku (dB(A) re 1 pW) / třída hluku při odstřeďování 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72/A</a:t>
            </a: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Technologie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Invertorový motor – bezkartáčový typ motoru s klasickým převodem přes řemen a řemenici 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ABT – antibakt. ošetření zásuvky na detergent a gumového těsnění dvířek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PillowDrum – šetrný buben s polštářkovými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výstupky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SmartDualSpray – dvojité sprchování okénka dvířek a gumového těsnění 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parní cykly pro větší hygienu a snadnější žehlení: Košile, Dětská péče, Antialergenní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péče, Refresh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Program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„Refresh“- Osvěžení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pomocí páry -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vytváří jemnou a teplou vodní mlhu, která proniká do vláken;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zbavuje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zápachu, desinfikuje a sterilizuje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prádlo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Laserem svařený buben – odolný proti poničení, jemný téměř neviditelný svár, který je šetrný k oděvům během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praní</a:t>
            </a:r>
          </a:p>
          <a:p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15 programů: </a:t>
            </a: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Bavlna, Syntetika, Džíny,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parní cykly - Košile, Dětská péče, Antialergenní péče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Odstřeďování, Samočištění, Bavlna 20 °C, Eco 40°C – 60°C,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Pouze sušení,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Rychlý 15‘,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Rychlý,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Refresh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Osvěžení – Parní cyklus)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Funkce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Odložený konec programu,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Nastavení úrovně vysušení,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Nastavení teploty praní, Nastavení otáček odstřeďování,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Přídavné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máchání, Dětský zámek</a:t>
            </a: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Bezpečnost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Bezpečnostní zámek dveří; Ochrana proti úniku vody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- plovák na dně detekuje únik</a:t>
            </a:r>
            <a:endParaRPr lang="cs-CZ" sz="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Konstrukce</a:t>
            </a:r>
            <a:endParaRPr lang="cs-CZ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Digitální displej s tlačítky; </a:t>
            </a: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Invertorový motor; </a:t>
            </a:r>
          </a:p>
          <a:p>
            <a:pPr marL="0" indent="0">
              <a:buNone/>
            </a:pP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Průměr (výška) bubnu </a:t>
            </a:r>
            <a:r>
              <a:rPr lang="cs-CZ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52,5 </a:t>
            </a: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cm; Objem bubnu </a:t>
            </a:r>
            <a:r>
              <a:rPr lang="cs-CZ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58 </a:t>
            </a: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l; </a:t>
            </a: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Plnicí tvor 36 cm; </a:t>
            </a:r>
            <a:endParaRPr lang="cs-CZ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Materiál bubnu Nerez/ vany Silitech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5724128" y="980728"/>
            <a:ext cx="0" cy="511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5013176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Kód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31020621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6921081507544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		Bílá s černými dvířky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výrobku v x š x h (mm)	850 x 600 x 530</a:t>
            </a:r>
            <a:endParaRPr lang="cs-CZ" altLang="cs-CZ" sz="800" b="1" dirty="0" smtClean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Čistá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váha výrobku (kg)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64</a:t>
            </a:r>
            <a:endParaRPr lang="cs-CZ" altLang="cs-CZ" sz="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890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649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649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(kg)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66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" name="TextovéPole 20">
            <a:extLst>
              <a:ext uri="{FF2B5EF4-FFF2-40B4-BE49-F238E27FC236}">
                <a16:creationId xmlns="" xmlns:a16="http://schemas.microsoft.com/office/drawing/2014/main" id="{87E6A696-3B0E-4AB4-A886-45FE02A3E943}"/>
              </a:ext>
            </a:extLst>
          </p:cNvPr>
          <p:cNvSpPr txBox="1"/>
          <p:nvPr/>
        </p:nvSpPr>
        <p:spPr>
          <a:xfrm>
            <a:off x="5258163" y="90260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2019/2014</a:t>
            </a: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sp>
        <p:nvSpPr>
          <p:cNvPr id="36" name="Pětiúhelník 35"/>
          <p:cNvSpPr/>
          <p:nvPr/>
        </p:nvSpPr>
        <p:spPr>
          <a:xfrm>
            <a:off x="5886290" y="1506808"/>
            <a:ext cx="1617554" cy="360040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A-10 </a:t>
            </a:r>
            <a:r>
              <a:rPr lang="cs-CZ" dirty="0" smtClean="0">
                <a:solidFill>
                  <a:schemeClr val="bg1"/>
                </a:solidFill>
              </a:rPr>
              <a:t>%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5756173" y="1200483"/>
            <a:ext cx="34547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altLang="cs-CZ" sz="10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Energetická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spotřeba praní o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10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% </a:t>
            </a:r>
            <a:r>
              <a:rPr lang="cs-CZ" altLang="cs-CZ" sz="10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nižší než ve třídě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A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4788024" y="3757286"/>
            <a:ext cx="9785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Tichý chod -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pouhých </a:t>
            </a:r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72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dB(A) při odstřeďování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4851918" y="2724928"/>
            <a:ext cx="930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PillowDrum –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šetrný buben s polštářkovými výstupky pro jemné zacházení s prádlem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4797528" y="1973483"/>
            <a:ext cx="92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Antibakteriální ošetření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zásuvky na prášek a těsnění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4887023" y="908720"/>
            <a:ext cx="9314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parní cykly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větší hygienu a snadnější žehlení: Košile, Dětská péče, Antialergenní </a:t>
            </a:r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péče, Refresh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" name="Obrázek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601" y="1915269"/>
            <a:ext cx="720000" cy="720000"/>
          </a:xfrm>
          <a:prstGeom prst="rect">
            <a:avLst/>
          </a:prstGeom>
        </p:spPr>
      </p:pic>
      <p:pic>
        <p:nvPicPr>
          <p:cNvPr id="39" name="Obrázek 3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528" y="3646576"/>
            <a:ext cx="720000" cy="720000"/>
          </a:xfrm>
          <a:prstGeom prst="rect">
            <a:avLst/>
          </a:prstGeom>
        </p:spPr>
      </p:pic>
      <p:sp>
        <p:nvSpPr>
          <p:cNvPr id="40" name="Obdélník 39"/>
          <p:cNvSpPr/>
          <p:nvPr/>
        </p:nvSpPr>
        <p:spPr>
          <a:xfrm>
            <a:off x="4093658" y="3715469"/>
            <a:ext cx="478342" cy="272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5" name="Obrázek 4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122" y="1051253"/>
            <a:ext cx="720000" cy="720000"/>
          </a:xfrm>
          <a:prstGeom prst="rect">
            <a:avLst/>
          </a:prstGeom>
        </p:spPr>
      </p:pic>
      <p:pic>
        <p:nvPicPr>
          <p:cNvPr id="47" name="Obrázek 4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122" y="2786907"/>
            <a:ext cx="720000" cy="72000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00" t="8000" r="19551" b="6951"/>
          <a:stretch/>
        </p:blipFill>
        <p:spPr>
          <a:xfrm>
            <a:off x="5836828" y="2537963"/>
            <a:ext cx="1796882" cy="246690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00" b="89899"/>
          <a:stretch/>
        </p:blipFill>
        <p:spPr>
          <a:xfrm>
            <a:off x="8444521" y="1436663"/>
            <a:ext cx="706388" cy="69269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926" y="2313108"/>
            <a:ext cx="1340685" cy="268136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71747CF-528E-4FB1-8821-D297DBD7BA7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09af93a-bc92-4cce-8ba3-c8fdbed82e22"/>
    <ds:schemaRef ds:uri="http://purl.org/dc/elements/1.1/"/>
    <ds:schemaRef ds:uri="http://schemas.microsoft.com/office/2006/metadata/properties"/>
    <ds:schemaRef ds:uri="b4af0723-3826-4aee-ba08-906e8dce304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2520</TotalTime>
  <Words>104</Words>
  <Application>Microsoft Office PowerPoint</Application>
  <PresentationFormat>Předvádění na obrazovce (4:3)</PresentationFormat>
  <Paragraphs>53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315</cp:revision>
  <cp:lastPrinted>2016-05-31T13:00:02Z</cp:lastPrinted>
  <dcterms:created xsi:type="dcterms:W3CDTF">2015-07-16T11:02:07Z</dcterms:created>
  <dcterms:modified xsi:type="dcterms:W3CDTF">2025-01-17T11:01:22Z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