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</p:sldIdLst>
  <p:sldSz cx="9144000" cy="6858000" type="screen4x3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5405" autoAdjust="0"/>
  </p:normalViewPr>
  <p:slideViewPr>
    <p:cSldViewPr snapToGrid="0">
      <p:cViewPr>
        <p:scale>
          <a:sx n="90" d="100"/>
          <a:sy n="90" d="100"/>
        </p:scale>
        <p:origin x="620" y="-496"/>
      </p:cViewPr>
      <p:guideLst>
        <p:guide orient="horz" pos="2478"/>
        <p:guide orient="horz" pos="2160"/>
        <p:guide orient="horz" pos="138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33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86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98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4536" y="410412"/>
            <a:ext cx="7772400" cy="576064"/>
          </a:xfrm>
          <a:prstGeom prst="rect">
            <a:avLst/>
          </a:prstGeom>
        </p:spPr>
        <p:txBody>
          <a:bodyPr anchor="t"/>
          <a:lstStyle>
            <a:lvl1pPr algn="l">
              <a:defRPr sz="2400" b="1" cap="all" baseline="0">
                <a:solidFill>
                  <a:srgbClr val="CC0000"/>
                </a:solidFill>
                <a:latin typeface="Gotham Narrow Bold" pitchFamily="50" charset="0"/>
              </a:defRPr>
            </a:lvl1pPr>
          </a:lstStyle>
          <a:p>
            <a:r>
              <a:rPr lang="cs-CZ" dirty="0"/>
              <a:t>Kliknutím lze upravit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0284" y="1170254"/>
            <a:ext cx="8517700" cy="3782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solidFill>
                  <a:srgbClr val="CC0000"/>
                </a:solidFill>
                <a:latin typeface="Gotham Narrow Light" pitchFamily="50" charset="0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pic>
        <p:nvPicPr>
          <p:cNvPr id="7" name="bolloH.png"/>
          <p:cNvPicPr/>
          <p:nvPr userDrawn="1"/>
        </p:nvPicPr>
        <p:blipFill>
          <a:blip r:embed="rId2" cstate="print">
            <a:alphaModFix amt="50277"/>
          </a:blip>
          <a:srcRect l="24242" t="42040"/>
          <a:stretch>
            <a:fillRect/>
          </a:stretch>
        </p:blipFill>
        <p:spPr>
          <a:xfrm>
            <a:off x="-16423" y="-27383"/>
            <a:ext cx="3148264" cy="235218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testo 2"/>
          <p:cNvSpPr>
            <a:spLocks noGrp="1"/>
          </p:cNvSpPr>
          <p:nvPr>
            <p:ph type="body" idx="14" hasCustomPrompt="1"/>
          </p:nvPr>
        </p:nvSpPr>
        <p:spPr>
          <a:xfrm>
            <a:off x="467544" y="2420888"/>
            <a:ext cx="3600400" cy="417646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600" b="0" i="0">
                <a:solidFill>
                  <a:schemeClr val="tx1">
                    <a:lumMod val="50000"/>
                    <a:lumOff val="50000"/>
                  </a:schemeClr>
                </a:solidFill>
                <a:latin typeface="Gotham Narrow Medium"/>
                <a:cs typeface="Gotham Narrow Medium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8324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26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66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31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47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63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26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00C46-D848-4F40-BD5D-C53C2B13DC1D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B2602-5C8C-40B6-9BC1-5A569D89D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23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L:\marketing\L O G O\HOOVER\logo Hoover 2014\logo_hoover 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93" y="5922000"/>
            <a:ext cx="961207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31" y="0"/>
            <a:ext cx="8837329" cy="928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  <a:t>HIS642MCTT/1</a:t>
            </a:r>
            <a:br>
              <a:rPr lang="cs-CZ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300" b="0" cap="none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Vestavná indukční deska H-HOB 500 – šíře 60 cm</a:t>
            </a:r>
            <a:br>
              <a:rPr lang="cs-CZ" altLang="cs-CZ" sz="1300" b="0" cap="none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cs-CZ" altLang="cs-CZ" sz="1300" b="0" cap="none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Power</a:t>
            </a:r>
            <a:r>
              <a:rPr lang="cs-CZ" altLang="cs-CZ" sz="1300" b="0" cap="none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Management</a:t>
            </a:r>
            <a:r>
              <a:rPr lang="cs-CZ" altLang="cs-CZ" sz="1300" b="0" cap="none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cs-CZ" altLang="cs-CZ" sz="1300" b="0" cap="none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4 varné zóny, dotykové ovládání, Booster, funkce </a:t>
            </a:r>
            <a:r>
              <a:rPr lang="cs-CZ" altLang="cs-CZ" sz="1300" b="0" cap="none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Keep</a:t>
            </a:r>
            <a:r>
              <a:rPr lang="cs-CZ" altLang="cs-CZ" sz="1300" b="0" cap="none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cs-CZ" altLang="cs-CZ" sz="1300" b="0" cap="none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Warm</a:t>
            </a:r>
            <a:r>
              <a:rPr lang="cs-CZ" altLang="cs-CZ" sz="1300" b="0" cap="none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funkce Pauza</a:t>
            </a:r>
          </a:p>
        </p:txBody>
      </p:sp>
      <p:sp>
        <p:nvSpPr>
          <p:cNvPr id="11" name="Zástupný symbol pro text 3"/>
          <p:cNvSpPr>
            <a:spLocks noGrp="1"/>
          </p:cNvSpPr>
          <p:nvPr>
            <p:ph type="body" idx="14"/>
          </p:nvPr>
        </p:nvSpPr>
        <p:spPr>
          <a:xfrm>
            <a:off x="256989" y="920696"/>
            <a:ext cx="3865431" cy="2297918"/>
          </a:xfrm>
          <a:ln>
            <a:solidFill>
              <a:srgbClr val="CC0000"/>
            </a:solidFill>
          </a:ln>
        </p:spPr>
        <p:txBody>
          <a:bodyPr anchor="t">
            <a:no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b="1" u="sng" dirty="0">
                <a:solidFill>
                  <a:schemeClr val="tx1"/>
                </a:solidFill>
                <a:latin typeface="Arial" charset="0"/>
              </a:rPr>
              <a:t>Hlavní vlastnosti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Počet varných zón	                       4 (kruhové induktory)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Celkový příkon (W)	                       7400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Jištění (A) L / 230V~                      16 při 2,5 kW až 3,0 kW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Jištění (A) L1, L2 / 400V~               10 při 4,5 kW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Jištění (A) L1, L2 / 400V~               16 při 6,5 kW </a:t>
            </a:r>
            <a:endParaRPr lang="cs-CZ" altLang="cs-CZ" sz="800" b="1" dirty="0">
              <a:solidFill>
                <a:schemeClr val="tx1"/>
              </a:solidFill>
              <a:latin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Jištění (A) L1, L2 / 400V~               16 při 7,4 kW - </a:t>
            </a:r>
            <a:r>
              <a:rPr lang="cs-CZ" altLang="cs-CZ" sz="800" b="1" dirty="0">
                <a:solidFill>
                  <a:schemeClr val="tx1"/>
                </a:solidFill>
                <a:latin typeface="Arial" charset="0"/>
              </a:rPr>
              <a:t>bez omezení výkonu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b="1" u="sng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cs-CZ" altLang="cs-CZ" sz="800" b="1" u="sng" dirty="0">
                <a:solidFill>
                  <a:schemeClr val="tx1"/>
                </a:solidFill>
                <a:latin typeface="Arial" charset="0"/>
              </a:rPr>
              <a:t> Management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nastavení maximálního výkonu desky v úrovních: 2,5/ 3,0/ 4,5/ 6,5/ 7,4 kW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cs-CZ" altLang="cs-CZ" sz="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ohledem na parametry instalovaného elektrického příkonu (hodnoty jističů)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Standardní připojení s použitím libovolných dvou fází, např. (L1, L2,N,PE) 400V~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Možnost připojení pouze jednofázově s </a:t>
            </a:r>
            <a:r>
              <a:rPr lang="cs-CZ" altLang="cs-CZ" sz="800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 Managementem (L,N,PE) 230V~ 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cs-CZ" altLang="cs-CZ" sz="800" b="1" u="sng" dirty="0">
                <a:solidFill>
                  <a:schemeClr val="tx1"/>
                </a:solidFill>
                <a:latin typeface="Arial" charset="0"/>
              </a:rPr>
              <a:t>Varné zóny</a:t>
            </a:r>
            <a:endParaRPr lang="cs-CZ" altLang="cs-CZ" sz="800" u="sng" dirty="0">
              <a:solidFill>
                <a:schemeClr val="tx1"/>
              </a:solidFill>
              <a:latin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Levá přední:  Ø 180 mm, 2000 W/ Booster 2600 W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Levá zadní:   Ø 180 mm, 1500 W/ Booster 2000 W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Pravá zadní:  Ø 180 mm, 2000 W/ Booster 2600 W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Pravá přední: Ø 180 mm, 1500 W/ Booster 2000 W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Minimální Ø varné nádoby pro varné zóny je 120 mm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endParaRPr lang="cs-CZ" altLang="cs-CZ" sz="8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b="1" u="sng" dirty="0">
                <a:solidFill>
                  <a:schemeClr val="tx1"/>
                </a:solidFill>
                <a:latin typeface="Arial" charset="0"/>
                <a:cs typeface="+mn-cs"/>
              </a:rPr>
              <a:t>Funkce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 err="1">
                <a:solidFill>
                  <a:schemeClr val="tx1"/>
                </a:solidFill>
                <a:latin typeface="Arial" charset="0"/>
                <a:cs typeface="+mn-cs"/>
              </a:rPr>
              <a:t>Multislider</a:t>
            </a: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 dotykové ovládání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 err="1">
                <a:solidFill>
                  <a:schemeClr val="tx1"/>
                </a:solidFill>
                <a:latin typeface="Arial" charset="0"/>
              </a:rPr>
              <a:t>Keep</a:t>
            </a: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800" dirty="0" err="1">
                <a:solidFill>
                  <a:schemeClr val="tx1"/>
                </a:solidFill>
                <a:latin typeface="Arial" charset="0"/>
              </a:rPr>
              <a:t>Warm</a:t>
            </a: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 – udržení nastavené teploty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</a:rPr>
              <a:t>Booster (4x) – dočasné zvýšení výkonu na maximum</a:t>
            </a:r>
            <a:endParaRPr lang="cs-CZ" altLang="cs-CZ" sz="800" dirty="0">
              <a:solidFill>
                <a:schemeClr val="tx1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9 úrovní výkonu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Časovač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Funkce Pauza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endParaRPr lang="cs-CZ" altLang="cs-CZ" sz="8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b="1" u="sng" dirty="0">
                <a:solidFill>
                  <a:schemeClr val="tx1"/>
                </a:solidFill>
                <a:latin typeface="Arial" charset="0"/>
                <a:cs typeface="+mn-cs"/>
              </a:rPr>
              <a:t>Bezpečnost</a:t>
            </a:r>
            <a:r>
              <a:rPr lang="cs-CZ" altLang="cs-CZ" sz="800" b="1" dirty="0">
                <a:solidFill>
                  <a:schemeClr val="tx1"/>
                </a:solidFill>
                <a:latin typeface="Arial" charset="0"/>
                <a:cs typeface="+mn-cs"/>
              </a:rPr>
              <a:t>	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Dětská pojistka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Bezpečnostní automatické vypnutí v případě dlouhodobé nečinnosti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Ochrana před přehřátím a před vylitím tekutin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altLang="cs-CZ" sz="800" dirty="0">
                <a:solidFill>
                  <a:schemeClr val="tx1"/>
                </a:solidFill>
                <a:latin typeface="Arial" charset="0"/>
                <a:cs typeface="+mn-cs"/>
              </a:rPr>
              <a:t>Ukazatel zbytkového tepla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endParaRPr lang="cs-CZ" altLang="cs-CZ" sz="8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26078" y="1067303"/>
            <a:ext cx="0" cy="540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78604" y="1067314"/>
            <a:ext cx="0" cy="540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22"/>
          <p:cNvSpPr txBox="1"/>
          <p:nvPr/>
        </p:nvSpPr>
        <p:spPr>
          <a:xfrm>
            <a:off x="4904509" y="2775947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Přídavné funkce </a:t>
            </a:r>
          </a:p>
          <a:p>
            <a:pPr algn="ctr"/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aplikaci Wizard</a:t>
            </a:r>
          </a:p>
        </p:txBody>
      </p:sp>
      <p:pic>
        <p:nvPicPr>
          <p:cNvPr id="23" name="Picture 21" descr="Hoover_kolecko-H_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86" y="1085347"/>
            <a:ext cx="720000" cy="720000"/>
          </a:xfrm>
          <a:prstGeom prst="rect">
            <a:avLst/>
          </a:prstGeom>
        </p:spPr>
      </p:pic>
      <p:sp>
        <p:nvSpPr>
          <p:cNvPr id="25" name="TextBox 22"/>
          <p:cNvSpPr txBox="1"/>
          <p:nvPr/>
        </p:nvSpPr>
        <p:spPr>
          <a:xfrm>
            <a:off x="4902269" y="1145351"/>
            <a:ext cx="7481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Udržuje vaše pokrmy delší dobu na stejné teplotě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5686870" y="4941758"/>
            <a:ext cx="343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800" b="1" dirty="0">
                <a:solidFill>
                  <a:prstClr val="black"/>
                </a:solidFill>
                <a:latin typeface="Arial" charset="0"/>
              </a:rPr>
              <a:t>Logistická data</a:t>
            </a:r>
          </a:p>
          <a:p>
            <a:pPr>
              <a:spcBef>
                <a:spcPct val="0"/>
              </a:spcBef>
            </a:pPr>
            <a:r>
              <a:rPr lang="cs-CZ" altLang="cs-CZ" sz="800" dirty="0">
                <a:solidFill>
                  <a:prstClr val="black"/>
                </a:solidFill>
                <a:latin typeface="Arial" charset="0"/>
              </a:rPr>
              <a:t>Kód		</a:t>
            </a:r>
            <a: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  <a:t>33803337</a:t>
            </a:r>
            <a:r>
              <a:rPr lang="cs-CZ" altLang="cs-CZ" sz="800" dirty="0">
                <a:solidFill>
                  <a:prstClr val="black"/>
                </a:solidFill>
                <a:latin typeface="Arial" charset="0"/>
              </a:rPr>
              <a:t>	</a:t>
            </a:r>
          </a:p>
          <a:p>
            <a:pPr>
              <a:spcBef>
                <a:spcPct val="0"/>
              </a:spcBef>
            </a:pPr>
            <a:r>
              <a:rPr lang="cs-CZ" altLang="cs-CZ" sz="800" dirty="0">
                <a:latin typeface="Arial" charset="0"/>
              </a:rPr>
              <a:t>EAN		8059019073613</a:t>
            </a:r>
          </a:p>
          <a:p>
            <a:pPr>
              <a:spcBef>
                <a:spcPct val="0"/>
              </a:spcBef>
            </a:pPr>
            <a:r>
              <a:rPr lang="cs-CZ" altLang="cs-CZ" sz="800" dirty="0">
                <a:latin typeface="Arial" charset="0"/>
              </a:rPr>
              <a:t>Barva 		Rovné hrany</a:t>
            </a:r>
          </a:p>
          <a:p>
            <a:pPr lvl="0">
              <a:spcBef>
                <a:spcPct val="0"/>
              </a:spcBef>
            </a:pPr>
            <a:r>
              <a:rPr lang="cs-CZ" altLang="cs-CZ" sz="800" dirty="0">
                <a:latin typeface="Arial" panose="020B0604020202020204" pitchFamily="34" charset="0"/>
              </a:rPr>
              <a:t>Rozměry výrobku v x š x h (mm)	55 x 590 x 520</a:t>
            </a:r>
            <a:endParaRPr lang="cs-CZ" altLang="cs-CZ" sz="800" b="1" dirty="0">
              <a:latin typeface="Arial" charset="0"/>
            </a:endParaRPr>
          </a:p>
          <a:p>
            <a:pPr lvl="0">
              <a:spcBef>
                <a:spcPct val="0"/>
              </a:spcBef>
            </a:pPr>
            <a:r>
              <a:rPr lang="cs-CZ" altLang="cs-CZ" sz="800" dirty="0">
                <a:latin typeface="Arial" panose="020B0604020202020204" pitchFamily="34" charset="0"/>
              </a:rPr>
              <a:t>Čistá váha výrobku (kg)	8,1</a:t>
            </a:r>
          </a:p>
          <a:p>
            <a:pPr lvl="0">
              <a:spcBef>
                <a:spcPct val="0"/>
              </a:spcBef>
            </a:pPr>
            <a:r>
              <a:rPr lang="cs-CZ" altLang="cs-CZ" sz="800" dirty="0">
                <a:latin typeface="Arial" panose="020B0604020202020204" pitchFamily="34" charset="0"/>
              </a:rPr>
              <a:t>Rozměry balení v x š x h (mm)	115 x 690 x 635</a:t>
            </a:r>
            <a:endParaRPr lang="cs-CZ" altLang="cs-CZ" sz="800" dirty="0">
              <a:latin typeface="Arial" charset="0"/>
            </a:endParaRPr>
          </a:p>
          <a:p>
            <a:pPr lvl="0">
              <a:spcBef>
                <a:spcPct val="0"/>
              </a:spcBef>
            </a:pPr>
            <a:r>
              <a:rPr lang="cs-CZ" altLang="cs-CZ" sz="800" dirty="0">
                <a:latin typeface="Arial" charset="0"/>
              </a:rPr>
              <a:t>Hmotnost s obalem (kg)	9,8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5958892" y="1761240"/>
            <a:ext cx="28800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842604" y="140120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60 cm</a:t>
            </a:r>
          </a:p>
        </p:txBody>
      </p:sp>
      <p:pic>
        <p:nvPicPr>
          <p:cNvPr id="24" name="Picture 21" descr="Hoover_kolecko-H_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60" y="1845339"/>
            <a:ext cx="720000" cy="720000"/>
          </a:xfrm>
          <a:prstGeom prst="rect">
            <a:avLst/>
          </a:prstGeom>
        </p:spPr>
      </p:pic>
      <p:sp>
        <p:nvSpPr>
          <p:cNvPr id="26" name="TextBox 22"/>
          <p:cNvSpPr txBox="1"/>
          <p:nvPr/>
        </p:nvSpPr>
        <p:spPr>
          <a:xfrm>
            <a:off x="4910557" y="2005926"/>
            <a:ext cx="76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Multislider</a:t>
            </a:r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dotykové ovládání</a:t>
            </a:r>
          </a:p>
        </p:txBody>
      </p:sp>
      <p:sp>
        <p:nvSpPr>
          <p:cNvPr id="63" name="TextBox 22"/>
          <p:cNvSpPr txBox="1"/>
          <p:nvPr/>
        </p:nvSpPr>
        <p:spPr>
          <a:xfrm>
            <a:off x="4994046" y="2738652"/>
            <a:ext cx="7384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Management - nastavení výkonu od 2,5 do 7 kW</a:t>
            </a:r>
          </a:p>
        </p:txBody>
      </p:sp>
      <p:pic>
        <p:nvPicPr>
          <p:cNvPr id="64" name="Picture 21" descr="Hoover_kolecko-H_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60" y="2631126"/>
            <a:ext cx="720000" cy="720000"/>
          </a:xfrm>
          <a:prstGeom prst="rect">
            <a:avLst/>
          </a:prstGeom>
        </p:spPr>
      </p:pic>
      <p:sp>
        <p:nvSpPr>
          <p:cNvPr id="65" name="TextBox 22"/>
          <p:cNvSpPr txBox="1"/>
          <p:nvPr/>
        </p:nvSpPr>
        <p:spPr>
          <a:xfrm>
            <a:off x="4922786" y="2803116"/>
            <a:ext cx="76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Okamžité zvýšení výkonu</a:t>
            </a:r>
          </a:p>
        </p:txBody>
      </p:sp>
      <p:pic>
        <p:nvPicPr>
          <p:cNvPr id="31" name="Picture 21" descr="Hoover_kolecko-H_red.png">
            <a:extLst>
              <a:ext uri="{FF2B5EF4-FFF2-40B4-BE49-F238E27FC236}">
                <a16:creationId xmlns:a16="http://schemas.microsoft.com/office/drawing/2014/main" id="{FFB492E0-A20D-41B0-9E02-D967782E5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67" y="3453565"/>
            <a:ext cx="720000" cy="72000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AB53C3C7-2A8F-4EAD-8CFC-E58EBC321DED}"/>
              </a:ext>
            </a:extLst>
          </p:cNvPr>
          <p:cNvSpPr txBox="1"/>
          <p:nvPr/>
        </p:nvSpPr>
        <p:spPr>
          <a:xfrm>
            <a:off x="4919773" y="3482423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maximálního výkonu desky dle možností příkonu </a:t>
            </a:r>
            <a:endParaRPr lang="cs-CZ" sz="800" dirty="0">
              <a:solidFill>
                <a:schemeClr val="bg1"/>
              </a:solidFill>
            </a:endParaRPr>
          </a:p>
          <a:p>
            <a:pPr algn="ctr"/>
            <a:endParaRPr lang="cs-CZ" sz="800" dirty="0">
              <a:solidFill>
                <a:schemeClr val="bg1"/>
              </a:solidFill>
            </a:endParaRP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747902D-0AD1-4231-B58D-C1D93B817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17" t="4016" r="61307" b="54502"/>
          <a:stretch/>
        </p:blipFill>
        <p:spPr>
          <a:xfrm>
            <a:off x="4171083" y="1845339"/>
            <a:ext cx="735651" cy="75036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3F91DF9-EA93-45F0-A9EB-0322C66E8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8" t="6914" r="65326" b="57889"/>
          <a:stretch/>
        </p:blipFill>
        <p:spPr>
          <a:xfrm>
            <a:off x="4175545" y="2645815"/>
            <a:ext cx="735651" cy="7301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766BC28-0601-4EDD-9467-630930521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70" t="6340" r="65490" b="57291"/>
          <a:stretch/>
        </p:blipFill>
        <p:spPr>
          <a:xfrm>
            <a:off x="4189217" y="3479411"/>
            <a:ext cx="729450" cy="7301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C3E1901D-E4D5-4778-A88D-7FA6BCD10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024" t="5878" r="25062" b="69904"/>
          <a:stretch/>
        </p:blipFill>
        <p:spPr>
          <a:xfrm>
            <a:off x="4151198" y="1099804"/>
            <a:ext cx="747484" cy="73184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3DBE47C-9FC5-4F37-B5F8-9975978CF2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232" t="55113" r="37914" b="4714"/>
          <a:stretch/>
        </p:blipFill>
        <p:spPr>
          <a:xfrm>
            <a:off x="4151567" y="4262298"/>
            <a:ext cx="746746" cy="735232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ECAD73F-1539-4C7D-A63B-358E8AFE4B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90092" r="45529" b="5329"/>
          <a:stretch/>
        </p:blipFill>
        <p:spPr>
          <a:xfrm>
            <a:off x="4924517" y="4189578"/>
            <a:ext cx="772289" cy="770895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302F14D4-BDC9-4687-A21E-40985708DD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769" t="70095" r="44697" b="6835"/>
          <a:stretch/>
        </p:blipFill>
        <p:spPr>
          <a:xfrm>
            <a:off x="4151198" y="5050317"/>
            <a:ext cx="742287" cy="734038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2981A33-6257-4E99-BAA9-0CED01A851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488" t="64034" r="52939" b="31397"/>
          <a:stretch/>
        </p:blipFill>
        <p:spPr>
          <a:xfrm>
            <a:off x="4924139" y="5040932"/>
            <a:ext cx="734835" cy="734017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3242ED49-591C-4CE8-B555-CA90E9F3CD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239" t="56096" r="44422" b="20601"/>
          <a:stretch/>
        </p:blipFill>
        <p:spPr>
          <a:xfrm>
            <a:off x="4160596" y="5827736"/>
            <a:ext cx="729450" cy="716797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DE4841DA-9766-4738-A2A7-EEA9B9528E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495" t="89735" r="41994" b="5746"/>
          <a:stretch/>
        </p:blipFill>
        <p:spPr>
          <a:xfrm>
            <a:off x="4944783" y="5818807"/>
            <a:ext cx="704890" cy="72572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28E618D-9229-8D45-B6D0-4464D68AC4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7850" y="1835205"/>
            <a:ext cx="2722083" cy="23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21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759</TotalTime>
  <Words>393</Words>
  <Application>Microsoft Office PowerPoint</Application>
  <PresentationFormat>Předvádění na obrazovce (4:3)</PresentationFormat>
  <Paragraphs>51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Gotham Narrow Bold</vt:lpstr>
      <vt:lpstr>Gotham Narrow Light</vt:lpstr>
      <vt:lpstr>Gotham Narrow Medium</vt:lpstr>
      <vt:lpstr>Motiv Office</vt:lpstr>
      <vt:lpstr>HIS642MCTT/1 Vestavná indukční deska H-HOB 500 – šíře 60 cm Power Management, 4 varné zóny, dotykové ovládání, Booster, funkce Keep Warm, funkce Pauza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CP70_CP50011 - SÁČKOVÝ vysavač CAPTURE</dc:title>
  <dc:creator>Martina Křižáková</dc:creator>
  <cp:lastModifiedBy>Michaela Kurková</cp:lastModifiedBy>
  <cp:revision>120</cp:revision>
  <cp:lastPrinted>2016-03-31T14:41:45Z</cp:lastPrinted>
  <dcterms:created xsi:type="dcterms:W3CDTF">2016-03-31T13:54:55Z</dcterms:created>
  <dcterms:modified xsi:type="dcterms:W3CDTF">2023-10-18T08:52:01Z</dcterms:modified>
</cp:coreProperties>
</file>