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4493" autoAdjust="0"/>
    <p:restoredTop sz="94660"/>
  </p:normalViewPr>
  <p:slideViewPr>
    <p:cSldViewPr>
      <p:cViewPr varScale="1">
        <p:scale>
          <a:sx n="108" d="100"/>
          <a:sy n="108" d="100"/>
        </p:scale>
        <p:origin x="23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08.08.2023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08.08.2023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08.08.2023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08.08.2023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08.08.2023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08.08.2023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08.08.2023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08.08.2023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08.08.2023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6309320"/>
            <a:ext cx="1251348" cy="38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28"/>
          <p:cNvSpPr>
            <a:spLocks/>
          </p:cNvSpPr>
          <p:nvPr userDrawn="1"/>
        </p:nvSpPr>
        <p:spPr bwMode="auto">
          <a:xfrm flipH="1" flipV="1">
            <a:off x="0" y="6211575"/>
            <a:ext cx="6984776" cy="646425"/>
          </a:xfrm>
          <a:custGeom>
            <a:avLst/>
            <a:gdLst>
              <a:gd name="connsiteX0" fmla="*/ 0 w 8915400"/>
              <a:gd name="connsiteY0" fmla="*/ 0 h 1026989"/>
              <a:gd name="connsiteX1" fmla="*/ 311567 w 8915400"/>
              <a:gd name="connsiteY1" fmla="*/ 0 h 1026989"/>
              <a:gd name="connsiteX2" fmla="*/ 8609192 w 8915400"/>
              <a:gd name="connsiteY2" fmla="*/ 0 h 1026989"/>
              <a:gd name="connsiteX3" fmla="*/ 8892102 w 8915400"/>
              <a:gd name="connsiteY3" fmla="*/ 281709 h 1026989"/>
              <a:gd name="connsiteX4" fmla="*/ 8915400 w 8915400"/>
              <a:gd name="connsiteY4" fmla="*/ 313802 h 1026989"/>
              <a:gd name="connsiteX5" fmla="*/ 8892102 w 8915400"/>
              <a:gd name="connsiteY5" fmla="*/ 345896 h 1026989"/>
              <a:gd name="connsiteX6" fmla="*/ 8203133 w 8915400"/>
              <a:gd name="connsiteY6" fmla="*/ 1012725 h 1026989"/>
              <a:gd name="connsiteX7" fmla="*/ 8196476 w 8915400"/>
              <a:gd name="connsiteY7" fmla="*/ 1016291 h 1026989"/>
              <a:gd name="connsiteX8" fmla="*/ 8173178 w 8915400"/>
              <a:gd name="connsiteY8" fmla="*/ 1026989 h 1026989"/>
              <a:gd name="connsiteX9" fmla="*/ 686871 w 8915400"/>
              <a:gd name="connsiteY9" fmla="*/ 1026989 h 1026989"/>
              <a:gd name="connsiteX10" fmla="*/ 0 w 8915400"/>
              <a:gd name="connsiteY10" fmla="*/ 1026989 h 102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15400" h="1026989">
                <a:moveTo>
                  <a:pt x="0" y="0"/>
                </a:moveTo>
                <a:lnTo>
                  <a:pt x="311567" y="0"/>
                </a:lnTo>
                <a:cubicBezTo>
                  <a:pt x="1814549" y="0"/>
                  <a:pt x="4345887" y="0"/>
                  <a:pt x="8609192" y="0"/>
                </a:cubicBezTo>
                <a:cubicBezTo>
                  <a:pt x="8609192" y="0"/>
                  <a:pt x="8609192" y="0"/>
                  <a:pt x="8892102" y="281709"/>
                </a:cubicBezTo>
                <a:cubicBezTo>
                  <a:pt x="8892102" y="281709"/>
                  <a:pt x="8915400" y="299539"/>
                  <a:pt x="8915400" y="313802"/>
                </a:cubicBezTo>
                <a:cubicBezTo>
                  <a:pt x="8915400" y="328066"/>
                  <a:pt x="8892102" y="345896"/>
                  <a:pt x="8892102" y="345896"/>
                </a:cubicBezTo>
                <a:cubicBezTo>
                  <a:pt x="8892102" y="345896"/>
                  <a:pt x="8892102" y="345896"/>
                  <a:pt x="8203133" y="1012725"/>
                </a:cubicBezTo>
                <a:cubicBezTo>
                  <a:pt x="8203133" y="1012725"/>
                  <a:pt x="8206461" y="1009159"/>
                  <a:pt x="8196476" y="1016291"/>
                </a:cubicBezTo>
                <a:cubicBezTo>
                  <a:pt x="8186491" y="1026989"/>
                  <a:pt x="8173178" y="1026989"/>
                  <a:pt x="8173178" y="1026989"/>
                </a:cubicBezTo>
                <a:cubicBezTo>
                  <a:pt x="8173178" y="1026989"/>
                  <a:pt x="8173178" y="1026989"/>
                  <a:pt x="686871" y="1026989"/>
                </a:cubicBezTo>
                <a:lnTo>
                  <a:pt x="0" y="1026989"/>
                </a:lnTo>
                <a:close/>
              </a:path>
            </a:pathLst>
          </a:custGeom>
          <a:solidFill>
            <a:srgbClr val="015AAA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86818" tIns="43409" rIns="86818" bIns="43409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709">
              <a:solidFill>
                <a:prstClr val="black"/>
              </a:solidFill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9CBF3D83-6329-4114-881B-C48C9E2EDB1D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-98852" y="98850"/>
            <a:ext cx="519832" cy="322129"/>
          </a:xfrm>
          <a:custGeom>
            <a:avLst/>
            <a:gdLst>
              <a:gd name="T0" fmla="*/ 397 w 524"/>
              <a:gd name="T1" fmla="*/ 0 h 398"/>
              <a:gd name="T2" fmla="*/ 0 w 524"/>
              <a:gd name="T3" fmla="*/ 398 h 398"/>
              <a:gd name="T4" fmla="*/ 524 w 524"/>
              <a:gd name="T5" fmla="*/ 398 h 398"/>
              <a:gd name="T6" fmla="*/ 524 w 524"/>
              <a:gd name="T7" fmla="*/ 130 h 398"/>
              <a:gd name="T8" fmla="*/ 397 w 524"/>
              <a:gd name="T9" fmla="*/ 0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4" h="398">
                <a:moveTo>
                  <a:pt x="397" y="0"/>
                </a:moveTo>
                <a:lnTo>
                  <a:pt x="0" y="398"/>
                </a:lnTo>
                <a:lnTo>
                  <a:pt x="524" y="398"/>
                </a:lnTo>
                <a:lnTo>
                  <a:pt x="524" y="130"/>
                </a:lnTo>
                <a:lnTo>
                  <a:pt x="397" y="0"/>
                </a:lnTo>
                <a:close/>
              </a:path>
            </a:pathLst>
          </a:custGeom>
          <a:solidFill>
            <a:srgbClr val="015AAA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114" tIns="32557" rIns="65114" bIns="32557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0" y="908720"/>
            <a:ext cx="7147240" cy="0"/>
          </a:xfrm>
          <a:prstGeom prst="line">
            <a:avLst/>
          </a:prstGeom>
          <a:ln w="1905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08.08.2023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08.08.2023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08.08.2023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ástupný symbol pro text 3"/>
          <p:cNvSpPr txBox="1">
            <a:spLocks/>
          </p:cNvSpPr>
          <p:nvPr/>
        </p:nvSpPr>
        <p:spPr>
          <a:xfrm>
            <a:off x="289661" y="19066"/>
            <a:ext cx="8818904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4472C4"/>
                </a:solidFill>
                <a:latin typeface="Arial" charset="0"/>
              </a:rPr>
              <a:t>HWO60SM6F8BHD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>
                <a:latin typeface="Arial" charset="0"/>
              </a:rPr>
              <a:t>Multifunkční trouba I-</a:t>
            </a:r>
            <a:r>
              <a:rPr lang="cs-CZ" altLang="cs-CZ" sz="1400" dirty="0" err="1">
                <a:latin typeface="Arial" charset="0"/>
              </a:rPr>
              <a:t>Turn</a:t>
            </a:r>
            <a:r>
              <a:rPr lang="cs-CZ" altLang="cs-CZ" sz="1400" dirty="0">
                <a:latin typeface="Arial" charset="0"/>
              </a:rPr>
              <a:t> </a:t>
            </a:r>
            <a:r>
              <a:rPr lang="cs-CZ" altLang="cs-CZ" sz="1400" dirty="0" err="1">
                <a:latin typeface="Arial" charset="0"/>
              </a:rPr>
              <a:t>Series</a:t>
            </a:r>
            <a:r>
              <a:rPr lang="cs-CZ" altLang="cs-CZ" sz="1400" dirty="0">
                <a:latin typeface="Arial" charset="0"/>
              </a:rPr>
              <a:t> 6 s pravým horkým vzduchem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200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Wi-Fi+BLE</a:t>
            </a: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, Gril, pyrolytické čištění, dotykový displej + otočné kolečko, nerezové pojezdy, Soft </a:t>
            </a:r>
            <a:r>
              <a:rPr lang="cs-CZ" altLang="cs-CZ" sz="1200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Close</a:t>
            </a: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, teleskopický výsuv </a:t>
            </a:r>
            <a:endParaRPr lang="cs-CZ" altLang="cs-CZ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22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95138" y="980728"/>
            <a:ext cx="3905003" cy="522000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  <a:cs typeface="+mn-cs"/>
              </a:rPr>
              <a:t>Hlavní vlastnosti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Kapacita (l) 			70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Energetická třída			A+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 err="1">
                <a:latin typeface="Arial" charset="0"/>
                <a:cs typeface="+mn-cs"/>
              </a:rPr>
              <a:t>Spotř</a:t>
            </a:r>
            <a:r>
              <a:rPr lang="cs-CZ" altLang="cs-CZ" sz="800" dirty="0">
                <a:latin typeface="Arial" charset="0"/>
                <a:cs typeface="+mn-cs"/>
              </a:rPr>
              <a:t>. en. Statický program (kWh) 		1,10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 err="1">
                <a:latin typeface="Arial" charset="0"/>
                <a:cs typeface="+mn-cs"/>
              </a:rPr>
              <a:t>Spotř</a:t>
            </a:r>
            <a:r>
              <a:rPr lang="cs-CZ" altLang="cs-CZ" sz="800" dirty="0">
                <a:latin typeface="Arial" charset="0"/>
                <a:cs typeface="+mn-cs"/>
              </a:rPr>
              <a:t>. en. Nucená ventilace (kWh) 		0,68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solidFill>
                  <a:srgbClr val="FF0000"/>
                </a:solidFill>
                <a:latin typeface="Arial" charset="0"/>
                <a:cs typeface="+mn-cs"/>
              </a:rPr>
              <a:t>Celkový příkon (W)			-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Maximální možná teplota (°C)		280</a:t>
            </a:r>
            <a:endParaRPr lang="cs-CZ" altLang="cs-CZ" sz="800" dirty="0"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sz="800" b="1" u="sng" dirty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Programy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Statický, Spodní ohřev + Horní ohřev + ventilátor, Gril, Super Gril, Gril + ventilátor, Spodní ohřev, Spodní ohřev + ventilátor, </a:t>
            </a:r>
            <a:r>
              <a:rPr lang="cs-CZ" altLang="cs-CZ" sz="800" dirty="0" err="1">
                <a:latin typeface="Arial" charset="0"/>
              </a:rPr>
              <a:t>Multilevel</a:t>
            </a:r>
            <a:r>
              <a:rPr lang="cs-CZ" altLang="cs-CZ" sz="800" dirty="0">
                <a:latin typeface="Arial" charset="0"/>
              </a:rPr>
              <a:t> – pravý horký vzduch, Soft+</a:t>
            </a:r>
            <a:br>
              <a:rPr lang="cs-CZ" altLang="cs-CZ" sz="800" dirty="0">
                <a:solidFill>
                  <a:srgbClr val="FF0000"/>
                </a:solidFill>
                <a:latin typeface="Arial" charset="0"/>
              </a:rPr>
            </a:b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  <a:cs typeface="+mn-cs"/>
              </a:rPr>
              <a:t>Funkce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Wi-Fi + Bluetooth – </a:t>
            </a:r>
            <a:r>
              <a:rPr lang="cs-CZ" altLang="cs-CZ" sz="800" dirty="0">
                <a:latin typeface="Arial" charset="0"/>
              </a:rPr>
              <a:t>možnost připojení k aplikaci </a:t>
            </a:r>
            <a:r>
              <a:rPr lang="cs-CZ" altLang="cs-CZ" sz="800" b="1" dirty="0" err="1">
                <a:latin typeface="Arial" charset="0"/>
              </a:rPr>
              <a:t>hOn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dirty="0">
                <a:latin typeface="Arial" charset="0"/>
              </a:rPr>
              <a:t>a ovládání na dálk</a:t>
            </a:r>
            <a:r>
              <a:rPr lang="cs-CZ" altLang="cs-CZ" sz="800" b="1" dirty="0">
                <a:latin typeface="Arial" charset="0"/>
              </a:rPr>
              <a:t>u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Funkce </a:t>
            </a:r>
            <a:r>
              <a:rPr lang="cs-CZ" altLang="cs-CZ" sz="800" b="1" dirty="0" err="1">
                <a:latin typeface="Arial" charset="0"/>
              </a:rPr>
              <a:t>Cook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b="1" dirty="0" err="1">
                <a:latin typeface="Arial" charset="0"/>
              </a:rPr>
              <a:t>with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b="1" dirty="0" err="1">
                <a:latin typeface="Arial" charset="0"/>
              </a:rPr>
              <a:t>Me</a:t>
            </a:r>
            <a:r>
              <a:rPr lang="cs-CZ" altLang="cs-CZ" sz="800" b="1" dirty="0">
                <a:latin typeface="Arial" charset="0"/>
              </a:rPr>
              <a:t> – umožňuje spravovat, ukládat a hledat nové recepty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err="1">
                <a:latin typeface="Arial" charset="0"/>
              </a:rPr>
              <a:t>Tailor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b="1" dirty="0" err="1">
                <a:latin typeface="Arial" charset="0"/>
              </a:rPr>
              <a:t>Bake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dirty="0">
                <a:latin typeface="Arial" charset="0"/>
              </a:rPr>
              <a:t>– program pro přípravu uvnitř měkkých a na povrchu křupavých pokrmů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Pyrolytické čištění (Pyrolýza </a:t>
            </a:r>
            <a:r>
              <a:rPr lang="cs-CZ" altLang="cs-CZ" sz="800" b="1" dirty="0" err="1">
                <a:latin typeface="Arial" charset="0"/>
              </a:rPr>
              <a:t>Eco</a:t>
            </a:r>
            <a:r>
              <a:rPr lang="cs-CZ" altLang="cs-CZ" sz="800" b="1" dirty="0">
                <a:latin typeface="Arial" charset="0"/>
              </a:rPr>
              <a:t>, Pyrolýza+) - </a:t>
            </a:r>
            <a:r>
              <a:rPr lang="cs-CZ" sz="800" b="0" dirty="0">
                <a:effectLst/>
                <a:latin typeface="Arial" panose="020B0604020202020204" pitchFamily="34" charset="0"/>
              </a:rPr>
              <a:t>zahřátí trouby na teplotu dosahující téměř 430 °C, </a:t>
            </a:r>
            <a:r>
              <a:rPr lang="cs-CZ" sz="800" dirty="0">
                <a:latin typeface="Arial" panose="020B0604020202020204" pitchFamily="34" charset="0"/>
              </a:rPr>
              <a:t>p</a:t>
            </a:r>
            <a:r>
              <a:rPr lang="cs-CZ" sz="800" b="0" dirty="0">
                <a:effectLst/>
                <a:latin typeface="Arial" panose="020B0604020202020204" pitchFamily="34" charset="0"/>
              </a:rPr>
              <a:t>ři které se veškeré připečené zbytky jídla spálí na popel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H20 čištění </a:t>
            </a:r>
            <a:r>
              <a:rPr lang="cs-CZ" altLang="cs-CZ" sz="800" dirty="0">
                <a:latin typeface="Arial" charset="0"/>
              </a:rPr>
              <a:t>– rychlé ekologické čištění pomocí vody, které je hotové za 90 min</a:t>
            </a:r>
            <a:endParaRPr lang="cs-CZ" altLang="cs-CZ" sz="800" dirty="0">
              <a:latin typeface="Arial" charset="0"/>
              <a:cs typeface="+mn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  <a:cs typeface="+mn-cs"/>
              </a:rPr>
              <a:t>Elektronická minutka </a:t>
            </a:r>
            <a:r>
              <a:rPr lang="cs-CZ" altLang="cs-CZ" sz="800" dirty="0">
                <a:latin typeface="Arial" charset="0"/>
                <a:cs typeface="+mn-cs"/>
              </a:rPr>
              <a:t>s odloženým startem pečení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Technologie </a:t>
            </a:r>
            <a:r>
              <a:rPr lang="cs-CZ" altLang="cs-CZ" sz="800" b="1" dirty="0" err="1">
                <a:latin typeface="Arial" charset="0"/>
              </a:rPr>
              <a:t>ClimaTech</a:t>
            </a:r>
            <a:r>
              <a:rPr lang="cs-CZ" altLang="cs-CZ" sz="800" b="1" dirty="0">
                <a:latin typeface="Arial" charset="0"/>
              </a:rPr>
              <a:t>: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cs-CZ" altLang="cs-CZ" sz="800" b="1" dirty="0">
                <a:latin typeface="Arial" charset="0"/>
              </a:rPr>
              <a:t>Soft+ </a:t>
            </a:r>
            <a:r>
              <a:rPr lang="cs-CZ" altLang="cs-CZ" sz="800" dirty="0">
                <a:latin typeface="Arial" charset="0"/>
              </a:rPr>
              <a:t>– kombinuje první fázi tradičního pečení a následně mění rychlost ventilátoru tak, aby koláče, sušenky a croissanty byly nadýchané a měkké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cs-CZ" altLang="cs-CZ" sz="800" b="1" dirty="0">
                <a:latin typeface="Arial" charset="0"/>
              </a:rPr>
              <a:t>Dvojitý gril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cs-CZ" altLang="cs-CZ" sz="800" b="1" dirty="0" err="1">
                <a:latin typeface="Arial" charset="0"/>
              </a:rPr>
              <a:t>Chef</a:t>
            </a:r>
            <a:r>
              <a:rPr lang="cs-CZ" altLang="cs-CZ" sz="800" b="1" dirty="0">
                <a:latin typeface="Arial" charset="0"/>
              </a:rPr>
              <a:t> panel</a:t>
            </a:r>
            <a:r>
              <a:rPr lang="cs-CZ" altLang="cs-CZ" sz="800" dirty="0">
                <a:latin typeface="Arial" charset="0"/>
              </a:rPr>
              <a:t> – speciální tvar ventilátoru pro optimální rozložení vzduchu a rychlý ohřev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cs-CZ" altLang="cs-CZ" sz="800" b="1" dirty="0">
                <a:latin typeface="Arial" charset="0"/>
              </a:rPr>
              <a:t>Aktivní ventilace </a:t>
            </a:r>
            <a:r>
              <a:rPr lang="cs-CZ" altLang="cs-CZ" sz="800" dirty="0">
                <a:latin typeface="Arial" charset="0"/>
              </a:rPr>
              <a:t>– zajistí konstantní vnitřní teplotu, nepřehřívání dvířek a madla</a:t>
            </a:r>
            <a:endParaRPr lang="cs-CZ" altLang="cs-CZ" sz="800" dirty="0"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  <a:cs typeface="+mn-cs"/>
              </a:rPr>
              <a:t>Bezpečnost</a:t>
            </a:r>
            <a:r>
              <a:rPr lang="cs-CZ" altLang="cs-CZ" sz="800" dirty="0">
                <a:latin typeface="Arial" charset="0"/>
                <a:cs typeface="+mn-cs"/>
              </a:rPr>
              <a:t>	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4</a:t>
            </a:r>
            <a:r>
              <a:rPr lang="cs-CZ" altLang="cs-CZ" sz="800" b="1" dirty="0">
                <a:latin typeface="Arial" charset="0"/>
                <a:cs typeface="+mn-cs"/>
              </a:rPr>
              <a:t> bezpečnostní skla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solidFill>
                  <a:srgbClr val="FF0000"/>
                </a:solidFill>
                <a:latin typeface="Arial" charset="0"/>
              </a:rPr>
              <a:t>			</a:t>
            </a:r>
            <a:br>
              <a:rPr lang="cs-CZ" altLang="cs-CZ" sz="800" dirty="0">
                <a:solidFill>
                  <a:srgbClr val="FF0000"/>
                </a:solidFill>
                <a:latin typeface="Arial" charset="0"/>
              </a:rPr>
            </a:br>
            <a:r>
              <a:rPr lang="cs-CZ" altLang="cs-CZ" sz="800" b="1" u="sng" dirty="0">
                <a:latin typeface="Arial" charset="0"/>
                <a:cs typeface="+mn-cs"/>
              </a:rPr>
              <a:t>Konstrukce</a:t>
            </a:r>
            <a:r>
              <a:rPr lang="cs-CZ" altLang="cs-CZ" sz="800" b="1" dirty="0">
                <a:latin typeface="Arial" charset="0"/>
                <a:cs typeface="+mn-cs"/>
              </a:rPr>
              <a:t> 			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Postranní osvětlení (halogenová žárovka) pro viditelnost 360°C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Nerezové pojezdy pro vedení plechů		 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Teleskopický výsuv (2x)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  <a:cs typeface="+mn-cs"/>
              </a:rPr>
              <a:t>Soft </a:t>
            </a:r>
            <a:r>
              <a:rPr lang="cs-CZ" altLang="cs-CZ" sz="800" b="1" dirty="0" err="1">
                <a:latin typeface="Arial" charset="0"/>
                <a:cs typeface="+mn-cs"/>
              </a:rPr>
              <a:t>Close</a:t>
            </a:r>
            <a:r>
              <a:rPr lang="cs-CZ" altLang="cs-CZ" sz="800" b="1" dirty="0">
                <a:latin typeface="Arial" charset="0"/>
                <a:cs typeface="+mn-cs"/>
              </a:rPr>
              <a:t> – pomalé dovírání dvířek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  <a:cs typeface="+mn-cs"/>
              </a:rPr>
              <a:t>Typ zástrčky  - </a:t>
            </a:r>
            <a:r>
              <a:rPr lang="cs-CZ" altLang="cs-CZ" sz="800" b="1" dirty="0" err="1">
                <a:latin typeface="Arial" charset="0"/>
                <a:cs typeface="+mn-cs"/>
              </a:rPr>
              <a:t>Shuko</a:t>
            </a:r>
            <a:r>
              <a:rPr lang="cs-CZ" altLang="cs-CZ" sz="800" b="1" dirty="0">
                <a:latin typeface="Arial" charset="0"/>
                <a:cs typeface="+mn-cs"/>
              </a:rPr>
              <a:t> </a:t>
            </a:r>
            <a:r>
              <a:rPr lang="cs-CZ" altLang="cs-CZ" sz="800" b="1" dirty="0" err="1">
                <a:latin typeface="Arial" charset="0"/>
                <a:cs typeface="+mn-cs"/>
              </a:rPr>
              <a:t>plug</a:t>
            </a:r>
            <a:endParaRPr lang="cs-CZ" altLang="cs-CZ" sz="800" b="1" dirty="0">
              <a:latin typeface="Arial" charset="0"/>
              <a:cs typeface="+mn-cs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22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bdélník 18"/>
          <p:cNvSpPr/>
          <p:nvPr/>
        </p:nvSpPr>
        <p:spPr>
          <a:xfrm>
            <a:off x="5662119" y="5013176"/>
            <a:ext cx="33843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Kód		33703466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EAN		8059019052854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Barva		Černé sklo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výrobku V × Š × H (mm)	595 × 595 × 568</a:t>
            </a:r>
            <a:endParaRPr lang="cs-CZ" altLang="cs-CZ" sz="800" b="1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Čistá váha výrobku (kg)	37,28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balení V × Š × H (mm)	665 × 620 × 640</a:t>
            </a:r>
            <a:endParaRPr lang="cs-CZ" altLang="cs-CZ" sz="800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Hmotnost s obalem (kg)	38,76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4788024" y="1916832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Bezdotyková technologie ovládání chladničky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4355976" y="2780928"/>
            <a:ext cx="360040" cy="2160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4856465" y="1166874"/>
            <a:ext cx="784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Ovládání na dálku pomocí aplikace </a:t>
            </a: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</a:t>
            </a: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811811" y="2071402"/>
            <a:ext cx="862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Funkce Soft+ pro dokonale měkké pokrmy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4830382" y="2989529"/>
            <a:ext cx="814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Teleskopický výsuv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4791361" y="3720961"/>
            <a:ext cx="914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Postranní osvětlení pro 360°C viditelnost</a:t>
            </a:r>
          </a:p>
        </p:txBody>
      </p:sp>
      <p:pic>
        <p:nvPicPr>
          <p:cNvPr id="24" name="Obrázek 23">
            <a:extLst>
              <a:ext uri="{FF2B5EF4-FFF2-40B4-BE49-F238E27FC236}">
                <a16:creationId xmlns:a16="http://schemas.microsoft.com/office/drawing/2014/main" id="{30465F23-FF22-46EE-901E-B0690441B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844" y="1101268"/>
            <a:ext cx="589760" cy="626240"/>
          </a:xfrm>
          <a:prstGeom prst="rect">
            <a:avLst/>
          </a:prstGeom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4AD5A672-9D3B-4494-BFD9-E023DE19BD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2591" y="3723100"/>
            <a:ext cx="705392" cy="683188"/>
          </a:xfrm>
          <a:prstGeom prst="rect">
            <a:avLst/>
          </a:prstGeom>
        </p:spPr>
      </p:pic>
      <p:pic>
        <p:nvPicPr>
          <p:cNvPr id="40" name="Obrázek 39">
            <a:extLst>
              <a:ext uri="{FF2B5EF4-FFF2-40B4-BE49-F238E27FC236}">
                <a16:creationId xmlns:a16="http://schemas.microsoft.com/office/drawing/2014/main" id="{7F7E5044-A133-435D-8505-7BA3B6DCBB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2591" y="1947405"/>
            <a:ext cx="727358" cy="709660"/>
          </a:xfrm>
          <a:prstGeom prst="rect">
            <a:avLst/>
          </a:prstGeom>
        </p:spPr>
      </p:pic>
      <p:pic>
        <p:nvPicPr>
          <p:cNvPr id="42" name="Obrázek 41">
            <a:extLst>
              <a:ext uri="{FF2B5EF4-FFF2-40B4-BE49-F238E27FC236}">
                <a16:creationId xmlns:a16="http://schemas.microsoft.com/office/drawing/2014/main" id="{75EAABF9-C665-474B-818A-DC0625773A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0533" y="2897011"/>
            <a:ext cx="693534" cy="559666"/>
          </a:xfrm>
          <a:prstGeom prst="rect">
            <a:avLst/>
          </a:prstGeom>
        </p:spPr>
      </p:pic>
      <p:pic>
        <p:nvPicPr>
          <p:cNvPr id="44" name="Obrázek 43">
            <a:extLst>
              <a:ext uri="{FF2B5EF4-FFF2-40B4-BE49-F238E27FC236}">
                <a16:creationId xmlns:a16="http://schemas.microsoft.com/office/drawing/2014/main" id="{C48B6050-6194-4219-AFD9-96B169410F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7096" y="4559889"/>
            <a:ext cx="731511" cy="683188"/>
          </a:xfrm>
          <a:prstGeom prst="rect">
            <a:avLst/>
          </a:prstGeom>
        </p:spPr>
      </p:pic>
      <p:sp>
        <p:nvSpPr>
          <p:cNvPr id="46" name="TextovéPole 45">
            <a:extLst>
              <a:ext uri="{FF2B5EF4-FFF2-40B4-BE49-F238E27FC236}">
                <a16:creationId xmlns:a16="http://schemas.microsoft.com/office/drawing/2014/main" id="{38B9F9D3-E082-4EB9-AFCB-466BCAC760C4}"/>
              </a:ext>
            </a:extLst>
          </p:cNvPr>
          <p:cNvSpPr txBox="1"/>
          <p:nvPr/>
        </p:nvSpPr>
        <p:spPr>
          <a:xfrm>
            <a:off x="4820306" y="4726833"/>
            <a:ext cx="799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Pyrolytické čištění trouby</a:t>
            </a:r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F7B26AD6-8C7A-4F20-B2F2-11E44277A3C2}"/>
              </a:ext>
            </a:extLst>
          </p:cNvPr>
          <p:cNvSpPr txBox="1"/>
          <p:nvPr/>
        </p:nvSpPr>
        <p:spPr>
          <a:xfrm>
            <a:off x="95138" y="6235035"/>
            <a:ext cx="1886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b="1" u="sng" dirty="0">
                <a:solidFill>
                  <a:schemeClr val="bg1"/>
                </a:solidFill>
                <a:latin typeface="Arial" charset="0"/>
              </a:rPr>
              <a:t>Příslušenství</a:t>
            </a:r>
            <a:br>
              <a:rPr lang="cs-CZ" sz="800" dirty="0">
                <a:solidFill>
                  <a:schemeClr val="bg1"/>
                </a:solidFill>
                <a:latin typeface="Arial" charset="0"/>
              </a:rPr>
            </a:br>
            <a:r>
              <a:rPr lang="cs-CZ" sz="800" dirty="0">
                <a:solidFill>
                  <a:schemeClr val="bg1"/>
                </a:solidFill>
                <a:latin typeface="Arial" charset="0"/>
              </a:rPr>
              <a:t>1x plech – 20 mm</a:t>
            </a:r>
          </a:p>
          <a:p>
            <a:r>
              <a:rPr lang="cs-CZ" sz="800" dirty="0">
                <a:solidFill>
                  <a:schemeClr val="bg1"/>
                </a:solidFill>
                <a:latin typeface="Arial" charset="0"/>
              </a:rPr>
              <a:t>1x plech – 40 mm</a:t>
            </a:r>
          </a:p>
          <a:p>
            <a:r>
              <a:rPr lang="cs-CZ" sz="800" dirty="0">
                <a:solidFill>
                  <a:schemeClr val="bg1"/>
                </a:solidFill>
                <a:latin typeface="Arial" charset="0"/>
              </a:rPr>
              <a:t>1x rošt (prémiový set)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8F855A7-029E-91FA-4DD2-0A5DCF52E2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59708" y="1155042"/>
            <a:ext cx="1856001" cy="184191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3BA116C-89F8-B020-F63C-672B5C0BC7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0731" y="957550"/>
            <a:ext cx="1029742" cy="207961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7D6FF37-D55A-6788-3C2C-C813D6C9372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13386" y="3111211"/>
            <a:ext cx="2794360" cy="162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795BD839E46F24EB4770DF09025A07F" ma:contentTypeVersion="11" ma:contentTypeDescription="Vytvoří nový dokument" ma:contentTypeScope="" ma:versionID="899d58e324f7d2ad8dbbf30f92ba481f">
  <xsd:schema xmlns:xsd="http://www.w3.org/2001/XMLSchema" xmlns:xs="http://www.w3.org/2001/XMLSchema" xmlns:p="http://schemas.microsoft.com/office/2006/metadata/properties" xmlns:ns3="a09af93a-bc92-4cce-8ba3-c8fdbed82e22" xmlns:ns4="b4af0723-3826-4aee-ba08-906e8dce3040" targetNamespace="http://schemas.microsoft.com/office/2006/metadata/properties" ma:root="true" ma:fieldsID="8ecc31191407e2209a8b26e29ff69bbb" ns3:_="" ns4:_="">
    <xsd:import namespace="a09af93a-bc92-4cce-8ba3-c8fdbed82e22"/>
    <xsd:import namespace="b4af0723-3826-4aee-ba08-906e8dce304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af93a-bc92-4cce-8ba3-c8fdbed82e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af0723-3826-4aee-ba08-906e8dce304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DD55FB-A287-496D-995F-BEB9B7F590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9af93a-bc92-4cce-8ba3-c8fdbed82e22"/>
    <ds:schemaRef ds:uri="b4af0723-3826-4aee-ba08-906e8dce30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71747CF-528E-4FB1-8821-D297DBD7BA7C}">
  <ds:schemaRefs>
    <ds:schemaRef ds:uri="http://schemas.openxmlformats.org/package/2006/metadata/core-properties"/>
    <ds:schemaRef ds:uri="http://purl.org/dc/dcmitype/"/>
    <ds:schemaRef ds:uri="b4af0723-3826-4aee-ba08-906e8dce3040"/>
    <ds:schemaRef ds:uri="http://purl.org/dc/terms/"/>
    <ds:schemaRef ds:uri="a09af93a-bc92-4cce-8ba3-c8fdbed82e22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38943F7-9869-47ED-98D3-9740D3D8EE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2452</TotalTime>
  <Words>433</Words>
  <Application>Microsoft Office PowerPoint</Application>
  <PresentationFormat>Předvádění na obrazovce (4:3)</PresentationFormat>
  <Paragraphs>52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Michaela Kurková</cp:lastModifiedBy>
  <cp:revision>298</cp:revision>
  <cp:lastPrinted>2016-05-31T13:00:02Z</cp:lastPrinted>
  <dcterms:created xsi:type="dcterms:W3CDTF">2015-07-16T11:02:07Z</dcterms:created>
  <dcterms:modified xsi:type="dcterms:W3CDTF">2023-08-08T09:07:56Z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0x010100C795BD839E46F24EB4770DF09025A07F</vt:lpwstr>
  </property>
</Properties>
</file>