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C4C3"/>
    <a:srgbClr val="41403D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17" autoAdjust="0"/>
  </p:normalViewPr>
  <p:slideViewPr>
    <p:cSldViewPr>
      <p:cViewPr>
        <p:scale>
          <a:sx n="90" d="100"/>
          <a:sy n="90" d="100"/>
        </p:scale>
        <p:origin x="1234" y="-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5496" y="-27384"/>
            <a:ext cx="9145016" cy="864096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6DC4C3"/>
                </a:solidFill>
                <a:latin typeface="Arial" charset="0"/>
              </a:rPr>
              <a:t>BS 49SB8-S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latin typeface="Arial" charset="0"/>
              </a:rPr>
              <a:t>Předem </a:t>
            </a:r>
            <a:r>
              <a:rPr lang="cs-CZ" altLang="cs-CZ" sz="1400" dirty="0" smtClean="0">
                <a:latin typeface="Arial" charset="0"/>
              </a:rPr>
              <a:t>plněná automatická </a:t>
            </a:r>
            <a:r>
              <a:rPr lang="cs-CZ" altLang="cs-CZ" sz="1400" dirty="0" smtClean="0">
                <a:latin typeface="Arial" charset="0"/>
              </a:rPr>
              <a:t>pračka SLIM  ProWash 700</a:t>
            </a:r>
            <a:endParaRPr lang="cs-CZ" altLang="cs-CZ" sz="1400" dirty="0" smtClean="0">
              <a:latin typeface="Arial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1400" dirty="0" smtClean="0">
                <a:solidFill>
                  <a:srgbClr val="706F6F"/>
                </a:solidFill>
                <a:latin typeface="Arial" charset="0"/>
              </a:rPr>
              <a:t>Wifi </a:t>
            </a:r>
            <a:r>
              <a:rPr lang="cs-CZ" altLang="cs-CZ" sz="1400" dirty="0" smtClean="0">
                <a:solidFill>
                  <a:srgbClr val="706F6F"/>
                </a:solidFill>
                <a:latin typeface="Arial" charset="0"/>
              </a:rPr>
              <a:t>+ Bluetooth, pára, dotykový displej s češtinou, invertorový motor Speed Drive</a:t>
            </a:r>
            <a:r>
              <a:rPr lang="cs-CZ" altLang="cs-CZ" sz="1400" dirty="0" smtClean="0">
                <a:solidFill>
                  <a:srgbClr val="706F6F"/>
                </a:solidFill>
                <a:latin typeface="Arial" charset="0"/>
              </a:rPr>
              <a:t>, Hygienická sada, </a:t>
            </a:r>
            <a:r>
              <a:rPr lang="cs-CZ" altLang="cs-CZ" sz="1400" b="1" dirty="0" smtClean="0">
                <a:solidFill>
                  <a:srgbClr val="706F6F"/>
                </a:solidFill>
                <a:latin typeface="Arial" charset="0"/>
              </a:rPr>
              <a:t>A-20 </a:t>
            </a:r>
            <a:r>
              <a:rPr lang="cs-CZ" altLang="cs-CZ" sz="1400" b="1" dirty="0">
                <a:solidFill>
                  <a:srgbClr val="706F6F"/>
                </a:solidFill>
                <a:latin typeface="Arial" charset="0"/>
              </a:rPr>
              <a:t>%</a:t>
            </a:r>
            <a:endParaRPr lang="cs-CZ" altLang="cs-CZ" sz="1400" b="1" dirty="0">
              <a:solidFill>
                <a:srgbClr val="706F6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1400" dirty="0">
              <a:solidFill>
                <a:srgbClr val="706F6F"/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760000"/>
          </a:xfrm>
          <a:prstGeom prst="line">
            <a:avLst/>
          </a:prstGeom>
          <a:ln>
            <a:solidFill>
              <a:srgbClr val="6DC4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0" y="836712"/>
            <a:ext cx="4067944" cy="6021288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</a:t>
            </a:r>
            <a:r>
              <a:rPr lang="cs-CZ" altLang="cs-CZ" sz="800" b="1" dirty="0" smtClean="0">
                <a:latin typeface="Arial" charset="0"/>
              </a:rPr>
              <a:t>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2019/2014)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		</a:t>
            </a:r>
            <a:r>
              <a:rPr lang="cs-CZ" altLang="cs-CZ" sz="800" dirty="0" smtClean="0">
                <a:latin typeface="Arial" charset="0"/>
              </a:rPr>
              <a:t>A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Marketingové označení en.  účinnosti: o </a:t>
            </a:r>
            <a:r>
              <a:rPr lang="cs-CZ" altLang="cs-CZ" sz="800" b="1" dirty="0">
                <a:latin typeface="Arial" charset="0"/>
              </a:rPr>
              <a:t>2</a:t>
            </a:r>
            <a:r>
              <a:rPr lang="cs-CZ" altLang="cs-CZ" sz="800" b="1" dirty="0" smtClean="0">
                <a:latin typeface="Arial" charset="0"/>
              </a:rPr>
              <a:t>0 </a:t>
            </a:r>
            <a:r>
              <a:rPr lang="cs-CZ" altLang="cs-CZ" sz="800" b="1" dirty="0">
                <a:latin typeface="Arial" charset="0"/>
              </a:rPr>
              <a:t>% úspornější než třída A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Jmenovitá </a:t>
            </a:r>
            <a:r>
              <a:rPr lang="cs-CZ" altLang="cs-CZ" sz="800" dirty="0">
                <a:latin typeface="Arial" charset="0"/>
              </a:rPr>
              <a:t>kapacita (kg)		</a:t>
            </a:r>
            <a:r>
              <a:rPr lang="cs-CZ" altLang="cs-CZ" sz="800" dirty="0" smtClean="0">
                <a:latin typeface="Arial" charset="0"/>
              </a:rPr>
              <a:t>9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 cyklus programu Eco 40-60 (kWh) 	</a:t>
            </a:r>
            <a:r>
              <a:rPr lang="cs-CZ" altLang="cs-CZ" sz="800" dirty="0" smtClean="0">
                <a:latin typeface="Arial" charset="0"/>
              </a:rPr>
              <a:t>0,396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100 cyklů programu Eco 40-60 (kWh)	</a:t>
            </a:r>
            <a:r>
              <a:rPr lang="cs-CZ" altLang="cs-CZ" sz="800" dirty="0" smtClean="0">
                <a:latin typeface="Arial" charset="0"/>
              </a:rPr>
              <a:t>40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vody na 1 cyklus v programu Eco 40-60 (l) 	</a:t>
            </a:r>
            <a:r>
              <a:rPr lang="cs-CZ" altLang="cs-CZ" sz="800" dirty="0" smtClean="0">
                <a:latin typeface="Arial" charset="0"/>
              </a:rPr>
              <a:t>44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Otáčky při odstřeďování (ot./min)		</a:t>
            </a:r>
            <a:r>
              <a:rPr lang="cs-CZ" altLang="cs-CZ" sz="800" dirty="0" smtClean="0">
                <a:latin typeface="Arial" charset="0"/>
              </a:rPr>
              <a:t>1330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účinnosti sušení odstřeďováním		</a:t>
            </a:r>
            <a:r>
              <a:rPr lang="cs-CZ" altLang="cs-CZ" sz="800" dirty="0" smtClean="0">
                <a:latin typeface="Arial" charset="0"/>
              </a:rPr>
              <a:t>B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Trvání programu Eco 40-60 (h:min)		</a:t>
            </a:r>
            <a:r>
              <a:rPr lang="cs-CZ" altLang="cs-CZ" sz="800" dirty="0" smtClean="0">
                <a:latin typeface="Arial" charset="0"/>
              </a:rPr>
              <a:t>3:48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ve fázi odstřeďování (dB(A) re 1 pW) 	</a:t>
            </a:r>
            <a:r>
              <a:rPr lang="cs-CZ" altLang="cs-CZ" sz="800" dirty="0" smtClean="0">
                <a:latin typeface="Arial" charset="0"/>
              </a:rPr>
              <a:t>72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 při odstřeďování	</a:t>
            </a:r>
            <a:r>
              <a:rPr lang="cs-CZ" altLang="cs-CZ" sz="800" dirty="0">
                <a:latin typeface="Arial" charset="0"/>
              </a:rPr>
              <a:t>A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Technologie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Wifi + Bluetooth připojení - možnost ovládat pračku </a:t>
            </a:r>
            <a:r>
              <a:rPr lang="cs-CZ" altLang="cs-CZ" sz="800" b="1" dirty="0">
                <a:latin typeface="Arial" charset="0"/>
              </a:rPr>
              <a:t>přes aplikaci </a:t>
            </a:r>
            <a:r>
              <a:rPr lang="cs-CZ" altLang="cs-CZ" sz="800" b="1" dirty="0" smtClean="0">
                <a:latin typeface="Arial" charset="0"/>
              </a:rPr>
              <a:t>hOn </a:t>
            </a:r>
            <a:r>
              <a:rPr lang="cs-CZ" altLang="cs-CZ" sz="800" b="1" dirty="0" smtClean="0">
                <a:latin typeface="Arial" panose="020B0604020202020204" pitchFamily="34" charset="0"/>
              </a:rPr>
              <a:t>se </a:t>
            </a:r>
            <a:r>
              <a:rPr lang="cs-CZ" altLang="cs-CZ" sz="800" b="1" dirty="0">
                <a:latin typeface="Arial" panose="020B0604020202020204" pitchFamily="34" charset="0"/>
              </a:rPr>
              <a:t>širokou škálou dodatečných informací a </a:t>
            </a:r>
            <a:r>
              <a:rPr lang="cs-CZ" altLang="cs-CZ" sz="800" b="1" dirty="0" smtClean="0">
                <a:latin typeface="Arial" panose="020B0604020202020204" pitchFamily="34" charset="0"/>
              </a:rPr>
              <a:t>funkcí</a:t>
            </a:r>
            <a:endParaRPr lang="cs-CZ" altLang="cs-CZ" sz="800" b="1" dirty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Kompatibilní s hlasovými </a:t>
            </a:r>
            <a:r>
              <a:rPr lang="cs-CZ" altLang="cs-CZ" sz="800" b="1" dirty="0" smtClean="0">
                <a:latin typeface="Arial" panose="020B0604020202020204" pitchFamily="34" charset="0"/>
              </a:rPr>
              <a:t>asistenty Alexa a Google (pouze v ENG)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panose="020B0604020202020204" pitchFamily="34" charset="0"/>
              </a:rPr>
              <a:t>Snap&amp;Wash – vyfoť prádlo a aplikace vybere nejvhodnější rychlý cyklus s dalšími nastaveními</a:t>
            </a:r>
            <a:endParaRPr lang="cs-CZ" altLang="cs-CZ" sz="8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ProActive EcoWash </a:t>
            </a:r>
            <a:r>
              <a:rPr lang="cs-CZ" altLang="cs-CZ" sz="800" b="1" dirty="0">
                <a:latin typeface="Arial" charset="0"/>
              </a:rPr>
              <a:t>- směs pracího prostředku a vody je nastříkána přímo na oděvy a díky speciální patentované rotaci bubnu uchová barvy dvakrát déle jasnější a přitom zachovává vlákna čtyřikrát déle ve svém původním stavu . </a:t>
            </a:r>
            <a:r>
              <a:rPr lang="cs-CZ" altLang="cs-CZ" sz="800" i="1" dirty="0">
                <a:latin typeface="Arial" charset="0"/>
              </a:rPr>
              <a:t>** certifikováno Ritex </a:t>
            </a:r>
            <a:r>
              <a:rPr lang="cs-CZ" altLang="cs-CZ" sz="800" i="1" dirty="0" smtClean="0">
                <a:latin typeface="Arial" charset="0"/>
              </a:rPr>
              <a:t>24CR00126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Smart </a:t>
            </a:r>
            <a:r>
              <a:rPr lang="cs-CZ" altLang="cs-CZ" sz="800" b="1" dirty="0">
                <a:latin typeface="Arial" charset="0"/>
              </a:rPr>
              <a:t>Wash - automaticky přizpůsobí účinnost praní objemu a typu náplně pro nejlepší výsledky. </a:t>
            </a:r>
            <a:r>
              <a:rPr lang="cs-CZ" altLang="cs-CZ" sz="800" b="1" dirty="0" smtClean="0">
                <a:latin typeface="Arial" charset="0"/>
              </a:rPr>
              <a:t>Dokonalé smísení vody </a:t>
            </a:r>
            <a:r>
              <a:rPr lang="cs-CZ" altLang="cs-CZ" sz="800" b="1" dirty="0">
                <a:latin typeface="Arial" charset="0"/>
              </a:rPr>
              <a:t>a pracího </a:t>
            </a:r>
            <a:r>
              <a:rPr lang="cs-CZ" altLang="cs-CZ" sz="800" b="1" dirty="0" smtClean="0">
                <a:latin typeface="Arial" charset="0"/>
              </a:rPr>
              <a:t>prostředku umožňuje prát již při </a:t>
            </a:r>
            <a:r>
              <a:rPr lang="cs-CZ" altLang="cs-CZ" sz="800" b="1" dirty="0">
                <a:latin typeface="Arial" charset="0"/>
              </a:rPr>
              <a:t>teplotě 30 °C </a:t>
            </a:r>
            <a:r>
              <a:rPr lang="cs-CZ" altLang="cs-CZ" sz="800" b="1" dirty="0" smtClean="0">
                <a:latin typeface="Arial" charset="0"/>
              </a:rPr>
              <a:t>s perfektní účinností.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AI Silent Motion Technology – redukce vibrací, nízká hlučnost ve třídě A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Hygienická sada – gumové těsnění s úpravou proti plísním a bakteriím, Smart Dual Spray s duálním ostřikováním dvířek na konci cyklu a program Čištění bubnu zajistí absolutní hygienu pračky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Šetrný buben s polštářkovými povrchem pro jemnou péči o prádlo</a:t>
            </a:r>
            <a:endParaRPr lang="cs-CZ" altLang="cs-CZ" sz="800" b="1" dirty="0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Energetická </a:t>
            </a:r>
            <a:r>
              <a:rPr lang="cs-CZ" altLang="cs-CZ" sz="800" b="1" dirty="0">
                <a:latin typeface="Arial" charset="0"/>
              </a:rPr>
              <a:t>spotřeba je o </a:t>
            </a:r>
            <a:r>
              <a:rPr lang="cs-CZ" altLang="cs-CZ" sz="800" b="1" dirty="0" smtClean="0">
                <a:latin typeface="Arial" charset="0"/>
              </a:rPr>
              <a:t>2</a:t>
            </a:r>
            <a:r>
              <a:rPr lang="cs-CZ" altLang="cs-CZ" sz="800" b="1" dirty="0" smtClean="0">
                <a:latin typeface="Arial" charset="0"/>
              </a:rPr>
              <a:t>0 % nižší než ve třídě A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Extra velká kapacita 9 kg v úzké hloubce</a:t>
            </a:r>
            <a:endParaRPr lang="cs-CZ" altLang="cs-CZ" sz="800" b="1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Programy 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16 programů základních + Wifi </a:t>
            </a:r>
            <a:r>
              <a:rPr lang="cs-CZ" altLang="cs-CZ" sz="800" dirty="0" smtClean="0">
                <a:latin typeface="Arial" charset="0"/>
              </a:rPr>
              <a:t>programy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Eco </a:t>
            </a:r>
            <a:r>
              <a:rPr lang="cs-CZ" altLang="cs-CZ" sz="800" dirty="0">
                <a:latin typeface="Arial" charset="0"/>
              </a:rPr>
              <a:t>40 – 60°, </a:t>
            </a:r>
            <a:r>
              <a:rPr lang="cs-CZ" altLang="cs-CZ" sz="800" dirty="0" smtClean="0">
                <a:latin typeface="Arial" charset="0"/>
              </a:rPr>
              <a:t>Speciální 39 min, Rychlý, 20 °C Studené praní, </a:t>
            </a:r>
            <a:r>
              <a:rPr lang="cs-CZ" altLang="cs-CZ" sz="800" b="1" dirty="0" smtClean="0">
                <a:latin typeface="Arial" charset="0"/>
              </a:rPr>
              <a:t>Dezinfekční (parní)</a:t>
            </a:r>
            <a:r>
              <a:rPr lang="cs-CZ" altLang="cs-CZ" sz="800" dirty="0" smtClean="0">
                <a:latin typeface="Arial" charset="0"/>
              </a:rPr>
              <a:t>, </a:t>
            </a:r>
            <a:r>
              <a:rPr lang="cs-CZ" altLang="cs-CZ" sz="800" b="1" dirty="0" smtClean="0">
                <a:latin typeface="Arial" charset="0"/>
              </a:rPr>
              <a:t>Hygienický Plus 59 min (parní), </a:t>
            </a:r>
            <a:r>
              <a:rPr lang="cs-CZ" altLang="cs-CZ" sz="800" dirty="0" smtClean="0">
                <a:latin typeface="Arial" charset="0"/>
              </a:rPr>
              <a:t>Bavlna, Jemné, Máchání, </a:t>
            </a:r>
            <a:r>
              <a:rPr lang="cs-CZ" altLang="cs-CZ" sz="800" dirty="0">
                <a:latin typeface="Arial" charset="0"/>
              </a:rPr>
              <a:t>Odčerpání + Odstřeďování, </a:t>
            </a:r>
            <a:r>
              <a:rPr lang="cs-CZ" altLang="cs-CZ" sz="800" dirty="0" smtClean="0">
                <a:latin typeface="Arial" charset="0"/>
              </a:rPr>
              <a:t>Čištění bubnu, Smart Wash, Ruční praní, Syntetika a barevné, Džíny, Bílé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Funkce</a:t>
            </a:r>
            <a:endParaRPr lang="cs-CZ" altLang="cs-CZ" sz="800" b="1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Odložený </a:t>
            </a:r>
            <a:r>
              <a:rPr lang="cs-CZ" altLang="cs-CZ" sz="800" dirty="0">
                <a:latin typeface="Arial" charset="0"/>
              </a:rPr>
              <a:t>start až 24 hod</a:t>
            </a:r>
            <a:r>
              <a:rPr lang="cs-CZ" altLang="cs-CZ" sz="800" dirty="0">
                <a:latin typeface="Arial" charset="0"/>
              </a:rPr>
              <a:t>, Nastavení teploty </a:t>
            </a:r>
            <a:r>
              <a:rPr lang="cs-CZ" altLang="cs-CZ" sz="800" dirty="0" smtClean="0">
                <a:latin typeface="Arial" charset="0"/>
              </a:rPr>
              <a:t>praní a otáček </a:t>
            </a:r>
            <a:r>
              <a:rPr lang="cs-CZ" altLang="cs-CZ" sz="800" dirty="0">
                <a:latin typeface="Arial" charset="0"/>
              </a:rPr>
              <a:t>odstřeďování, </a:t>
            </a:r>
            <a:r>
              <a:rPr lang="cs-CZ" altLang="cs-CZ" sz="800" dirty="0" smtClean="0">
                <a:latin typeface="Arial" charset="0"/>
              </a:rPr>
              <a:t>Rychlé praní, Intenzivní, Proti pomačkání, Noční, Předpírka, Extra máchání, Zablokování tlačítek, Nastavení jazyka a zvuku, Wifi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>
                <a:latin typeface="Arial" charset="0"/>
              </a:rPr>
              <a:t>Bezpečnost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Bezpečnostní </a:t>
            </a:r>
            <a:r>
              <a:rPr lang="cs-CZ" altLang="cs-CZ" sz="800" dirty="0">
                <a:latin typeface="Arial" charset="0"/>
              </a:rPr>
              <a:t>zámek </a:t>
            </a:r>
            <a:r>
              <a:rPr lang="cs-CZ" altLang="cs-CZ" sz="800" dirty="0" smtClean="0">
                <a:latin typeface="Arial" charset="0"/>
              </a:rPr>
              <a:t>dveří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Ochrana proti úniku vody Antioverflow; Ochrana proti </a:t>
            </a:r>
            <a:r>
              <a:rPr lang="cs-CZ" altLang="cs-CZ" sz="800" dirty="0" smtClean="0">
                <a:latin typeface="Arial" charset="0"/>
              </a:rPr>
              <a:t>přepěnění</a:t>
            </a:r>
            <a:endParaRPr lang="cs-CZ" altLang="cs-CZ" sz="800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Konstrukce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Dotykový LCD displej </a:t>
            </a:r>
            <a:r>
              <a:rPr lang="cs-CZ" altLang="cs-CZ" sz="800" b="1" dirty="0" smtClean="0">
                <a:latin typeface="Arial" charset="0"/>
              </a:rPr>
              <a:t>v </a:t>
            </a:r>
            <a:r>
              <a:rPr lang="cs-CZ" altLang="cs-CZ" sz="800" b="1" dirty="0" smtClean="0">
                <a:latin typeface="Arial" charset="0"/>
              </a:rPr>
              <a:t>CZ i SK; </a:t>
            </a:r>
            <a:r>
              <a:rPr lang="cs-CZ" altLang="cs-CZ" sz="800" b="1" dirty="0" smtClean="0">
                <a:latin typeface="Arial" charset="0"/>
              </a:rPr>
              <a:t>Invertorový motor Speed Drive – Tichý chod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Objem bubnu </a:t>
            </a:r>
            <a:r>
              <a:rPr lang="cs-CZ" altLang="cs-CZ" sz="800" dirty="0" smtClean="0">
                <a:latin typeface="Arial" charset="0"/>
              </a:rPr>
              <a:t>55 </a:t>
            </a:r>
            <a:r>
              <a:rPr lang="cs-CZ" altLang="cs-CZ" sz="800" dirty="0" smtClean="0">
                <a:latin typeface="Arial" charset="0"/>
              </a:rPr>
              <a:t>l; Materiál bubnu Nerez/ vany </a:t>
            </a:r>
            <a:r>
              <a:rPr lang="cs-CZ" altLang="cs-CZ" sz="800" dirty="0" smtClean="0">
                <a:latin typeface="Arial" charset="0"/>
              </a:rPr>
              <a:t>Silitech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 smtClean="0">
              <a:latin typeface="Arial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760000"/>
          </a:xfrm>
          <a:prstGeom prst="line">
            <a:avLst/>
          </a:prstGeom>
          <a:ln>
            <a:solidFill>
              <a:srgbClr val="6DC4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4812820" y="2592237"/>
            <a:ext cx="85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Hloubkový program Hygienický            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lus 59 min s párou</a:t>
            </a:r>
            <a:endParaRPr lang="cs-CZ" sz="8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4812820" y="939353"/>
            <a:ext cx="86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Ovládání 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přes aplikaci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hOn díky připojení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 k Wifi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4855153" y="3369266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 Dezinfekční s párou pro odstranění pylů a alergenů</a:t>
            </a:r>
            <a:endParaRPr lang="cs-CZ" sz="800" dirty="0"/>
          </a:p>
        </p:txBody>
      </p:sp>
      <p:sp>
        <p:nvSpPr>
          <p:cNvPr id="19" name="Obdélník 18"/>
          <p:cNvSpPr/>
          <p:nvPr/>
        </p:nvSpPr>
        <p:spPr>
          <a:xfrm>
            <a:off x="5732840" y="4862711"/>
            <a:ext cx="33123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Kód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31020251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8059019095172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 		Bílá s černými dvířky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850 x 600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520 celková 		hloubka, 466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m (bez 		připojení na vodu a odpad)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58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890 x 650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578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62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4859965" y="5056289"/>
            <a:ext cx="748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Textový LCD displej v CZ i SK</a:t>
            </a:r>
            <a:endParaRPr lang="cs-CZ" sz="800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4860032" y="1759696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Tichý chod 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Invertorový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motor Speed Drive</a:t>
            </a:r>
            <a:endParaRPr lang="cs-CZ" sz="800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4899168" y="5733256"/>
            <a:ext cx="7920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Smart Dual Spray -ostřikování dvířek a těsnění na konci cyklu pro čistou pračku</a:t>
            </a:r>
            <a:endParaRPr lang="cs-CZ" sz="800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4860032" y="4275754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 pro Čištění bubnu při 60 °C</a:t>
            </a:r>
            <a:endParaRPr lang="cs-CZ" sz="800" dirty="0"/>
          </a:p>
        </p:txBody>
      </p:sp>
      <p:pic>
        <p:nvPicPr>
          <p:cNvPr id="40" name="Picture 2" descr="VÃ½sledek obrÃ¡zku pro alex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23" t="7143" r="25978" b="7619"/>
          <a:stretch/>
        </p:blipFill>
        <p:spPr bwMode="auto">
          <a:xfrm>
            <a:off x="5713846" y="1081973"/>
            <a:ext cx="648000" cy="64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8" descr="VÃ½sledek obrÃ¡zku pro google hom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86" r="62359" b="14322"/>
          <a:stretch/>
        </p:blipFill>
        <p:spPr bwMode="auto">
          <a:xfrm>
            <a:off x="6389971" y="1114069"/>
            <a:ext cx="936000" cy="597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TextovéPole 43">
            <a:extLst>
              <a:ext uri="{FF2B5EF4-FFF2-40B4-BE49-F238E27FC236}">
                <a16:creationId xmlns="" xmlns:a16="http://schemas.microsoft.com/office/drawing/2014/main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2019/2014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sp>
        <p:nvSpPr>
          <p:cNvPr id="48" name="Pětiúhelník 47"/>
          <p:cNvSpPr/>
          <p:nvPr/>
        </p:nvSpPr>
        <p:spPr>
          <a:xfrm>
            <a:off x="5853089" y="2160537"/>
            <a:ext cx="1617554" cy="360040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A-20 </a:t>
            </a:r>
            <a:r>
              <a:rPr lang="cs-CZ" dirty="0" smtClean="0">
                <a:solidFill>
                  <a:schemeClr val="bg1"/>
                </a:solidFill>
              </a:rPr>
              <a:t>%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5775705" y="1891253"/>
            <a:ext cx="31069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Energetická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spotřeba o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20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% </a:t>
            </a:r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nižší než ve třídě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A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0" t="23946" r="17653" b="28635"/>
          <a:stretch/>
        </p:blipFill>
        <p:spPr>
          <a:xfrm>
            <a:off x="7331366" y="6118230"/>
            <a:ext cx="1800000" cy="72000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01" t="5900" r="17451" b="9051"/>
          <a:stretch/>
        </p:blipFill>
        <p:spPr>
          <a:xfrm>
            <a:off x="5822331" y="2582834"/>
            <a:ext cx="1558223" cy="2214318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89899"/>
          <a:stretch/>
        </p:blipFill>
        <p:spPr>
          <a:xfrm>
            <a:off x="8223995" y="913234"/>
            <a:ext cx="706388" cy="69269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853" y="2224673"/>
            <a:ext cx="1276335" cy="25526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4" name="Obrázek 5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820" y="930792"/>
            <a:ext cx="720000" cy="7200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930" y="1753639"/>
            <a:ext cx="720000" cy="720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755" y="2604522"/>
            <a:ext cx="720000" cy="72000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5803" y="3429080"/>
            <a:ext cx="720000" cy="720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820" y="4233442"/>
            <a:ext cx="720000" cy="72000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035" y="5056289"/>
            <a:ext cx="720000" cy="720000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035" y="5890050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</TotalTime>
  <Words>116</Words>
  <Application>Microsoft Office PowerPoint</Application>
  <PresentationFormat>Předvádění na obrazovce (4:3)</PresentationFormat>
  <Paragraphs>63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188</cp:revision>
  <cp:lastPrinted>2016-05-05T10:40:20Z</cp:lastPrinted>
  <dcterms:created xsi:type="dcterms:W3CDTF">2015-07-16T11:02:07Z</dcterms:created>
  <dcterms:modified xsi:type="dcterms:W3CDTF">2024-09-12T11:54:36Z</dcterms:modified>
</cp:coreProperties>
</file>