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2540" autoAdjust="0"/>
  </p:normalViewPr>
  <p:slideViewPr>
    <p:cSldViewPr>
      <p:cViewPr>
        <p:scale>
          <a:sx n="75" d="100"/>
          <a:sy n="75" d="100"/>
        </p:scale>
        <p:origin x="-142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Tefal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cs-CZ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SmartProtect: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FV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4970E0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</p:txBody>
      </p:sp>
      <p:pic>
        <p:nvPicPr>
          <p:cNvPr id="11" name="Image 11" descr="tefa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319016"/>
            <a:ext cx="1285884" cy="29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403350" y="0"/>
            <a:ext cx="0" cy="6165850"/>
          </a:xfrm>
          <a:prstGeom prst="line">
            <a:avLst/>
          </a:prstGeom>
          <a:noFill/>
          <a:ln w="38100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4444" t="17778" r="68889" b="65333"/>
          <a:stretch>
            <a:fillRect/>
          </a:stretch>
        </p:blipFill>
        <p:spPr bwMode="auto">
          <a:xfrm>
            <a:off x="152400" y="0"/>
            <a:ext cx="91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ovéPole 15"/>
          <p:cNvSpPr txBox="1"/>
          <p:nvPr/>
        </p:nvSpPr>
        <p:spPr>
          <a:xfrm>
            <a:off x="5105400" y="3268283"/>
            <a:ext cx="4038600" cy="600164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Arial" pitchFamily="34" charset="0"/>
              <a:buChar char="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1030" name="Picture 6" descr="C:\Users\ksimankova\Desktop\novelties 2016\FV4920E0\17_FERBETTERAVECGACHETTEGENERIC_TE_PICT_IRON_BETTER_GEN2_XLWATERHO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1" y="5181600"/>
            <a:ext cx="990600" cy="883901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FV4920E0\3_FV49PICTOSAFEALLFABRIC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438400"/>
            <a:ext cx="1132319" cy="685800"/>
          </a:xfrm>
          <a:prstGeom prst="rect">
            <a:avLst/>
          </a:prstGeom>
          <a:noFill/>
        </p:spPr>
      </p:pic>
      <p:pic>
        <p:nvPicPr>
          <p:cNvPr id="3" name="Picture 3" descr="C:\Users\ksimankova\Desktop\novelties 2016\FV4944E0\17_FV49PICTON1INGLIDEDURILI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762000"/>
            <a:ext cx="1059354" cy="1143000"/>
          </a:xfrm>
          <a:prstGeom prst="rect">
            <a:avLst/>
          </a:prstGeom>
          <a:noFill/>
        </p:spPr>
      </p:pic>
      <p:pic>
        <p:nvPicPr>
          <p:cNvPr id="6" name="Picture 5" descr="C:\Users\ksimankova\Desktop\novelties 2016\FV4944E0\21_FERBETTERAVECGACHETTEGENERIC_TE_PICT_IRON_BETTER_GEN2_ENRGYSAVIN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5181600"/>
            <a:ext cx="990600" cy="883899"/>
          </a:xfrm>
          <a:prstGeom prst="rect">
            <a:avLst/>
          </a:prstGeom>
          <a:noFill/>
        </p:spPr>
      </p:pic>
      <p:pic>
        <p:nvPicPr>
          <p:cNvPr id="1026" name="Picture 2" descr="C:\Users\ksimankova\Desktop\novelties 2016\FV4970E0\FV4970E0-hig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60480">
            <a:off x="1641733" y="2217234"/>
            <a:ext cx="3702976" cy="2507186"/>
          </a:xfrm>
          <a:prstGeom prst="rect">
            <a:avLst/>
          </a:prstGeom>
          <a:noFill/>
        </p:spPr>
      </p:pic>
      <p:pic>
        <p:nvPicPr>
          <p:cNvPr id="1027" name="Picture 3" descr="C:\Users\ksimankova\Desktop\novelties 2016\FV4970E0\9_FV4970KEYVISUA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12944" y="5943600"/>
            <a:ext cx="2231055" cy="9144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4953000"/>
            <a:ext cx="1053393" cy="92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" y="1447800"/>
            <a:ext cx="1143000" cy="101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5334000" y="1295400"/>
            <a:ext cx="3810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Dvouvrstvá žehlicí deska 360° </a:t>
            </a:r>
            <a:r>
              <a:rPr lang="cs-CZ" sz="1200" b="1" dirty="0" err="1" smtClean="0">
                <a:solidFill>
                  <a:srgbClr val="8E8581"/>
                </a:solidFill>
                <a:latin typeface="Verdana" pitchFamily="34" charset="0"/>
              </a:rPr>
              <a:t>Ultragliss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  </a:t>
            </a:r>
            <a:r>
              <a:rPr lang="cs-CZ" sz="1200" b="1" dirty="0" err="1" smtClean="0">
                <a:solidFill>
                  <a:srgbClr val="8E8581"/>
                </a:solidFill>
                <a:latin typeface="Verdana" pitchFamily="34" charset="0"/>
              </a:rPr>
              <a:t>Durilium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– nejkluznější na trhu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Smart Technology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- dokonalá kombinace teploty a páry bez dalšího nastavení, pro všechny </a:t>
            </a: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žehlitelné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typy látek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Snadné žehlení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ve všech směrech, zabraňuje vzniku nechtěných záhybů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Příkon 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2500 W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parní ráz 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150 g / min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variabilní pára 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0-40 g / min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Anti-drip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systém proti odkapávání 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Automatické vypínání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po 8 min. (30 s)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FFFFFF">
                    <a:lumMod val="50000"/>
                  </a:srgbClr>
                </a:solidFill>
                <a:latin typeface="Verdana" pitchFamily="34" charset="0"/>
              </a:rPr>
              <a:t>Nastavení </a:t>
            </a:r>
            <a:r>
              <a:rPr lang="cs-CZ" sz="1200" b="1" dirty="0" err="1" smtClean="0">
                <a:solidFill>
                  <a:srgbClr val="FFFFFF">
                    <a:lumMod val="50000"/>
                  </a:srgbClr>
                </a:solidFill>
                <a:latin typeface="Verdana" pitchFamily="34" charset="0"/>
              </a:rPr>
              <a:t>Eco</a:t>
            </a:r>
            <a:r>
              <a:rPr lang="cs-CZ" sz="1200" dirty="0" smtClean="0">
                <a:solidFill>
                  <a:srgbClr val="FFFFFF">
                    <a:lumMod val="50000"/>
                  </a:srgbClr>
                </a:solidFill>
                <a:latin typeface="Verdana" pitchFamily="34" charset="0"/>
              </a:rPr>
              <a:t> šetří 20% energie ve srovnání s </a:t>
            </a:r>
            <a:r>
              <a:rPr lang="cs-CZ" sz="1200" dirty="0" err="1" smtClean="0">
                <a:solidFill>
                  <a:srgbClr val="FFFFFF">
                    <a:lumMod val="50000"/>
                  </a:srgbClr>
                </a:solidFill>
                <a:latin typeface="Verdana" pitchFamily="34" charset="0"/>
              </a:rPr>
              <a:t>max.nastavením</a:t>
            </a:r>
            <a:r>
              <a:rPr lang="cs-CZ" sz="1200" dirty="0" smtClean="0">
                <a:solidFill>
                  <a:srgbClr val="FFFFFF">
                    <a:lumMod val="50000"/>
                  </a:srgbClr>
                </a:solidFill>
                <a:latin typeface="Verdana" pitchFamily="34" charset="0"/>
              </a:rPr>
              <a:t> páry</a:t>
            </a:r>
            <a:endParaRPr lang="cs-CZ" sz="12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Svislé napařování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XL vodní nádržka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300 ml pro rychlé plnění vodou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Samočištění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Kropení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Velká otevřená pata žehličky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 pro perfektní stabilitu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Přesná špička pro 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perfektní žehlení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kolem knoflíků a špatně přístupných míst</a:t>
            </a:r>
            <a:endParaRPr lang="cs-CZ" sz="1200" b="1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Pohodlné držadlo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Délka přívodní šňůry </a:t>
            </a:r>
            <a:r>
              <a:rPr lang="cs-CZ" sz="1200" b="1" dirty="0" smtClean="0">
                <a:solidFill>
                  <a:srgbClr val="8E8581"/>
                </a:solidFill>
                <a:latin typeface="Verdana" pitchFamily="34" charset="0"/>
              </a:rPr>
              <a:t>2 m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3124200"/>
            <a:ext cx="103121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4108" y="4038600"/>
            <a:ext cx="104270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Tefal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cs-CZ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SmartProtect: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FV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4970E0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</p:txBody>
      </p:sp>
      <p:pic>
        <p:nvPicPr>
          <p:cNvPr id="11" name="Image 11" descr="tefa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319016"/>
            <a:ext cx="1285884" cy="29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403350" y="0"/>
            <a:ext cx="0" cy="6165850"/>
          </a:xfrm>
          <a:prstGeom prst="line">
            <a:avLst/>
          </a:prstGeom>
          <a:noFill/>
          <a:ln w="38100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4444" t="17778" r="68889" b="65333"/>
          <a:stretch>
            <a:fillRect/>
          </a:stretch>
        </p:blipFill>
        <p:spPr bwMode="auto">
          <a:xfrm>
            <a:off x="152400" y="0"/>
            <a:ext cx="91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ovéPole 15"/>
          <p:cNvSpPr txBox="1"/>
          <p:nvPr/>
        </p:nvSpPr>
        <p:spPr>
          <a:xfrm>
            <a:off x="5105400" y="3268283"/>
            <a:ext cx="4038600" cy="600164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Arial" pitchFamily="34" charset="0"/>
              <a:buChar char="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1030" name="Picture 6" descr="C:\Users\ksimankova\Desktop\novelties 2016\FV4920E0\17_FERBETTERAVECGACHETTEGENERIC_TE_PICT_IRON_BETTER_GEN2_XLWATERHO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1" y="5181600"/>
            <a:ext cx="990600" cy="883901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FV4920E0\3_FV49PICTOSAFEALLFABRIC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438400"/>
            <a:ext cx="1132319" cy="685800"/>
          </a:xfrm>
          <a:prstGeom prst="rect">
            <a:avLst/>
          </a:prstGeom>
          <a:noFill/>
        </p:spPr>
      </p:pic>
      <p:pic>
        <p:nvPicPr>
          <p:cNvPr id="3" name="Picture 3" descr="C:\Users\ksimankova\Desktop\novelties 2016\FV4944E0\17_FV49PICTON1INGLIDEDURILI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762000"/>
            <a:ext cx="1059354" cy="1143000"/>
          </a:xfrm>
          <a:prstGeom prst="rect">
            <a:avLst/>
          </a:prstGeom>
          <a:noFill/>
        </p:spPr>
      </p:pic>
      <p:pic>
        <p:nvPicPr>
          <p:cNvPr id="6" name="Picture 5" descr="C:\Users\ksimankova\Desktop\novelties 2016\FV4944E0\21_FERBETTERAVECGACHETTEGENERIC_TE_PICT_IRON_BETTER_GEN2_ENRGYSAVIN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5181600"/>
            <a:ext cx="990600" cy="883899"/>
          </a:xfrm>
          <a:prstGeom prst="rect">
            <a:avLst/>
          </a:prstGeom>
          <a:noFill/>
        </p:spPr>
      </p:pic>
      <p:pic>
        <p:nvPicPr>
          <p:cNvPr id="1026" name="Picture 2" descr="C:\Users\ksimankova\Desktop\novelties 2016\FV4970E0\FV4970E0-hig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60480">
            <a:off x="1641733" y="2217234"/>
            <a:ext cx="3702976" cy="2507186"/>
          </a:xfrm>
          <a:prstGeom prst="rect">
            <a:avLst/>
          </a:prstGeom>
          <a:noFill/>
        </p:spPr>
      </p:pic>
      <p:pic>
        <p:nvPicPr>
          <p:cNvPr id="1027" name="Picture 3" descr="C:\Users\ksimankova\Desktop\novelties 2016\FV4970E0\9_FV4970KEYVISUA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12944" y="5943600"/>
            <a:ext cx="2231055" cy="9144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4953000"/>
            <a:ext cx="1053393" cy="92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" y="1447800"/>
            <a:ext cx="1143000" cy="101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5067300" y="983129"/>
            <a:ext cx="381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Dvojvrstvová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žehliaca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doska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360 °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Ultragliss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Durilium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– </a:t>
            </a: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najklznejšia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na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trhu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Smart Technology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- dokonalá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kombinácia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teploty a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pary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bez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ďalšieho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nastavenia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všetky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žehliteľné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typy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látok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Jednoduché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žehlenie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vo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všetkých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smeroch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, zabraňuje vzniku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nechcených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záhybov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Príkon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2500 W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Parný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ráz 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150 g / min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Variabilná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para 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0-40 g / min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Anti-drip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systém proti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odkvapkávaniu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Automatické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vypínanie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po 8 min. (30 s)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Nastavenie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Eco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šetrí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20% energie v porovnaní s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max.nastavením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pary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zvislé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naparovanie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XL vodná nádržka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300 ml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rýchle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Plnenie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vodou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Samočistenie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b="1" dirty="0" err="1" smtClean="0">
                <a:solidFill>
                  <a:srgbClr val="8E8581"/>
                </a:solidFill>
                <a:latin typeface="Verdana" pitchFamily="34" charset="0"/>
              </a:rPr>
              <a:t>Kropenie</a:t>
            </a:r>
            <a:endParaRPr lang="cs-CZ" sz="1200" b="1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Veľká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otvorená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päta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žehličky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perfektnú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stabilitu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Presná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špička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perfektné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žehlenie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okolo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gombíkov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a zle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prístupných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miest</a:t>
            </a:r>
            <a:endParaRPr lang="cs-CZ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Pohodlné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držadlo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Dĺžka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prívodnej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dirty="0" err="1">
                <a:solidFill>
                  <a:srgbClr val="8E8581"/>
                </a:solidFill>
                <a:latin typeface="Verdana" pitchFamily="34" charset="0"/>
              </a:rPr>
              <a:t>šnúry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2 m</a:t>
            </a:r>
            <a:endParaRPr lang="cs-CZ" sz="1200" b="1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3124200"/>
            <a:ext cx="103121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4108" y="4038600"/>
            <a:ext cx="104270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7113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Tefal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cs-CZ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SmartProtect:</a:t>
            </a:r>
            <a:r>
              <a:rPr lang="en-US" sz="24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FV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4970E0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</p:txBody>
      </p:sp>
      <p:pic>
        <p:nvPicPr>
          <p:cNvPr id="11" name="Image 11" descr="tefa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319016"/>
            <a:ext cx="1285884" cy="29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403350" y="0"/>
            <a:ext cx="0" cy="6165850"/>
          </a:xfrm>
          <a:prstGeom prst="line">
            <a:avLst/>
          </a:prstGeom>
          <a:noFill/>
          <a:ln w="38100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4444" t="17778" r="68889" b="65333"/>
          <a:stretch>
            <a:fillRect/>
          </a:stretch>
        </p:blipFill>
        <p:spPr bwMode="auto">
          <a:xfrm>
            <a:off x="152400" y="0"/>
            <a:ext cx="91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ovéPole 15"/>
          <p:cNvSpPr txBox="1"/>
          <p:nvPr/>
        </p:nvSpPr>
        <p:spPr>
          <a:xfrm>
            <a:off x="5105400" y="3268283"/>
            <a:ext cx="4038600" cy="600164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Arial" pitchFamily="34" charset="0"/>
              <a:buChar char="•"/>
            </a:pP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1030" name="Picture 6" descr="C:\Users\ksimankova\Desktop\novelties 2016\FV4920E0\17_FERBETTERAVECGACHETTEGENERIC_TE_PICT_IRON_BETTER_GEN2_XLWATERHO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1" y="5181600"/>
            <a:ext cx="990600" cy="883901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FV4920E0\3_FV49PICTOSAFEALLFABRIC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438400"/>
            <a:ext cx="1132319" cy="685800"/>
          </a:xfrm>
          <a:prstGeom prst="rect">
            <a:avLst/>
          </a:prstGeom>
          <a:noFill/>
        </p:spPr>
      </p:pic>
      <p:pic>
        <p:nvPicPr>
          <p:cNvPr id="3" name="Picture 3" descr="C:\Users\ksimankova\Desktop\novelties 2016\FV4944E0\17_FV49PICTON1INGLIDEDURILI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762000"/>
            <a:ext cx="1059354" cy="1143000"/>
          </a:xfrm>
          <a:prstGeom prst="rect">
            <a:avLst/>
          </a:prstGeom>
          <a:noFill/>
        </p:spPr>
      </p:pic>
      <p:pic>
        <p:nvPicPr>
          <p:cNvPr id="6" name="Picture 5" descr="C:\Users\ksimankova\Desktop\novelties 2016\FV4944E0\21_FERBETTERAVECGACHETTEGENERIC_TE_PICT_IRON_BETTER_GEN2_ENRGYSAVIN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5181600"/>
            <a:ext cx="990600" cy="883899"/>
          </a:xfrm>
          <a:prstGeom prst="rect">
            <a:avLst/>
          </a:prstGeom>
          <a:noFill/>
        </p:spPr>
      </p:pic>
      <p:pic>
        <p:nvPicPr>
          <p:cNvPr id="1026" name="Picture 2" descr="C:\Users\ksimankova\Desktop\novelties 2016\FV4970E0\FV4970E0-hig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60480">
            <a:off x="1641733" y="2217234"/>
            <a:ext cx="3702976" cy="2507186"/>
          </a:xfrm>
          <a:prstGeom prst="rect">
            <a:avLst/>
          </a:prstGeom>
          <a:noFill/>
        </p:spPr>
      </p:pic>
      <p:pic>
        <p:nvPicPr>
          <p:cNvPr id="1027" name="Picture 3" descr="C:\Users\ksimankova\Desktop\novelties 2016\FV4970E0\9_FV4970KEYVISUA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12944" y="5943600"/>
            <a:ext cx="2231055" cy="9144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4953000"/>
            <a:ext cx="1053393" cy="92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" y="1447800"/>
            <a:ext cx="1143000" cy="101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5219700" y="1180495"/>
            <a:ext cx="3810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Két rétegű vasalódeszka </a:t>
            </a:r>
            <a:r>
              <a:rPr lang="cs-CZ" sz="1200" dirty="0">
                <a:solidFill>
                  <a:srgbClr val="8E8581"/>
                </a:solidFill>
                <a:latin typeface="Verdana" pitchFamily="34" charset="0"/>
              </a:rPr>
              <a:t>360°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Ultragliss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  </a:t>
            </a:r>
            <a:r>
              <a:rPr lang="cs-CZ" sz="1200" b="1" dirty="0" err="1">
                <a:solidFill>
                  <a:srgbClr val="8E8581"/>
                </a:solidFill>
                <a:latin typeface="Verdana" pitchFamily="34" charset="0"/>
              </a:rPr>
              <a:t>Durilium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 – legjobban sikló a piacon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Smart Technology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– a hőmérséklet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és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a gőz tökéletes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kombinációja más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beáll</a:t>
            </a: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ítás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szükségessége nélkül minden vasalható anyaghoz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Könnyű vasalás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minden irányban, így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meggátolja a nem kívánt gyűrődések keletkezését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Fogyasztás </a:t>
            </a: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2500 W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Gőzlövet </a:t>
            </a: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150 g / perc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Változó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gőz </a:t>
            </a: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0-40 g / perc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Csöpögésgátló </a:t>
            </a:r>
            <a:r>
              <a:rPr lang="cs-CZ" sz="1200" b="1" dirty="0">
                <a:solidFill>
                  <a:srgbClr val="8E8581"/>
                </a:solidFill>
                <a:latin typeface="Verdana" pitchFamily="34" charset="0"/>
              </a:rPr>
              <a:t>Anti-drip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rendszer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Automatikus kikapcsolás 8 perc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után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(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30 mp)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Eco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beállítás 20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% -os energia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megtakarítás a max.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beáll</a:t>
            </a:r>
            <a:r>
              <a:rPr lang="cs-CZ" sz="1200" dirty="0" err="1" smtClean="0">
                <a:solidFill>
                  <a:srgbClr val="8E8581"/>
                </a:solidFill>
                <a:latin typeface="Verdana" pitchFamily="34" charset="0"/>
              </a:rPr>
              <a:t>ításhoz</a:t>
            </a:r>
            <a:r>
              <a:rPr lang="cs-CZ" sz="120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képest 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Függőleges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gőz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XL víztartály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300 ml a gyors víz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utántöltéshez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smtClean="0">
                <a:solidFill>
                  <a:srgbClr val="8E8581"/>
                </a:solidFill>
                <a:latin typeface="Verdana" pitchFamily="34" charset="0"/>
              </a:rPr>
              <a:t>Öntisztítás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b="1" dirty="0" smtClean="0">
                <a:solidFill>
                  <a:srgbClr val="8E8581"/>
                </a:solidFill>
                <a:latin typeface="Verdana" pitchFamily="34" charset="0"/>
              </a:rPr>
              <a:t>Permetezés</a:t>
            </a:r>
            <a:endParaRPr lang="hu-HU" sz="1200" b="1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Nagy nyitott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sarok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tökéletes stabilitásért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Pontos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vasaló orr a gombok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körüli </a:t>
            </a:r>
            <a:r>
              <a:rPr lang="hu-HU" sz="1200" b="1" dirty="0" smtClean="0">
                <a:solidFill>
                  <a:srgbClr val="8E8581"/>
                </a:solidFill>
                <a:latin typeface="Verdana" pitchFamily="34" charset="0"/>
              </a:rPr>
              <a:t>tökéletes vasaláshoz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és a nehezen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hozzáférhető 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helyekhez</a:t>
            </a:r>
            <a:endParaRPr lang="hu-HU" sz="120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Kényelmes </a:t>
            </a: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fogantyú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hu-HU" sz="1200" dirty="0">
                <a:solidFill>
                  <a:srgbClr val="8E8581"/>
                </a:solidFill>
                <a:latin typeface="Verdana" pitchFamily="34" charset="0"/>
              </a:rPr>
              <a:t>T</a:t>
            </a:r>
            <a:r>
              <a:rPr lang="hu-HU" sz="1200" dirty="0" smtClean="0">
                <a:solidFill>
                  <a:srgbClr val="8E8581"/>
                </a:solidFill>
                <a:latin typeface="Verdana" pitchFamily="34" charset="0"/>
              </a:rPr>
              <a:t>ápkábel hossza </a:t>
            </a:r>
            <a:r>
              <a:rPr lang="hu-HU" sz="1200" b="1" dirty="0">
                <a:solidFill>
                  <a:srgbClr val="8E8581"/>
                </a:solidFill>
                <a:latin typeface="Verdana" pitchFamily="34" charset="0"/>
              </a:rPr>
              <a:t>2 m</a:t>
            </a:r>
            <a:endParaRPr lang="cs-CZ" sz="1200" b="1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3124200"/>
            <a:ext cx="103121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4108" y="4038600"/>
            <a:ext cx="104270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7113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366</Words>
  <Application>Microsoft Office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KRIZOVA Marie</dc:creator>
  <cp:lastModifiedBy>Szabo, Maria</cp:lastModifiedBy>
  <cp:revision>50</cp:revision>
  <dcterms:created xsi:type="dcterms:W3CDTF">2006-08-16T00:00:00Z</dcterms:created>
  <dcterms:modified xsi:type="dcterms:W3CDTF">2016-01-21T15:12:11Z</dcterms:modified>
</cp:coreProperties>
</file>