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9674" autoAdjust="0"/>
  </p:normalViewPr>
  <p:slideViewPr>
    <p:cSldViewPr>
      <p:cViewPr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21D5B-CC3B-47F9-93B3-E564CF8DC6B7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0674B-82BF-481D-9E94-5AAE4ACD9E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37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0674B-82BF-481D-9E94-5AAE4ACD9E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0674B-82BF-481D-9E94-5AAE4ACD9E1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0674B-82BF-481D-9E94-5AAE4ACD9E1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F88E2-DFC0-42AF-9720-2361E34EAF79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E4273-A489-4915-9E0F-F18AF49BD9F0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59600" y="188913"/>
            <a:ext cx="1924050" cy="58785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82688" y="188913"/>
            <a:ext cx="5624512" cy="58785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FB32A-D979-4660-8E9E-5E7C5BD80EA5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D0E99-F7F0-4EFA-8E73-8BB2AD6E4B9A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FF44-7F82-4264-AE21-07A3C603044C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7450" y="1600200"/>
            <a:ext cx="37719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600200"/>
            <a:ext cx="37719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42580-7713-4B8E-8B27-9A88D8C57F6A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D52F-B5D7-4722-861C-5D352A4FB0A0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C5921-1B7C-46C6-A3B9-FAE4DB55022B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14650-A099-4CA0-B831-4247635B4937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B7D72-D0EF-4C0E-8CF0-1965815F6F75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A4359-B50E-455E-99DC-2F6C663917E0}" type="slidenum">
              <a:rPr lang="fr-FR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SilverBullet:Users:therezelefevre:Documents:1%20-%20ON%20THE%20GO%20[13]:1%20-%20DOSSIERS%20:SEB%20IDENTIT&#201;%20GROUPE:11&#176;%20CHARTE:01%20-%20CALAGES:PRES%20POWER%20PONT:CALAGE:IMPORTLOGO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2688" y="188913"/>
            <a:ext cx="7680325" cy="6477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600200"/>
            <a:ext cx="76962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smtClean="0"/>
              <a:t>Cliquez pour modifier les styles du texte du masque</a:t>
            </a:r>
          </a:p>
          <a:p>
            <a:pPr lvl="1"/>
            <a:r>
              <a:rPr lang="fr-FR" altLang="ja-JP" smtClean="0"/>
              <a:t>Deuxième niveau</a:t>
            </a:r>
          </a:p>
          <a:p>
            <a:pPr lvl="2"/>
            <a:r>
              <a:rPr lang="fr-FR" altLang="ja-JP" smtClean="0"/>
              <a:t>Troisième niveau</a:t>
            </a:r>
          </a:p>
          <a:p>
            <a:pPr lvl="3"/>
            <a:r>
              <a:rPr lang="fr-FR" altLang="ja-JP" smtClean="0"/>
              <a:t>Quatrième niveau</a:t>
            </a:r>
          </a:p>
          <a:p>
            <a:pPr lvl="4"/>
            <a:r>
              <a:rPr lang="fr-FR" altLang="ja-JP" smtClean="0"/>
              <a:t>Cinquième niveau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953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aseline="0">
                <a:latin typeface="Arial" charset="0"/>
                <a:ea typeface="ＭＳ Ｐゴシック" pitchFamily="1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775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latin typeface="Arial" charset="0"/>
                <a:ea typeface="ＭＳ Ｐゴシック" pitchFamily="1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ja-JP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277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latin typeface="Arial" charset="0"/>
                <a:ea typeface="ＭＳ Ｐゴシック" pitchFamily="1" charset="-128"/>
              </a:defRPr>
            </a:lvl1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1174478-C53C-4C9E-9C32-FBAAD172B6F4}" type="slidenum">
              <a:rPr lang="fr-FR" altLang="ja-JP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altLang="ja-JP">
              <a:solidFill>
                <a:srgbClr val="000000"/>
              </a:solidFill>
            </a:endParaRPr>
          </a:p>
        </p:txBody>
      </p:sp>
      <p:pic>
        <p:nvPicPr>
          <p:cNvPr id="1031" name="Picture 7" descr="SilverBullet:Users:therezelefevre:Documents:1 - ON THE GO [13]:1 - DOSSIERS :SEB IDENTITÉ GROUPE:11° CHARTE:01 - CALAGES:PRES POWER PONT:CALAGE:IMPORTLOGO.jpg"/>
          <p:cNvPicPr>
            <a:picLocks noChangeAspect="1" noChangeArrowheads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0" y="0"/>
            <a:ext cx="1109663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11"/>
        </a:buClr>
        <a:buFont typeface="Wingdings 2" pitchFamily="18" charset="2"/>
        <a:buChar char="¢"/>
        <a:defRPr sz="2400" b="1">
          <a:solidFill>
            <a:srgbClr val="8E858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sz="2000" b="1">
          <a:solidFill>
            <a:srgbClr val="8E858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sz="1900" b="1">
          <a:solidFill>
            <a:srgbClr val="8E858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900" b="1">
          <a:solidFill>
            <a:srgbClr val="8E858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900" b="1">
          <a:solidFill>
            <a:srgbClr val="8E858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03350" y="0"/>
            <a:ext cx="774065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Rowenta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Air Force 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Lithium 18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V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: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RH8</a:t>
            </a:r>
            <a:r>
              <a:rPr lang="cs-CZ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813WH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</a:endParaRPr>
          </a:p>
        </p:txBody>
      </p:sp>
      <p:cxnSp>
        <p:nvCxnSpPr>
          <p:cNvPr id="29" name="Přímá spojovací čára 28"/>
          <p:cNvCxnSpPr/>
          <p:nvPr/>
        </p:nvCxnSpPr>
        <p:spPr bwMode="auto">
          <a:xfrm rot="5400000">
            <a:off x="-1310996" y="3357562"/>
            <a:ext cx="54292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1" descr="Logo Rowenta bl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H="1" flipV="1">
            <a:off x="179388" y="6545263"/>
            <a:ext cx="1944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4067944" y="1361288"/>
            <a:ext cx="4932040" cy="2571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31813" lvl="0" indent="-274638" eaLnBrk="0" hangingPunct="0">
              <a:buClr>
                <a:srgbClr val="CE1111"/>
              </a:buClr>
              <a:buSzPct val="50000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lnSpc>
                <a:spcPct val="80000"/>
              </a:lnSpc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lnSpc>
                <a:spcPct val="80000"/>
              </a:lnSpc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027" name="Picture 3" descr="C:\Users\ksimankova\Desktop\novelties 2016\RH8813WH\RO-BAGLESS_STICK_VACUUM_CLEANER-AIRFORCE_EXTREME-RH8813WH-FACING_PACK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412776"/>
            <a:ext cx="1368152" cy="4317712"/>
          </a:xfrm>
          <a:prstGeom prst="rect">
            <a:avLst/>
          </a:prstGeom>
          <a:noFill/>
        </p:spPr>
      </p:pic>
      <p:pic>
        <p:nvPicPr>
          <p:cNvPr id="1029" name="Picture 5" descr="C:\Users\ksimankova\Desktop\novelties 2016\RH8813WH\6_ROBAGLESS_STICK_VACCUM_CL_EXTREM_RH88_SMARTCHAR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284984"/>
            <a:ext cx="864096" cy="864096"/>
          </a:xfrm>
          <a:prstGeom prst="rect">
            <a:avLst/>
          </a:prstGeom>
          <a:noFill/>
        </p:spPr>
      </p:pic>
      <p:pic>
        <p:nvPicPr>
          <p:cNvPr id="1031" name="Picture 7" descr="C:\Users\ksimankova\Desktop\novelties 2016\RH8813WH\20_ROBAGLESS_STICK_VACCUM_CL_EXTREM_RH88_MOTOR_BRUSH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3429000"/>
            <a:ext cx="936104" cy="936104"/>
          </a:xfrm>
          <a:prstGeom prst="rect">
            <a:avLst/>
          </a:prstGeom>
          <a:noFill/>
        </p:spPr>
      </p:pic>
      <p:pic>
        <p:nvPicPr>
          <p:cNvPr id="1032" name="Picture 8" descr="C:\Users\ksimankova\Desktop\novelties 2016\RH8813WH\14_ROBAGLESS_STICK_VACCUM_CL_EXTREM_RH88_EASYCLEA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2492896"/>
            <a:ext cx="936104" cy="936104"/>
          </a:xfrm>
          <a:prstGeom prst="rect">
            <a:avLst/>
          </a:prstGeom>
          <a:noFill/>
        </p:spPr>
      </p:pic>
      <p:pic>
        <p:nvPicPr>
          <p:cNvPr id="1033" name="Picture 9" descr="C:\Users\ksimankova\Desktop\novelties 2016\RH8813WH\18_ROBAGLESS_STICK_VACCUM_CL_EXTREM_RH88_ADV_CYCLOTECH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556792"/>
            <a:ext cx="936104" cy="936104"/>
          </a:xfrm>
          <a:prstGeom prst="rect">
            <a:avLst/>
          </a:prstGeom>
          <a:noFill/>
        </p:spPr>
      </p:pic>
      <p:pic>
        <p:nvPicPr>
          <p:cNvPr id="1034" name="Picture 10" descr="C:\Users\ksimankova\Desktop\novelties 2016\RH8813WH\12_ROBAGLESS_STICK_VACCUM_CL_EXTREM_RH88_EASYEMPTY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0" y="5013176"/>
            <a:ext cx="864096" cy="864096"/>
          </a:xfrm>
          <a:prstGeom prst="rect">
            <a:avLst/>
          </a:prstGeom>
          <a:noFill/>
        </p:spPr>
      </p:pic>
      <p:pic>
        <p:nvPicPr>
          <p:cNvPr id="1035" name="Picture 11" descr="C:\Users\ksimankova\Desktop\novelties 2016\RH8813WH\8_ROBAGLESS_STICK_VACCUM_CL_EXTREM_RH88_PARKINGPOS_RED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620688"/>
            <a:ext cx="936104" cy="936104"/>
          </a:xfrm>
          <a:prstGeom prst="rect">
            <a:avLst/>
          </a:prstGeom>
          <a:noFill/>
        </p:spPr>
      </p:pic>
      <p:sp>
        <p:nvSpPr>
          <p:cNvPr id="15" name="Obdélník 14"/>
          <p:cNvSpPr/>
          <p:nvPr/>
        </p:nvSpPr>
        <p:spPr>
          <a:xfrm>
            <a:off x="4211960" y="686881"/>
            <a:ext cx="4932040" cy="57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Extrémně účinný  tyčový bezsáčkový vysavač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 díky cyklonové technologii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Stejná účinnost vysávání jako klasický vysavač*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Patentovaná vysoce účinná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ultra tenká sací hubice Delta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pro ještě lepší vysávání v těžko přístupných místech 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Zvětšené vzduchové kanály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 na hubici, optimálně tvarované a umístěné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Boční stěrky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pro extrémní čistotu tvrdých podlah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Zaoblená kola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– zvyšují účinnost vysávání koberců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Výkonný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rotační turbokartáč – až 6200 ot./min. 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Vyjímatelný turbokartáč pro snažší čištění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3 rychlosti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(min / medium / turbo ) – možnost nastavení optimálního průtoku  vzduchu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podle typu povrchu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(choulostivé povrchy, tvrdé podlahy, koberce)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Vysoce efektivní systém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„Air Force Cyclonic technology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“ – patentovaná technologie: oddělení nečistot od vzduchu s rychlostí průtoku vzduchu až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120 km/h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zaručuje dlouhodobý výkon na velmi vysoké úrovni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Nové lithiové akumulátory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 s dlouhou životností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Krátký čas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nabíjení 10 hodin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, kontrolka nabíjení</a:t>
            </a:r>
            <a:endParaRPr lang="cs-CZ" sz="1050" b="1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Až 2x delší životnost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oproti NiMh akumulátorům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Výdrž akumulátorů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až 35 min</a:t>
            </a:r>
            <a:endParaRPr lang="cs-CZ" sz="105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Typ akumulátorů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LiIon, 18 V</a:t>
            </a:r>
            <a:endParaRPr lang="cs-CZ" sz="105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Extrémně výkonný rotační kartáč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až 6200 ot./min. 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Jednoduchá údržba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Snadné vyprazdňování nádoby na prach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Bez kabelu, bez sáčku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Kapacita zásobníku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0,5 l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Pěnový filtr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Parkovací pozice </a:t>
            </a: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- samostojící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smtClean="0">
                <a:solidFill>
                  <a:srgbClr val="8E8581"/>
                </a:solidFill>
                <a:latin typeface="Verdana" pitchFamily="34" charset="0"/>
              </a:rPr>
              <a:t>Hmotnost: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 3,21 kg</a:t>
            </a:r>
            <a:endParaRPr lang="cs-CZ" sz="105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</a:pPr>
            <a:endParaRPr lang="cs-CZ" sz="105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</a:pPr>
            <a:r>
              <a:rPr lang="cs-CZ" sz="900" smtClean="0">
                <a:solidFill>
                  <a:srgbClr val="8E8581"/>
                </a:solidFill>
                <a:latin typeface="Verdana" pitchFamily="34" charset="0"/>
              </a:rPr>
              <a:t>	** Porovnáno s RO59xx. Výsledky účinnosti vysávání nečistot byly měřeny na tvrdých rovných podlahách, provedeno nezávislou laboratoří. </a:t>
            </a:r>
            <a:endParaRPr lang="cs-CZ" sz="900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20" name="Obrázek 19" descr="1_87746-10_ROBAGLESS_STICK_VACCUM_CL_EXTREM_RH88_3SPEED_RED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51520" y="4149080"/>
            <a:ext cx="864096" cy="865012"/>
          </a:xfrm>
          <a:prstGeom prst="rect">
            <a:avLst/>
          </a:prstGeom>
        </p:spPr>
      </p:pic>
      <p:pic>
        <p:nvPicPr>
          <p:cNvPr id="21" name="Obrázek 20" descr="1_87748-24_ROBAGLESS_STICK_VACCUM_CL_EXTREM_RH88_RUN_TIME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1520" y="2420888"/>
            <a:ext cx="864096" cy="864096"/>
          </a:xfrm>
          <a:prstGeom prst="rect">
            <a:avLst/>
          </a:prstGeom>
        </p:spPr>
      </p:pic>
      <p:pic>
        <p:nvPicPr>
          <p:cNvPr id="22" name="Obrázek 21" descr="1_87740-22_ROBAGLESS_STICK_VACCUM_CL_EXTREM_RH88_18V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1520" y="1484784"/>
            <a:ext cx="864116" cy="8641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03350" y="0"/>
            <a:ext cx="774065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Rowenta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Air Force 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Lithium 18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V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: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RH8</a:t>
            </a:r>
            <a:r>
              <a:rPr lang="cs-CZ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813WH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</a:endParaRPr>
          </a:p>
        </p:txBody>
      </p:sp>
      <p:cxnSp>
        <p:nvCxnSpPr>
          <p:cNvPr id="29" name="Přímá spojovací čára 28"/>
          <p:cNvCxnSpPr/>
          <p:nvPr/>
        </p:nvCxnSpPr>
        <p:spPr bwMode="auto">
          <a:xfrm rot="5400000">
            <a:off x="-1310996" y="3357562"/>
            <a:ext cx="54292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1" descr="Logo Rowenta bl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H="1" flipV="1">
            <a:off x="179388" y="6545263"/>
            <a:ext cx="1944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4067944" y="1361288"/>
            <a:ext cx="4932040" cy="2571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31813" lvl="0" indent="-274638" eaLnBrk="0" hangingPunct="0">
              <a:buClr>
                <a:srgbClr val="CE1111"/>
              </a:buClr>
              <a:buSzPct val="50000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lnSpc>
                <a:spcPct val="80000"/>
              </a:lnSpc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lnSpc>
                <a:spcPct val="80000"/>
              </a:lnSpc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027" name="Picture 3" descr="C:\Users\ksimankova\Desktop\novelties 2016\RH8813WH\RO-BAGLESS_STICK_VACUUM_CLEANER-AIRFORCE_EXTREME-RH8813WH-FACING_PACK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412776"/>
            <a:ext cx="1368152" cy="4317712"/>
          </a:xfrm>
          <a:prstGeom prst="rect">
            <a:avLst/>
          </a:prstGeom>
          <a:noFill/>
        </p:spPr>
      </p:pic>
      <p:pic>
        <p:nvPicPr>
          <p:cNvPr id="1029" name="Picture 5" descr="C:\Users\ksimankova\Desktop\novelties 2016\RH8813WH\6_ROBAGLESS_STICK_VACCUM_CL_EXTREM_RH88_SMARTCHAR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284984"/>
            <a:ext cx="864096" cy="864096"/>
          </a:xfrm>
          <a:prstGeom prst="rect">
            <a:avLst/>
          </a:prstGeom>
          <a:noFill/>
        </p:spPr>
      </p:pic>
      <p:pic>
        <p:nvPicPr>
          <p:cNvPr id="1031" name="Picture 7" descr="C:\Users\ksimankova\Desktop\novelties 2016\RH8813WH\20_ROBAGLESS_STICK_VACCUM_CL_EXTREM_RH88_MOTOR_BRUSH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3429000"/>
            <a:ext cx="936104" cy="936104"/>
          </a:xfrm>
          <a:prstGeom prst="rect">
            <a:avLst/>
          </a:prstGeom>
          <a:noFill/>
        </p:spPr>
      </p:pic>
      <p:pic>
        <p:nvPicPr>
          <p:cNvPr id="1032" name="Picture 8" descr="C:\Users\ksimankova\Desktop\novelties 2016\RH8813WH\14_ROBAGLESS_STICK_VACCUM_CL_EXTREM_RH88_EASYCLEA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2492896"/>
            <a:ext cx="936104" cy="936104"/>
          </a:xfrm>
          <a:prstGeom prst="rect">
            <a:avLst/>
          </a:prstGeom>
          <a:noFill/>
        </p:spPr>
      </p:pic>
      <p:pic>
        <p:nvPicPr>
          <p:cNvPr id="1033" name="Picture 9" descr="C:\Users\ksimankova\Desktop\novelties 2016\RH8813WH\18_ROBAGLESS_STICK_VACCUM_CL_EXTREM_RH88_ADV_CYCLOTECH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556792"/>
            <a:ext cx="936104" cy="936104"/>
          </a:xfrm>
          <a:prstGeom prst="rect">
            <a:avLst/>
          </a:prstGeom>
          <a:noFill/>
        </p:spPr>
      </p:pic>
      <p:pic>
        <p:nvPicPr>
          <p:cNvPr id="1034" name="Picture 10" descr="C:\Users\ksimankova\Desktop\novelties 2016\RH8813WH\12_ROBAGLESS_STICK_VACCUM_CL_EXTREM_RH88_EASYEMPTY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0" y="5013176"/>
            <a:ext cx="864096" cy="864096"/>
          </a:xfrm>
          <a:prstGeom prst="rect">
            <a:avLst/>
          </a:prstGeom>
          <a:noFill/>
        </p:spPr>
      </p:pic>
      <p:pic>
        <p:nvPicPr>
          <p:cNvPr id="1035" name="Picture 11" descr="C:\Users\ksimankova\Desktop\novelties 2016\RH8813WH\8_ROBAGLESS_STICK_VACCUM_CL_EXTREM_RH88_PARKINGPOS_RED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620688"/>
            <a:ext cx="936104" cy="936104"/>
          </a:xfrm>
          <a:prstGeom prst="rect">
            <a:avLst/>
          </a:prstGeom>
          <a:noFill/>
        </p:spPr>
      </p:pic>
      <p:sp>
        <p:nvSpPr>
          <p:cNvPr id="15" name="Obdélník 14"/>
          <p:cNvSpPr/>
          <p:nvPr/>
        </p:nvSpPr>
        <p:spPr>
          <a:xfrm>
            <a:off x="4211960" y="686881"/>
            <a:ext cx="4932040" cy="5747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Extrémne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účinný tyčový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bezvreckový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vysávač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vďaka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cyklónovej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technológii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Rovnaká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účinnosť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vysávania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ako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klasický vysávač *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Patentovaná vysoko účinná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ultra tenká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sacia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hubica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Delta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ešte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lepšie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vysávanie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v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ťažko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prístupných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miestach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Zväčšené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vzduchové kanály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na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hubici,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optimálne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tvarované 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umiestnené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Bočné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stierky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extrémnu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čistotu tvrdých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podláh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Zaoblená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kolesá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-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zvyšujú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účinnosť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vysávanie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kobercov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Výkonná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rotačná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turbokefa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- až 6200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ot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. / 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min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.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Vyberateľná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turbokefa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pre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ľahšie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čistenie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3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rýchlosti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(min / medium / turbo) -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možnosť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nastavenia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optimálneho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prietoku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vzduchu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podľa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typu povrchu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(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chúlostivé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povrchy, tvrdé podlahy, koberce)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Vysoko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efektívny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systém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"Air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Force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Cyclonic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technology"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- patentovaná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technológia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: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oddelenie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nečistôt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od vzduchu s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rýchlosťou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prietoku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vzduchu až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120 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km/h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zaručuje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dlhodobý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výkon na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veľmi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vysokej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úrovni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Nové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lítiové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akumulátory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s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dlhou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životnosťou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Krátky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čas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nabíjania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10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hodín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, kontrolka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nabíjania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Až 2x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dlhšia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životnosť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oproti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NiMh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akumulátorom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Výdrž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akumulátorov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až 35 min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Typ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akumulátorov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LiIon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, 18 V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Extrémne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výkonná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rotačná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kefa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až 6200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ot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./min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.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Jednoduchá údržba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Ľahké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vyprázdňovanie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nádoby na prach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Bez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kábla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, bez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vrecka</a:t>
            </a:r>
            <a:endParaRPr lang="cs-CZ" sz="1050" b="1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Kapacita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zásobníka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0,5 l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Penový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filter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Parkovacia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pozícia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-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samostojacia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Hmotnosť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: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3,21 kg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**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Porovnanie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s RO59xx. Výsledky účinnosti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vysávania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nečistôt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boli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merané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na tvrdých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rovných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podlahách, vykonané nezávislým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laboratóriom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.</a:t>
            </a:r>
            <a:endParaRPr lang="cs-CZ" sz="900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20" name="Obrázek 19" descr="1_87746-10_ROBAGLESS_STICK_VACCUM_CL_EXTREM_RH88_3SPEED_RED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51520" y="4149080"/>
            <a:ext cx="864096" cy="865012"/>
          </a:xfrm>
          <a:prstGeom prst="rect">
            <a:avLst/>
          </a:prstGeom>
        </p:spPr>
      </p:pic>
      <p:pic>
        <p:nvPicPr>
          <p:cNvPr id="21" name="Obrázek 20" descr="1_87748-24_ROBAGLESS_STICK_VACCUM_CL_EXTREM_RH88_RUN_TIME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1520" y="2420888"/>
            <a:ext cx="864096" cy="864096"/>
          </a:xfrm>
          <a:prstGeom prst="rect">
            <a:avLst/>
          </a:prstGeom>
        </p:spPr>
      </p:pic>
      <p:pic>
        <p:nvPicPr>
          <p:cNvPr id="22" name="Obrázek 21" descr="1_87740-22_ROBAGLESS_STICK_VACCUM_CL_EXTREM_RH88_18V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1520" y="1484784"/>
            <a:ext cx="864116" cy="86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196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03350" y="0"/>
            <a:ext cx="7740650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Rowenta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Air Force 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Lithium 18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V</a:t>
            </a:r>
            <a:r>
              <a:rPr lang="cs-CZ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: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GB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RH8</a:t>
            </a:r>
            <a:r>
              <a:rPr lang="cs-CZ" sz="2400" b="1" dirty="0">
                <a:solidFill>
                  <a:schemeClr val="bg1"/>
                </a:solidFill>
                <a:latin typeface="Calibri" pitchFamily="34" charset="0"/>
                <a:ea typeface="Times New Roman" pitchFamily="18" charset="0"/>
              </a:rPr>
              <a:t>813WH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</a:endParaRPr>
          </a:p>
        </p:txBody>
      </p:sp>
      <p:cxnSp>
        <p:nvCxnSpPr>
          <p:cNvPr id="29" name="Přímá spojovací čára 28"/>
          <p:cNvCxnSpPr/>
          <p:nvPr/>
        </p:nvCxnSpPr>
        <p:spPr bwMode="auto">
          <a:xfrm rot="5400000">
            <a:off x="-1310996" y="3357562"/>
            <a:ext cx="54292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21" descr="Logo Rowenta bl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H="1" flipV="1">
            <a:off x="179388" y="6545263"/>
            <a:ext cx="1944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4067944" y="1361288"/>
            <a:ext cx="4932040" cy="2571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31813" lvl="0" indent="-274638" eaLnBrk="0" hangingPunct="0">
              <a:buClr>
                <a:srgbClr val="CE1111"/>
              </a:buClr>
              <a:buSzPct val="50000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lnSpc>
                <a:spcPct val="80000"/>
              </a:lnSpc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31813" lvl="0" indent="-274638" eaLnBrk="0" hangingPunct="0">
              <a:lnSpc>
                <a:spcPct val="80000"/>
              </a:lnSpc>
              <a:buClr>
                <a:srgbClr val="CE1111"/>
              </a:buClr>
              <a:buSzPct val="50000"/>
              <a:buFont typeface="Wingdings 2" pitchFamily="18" charset="2"/>
              <a:buChar char="¢"/>
            </a:pPr>
            <a:endParaRPr lang="en-US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027" name="Picture 3" descr="C:\Users\ksimankova\Desktop\novelties 2016\RH8813WH\RO-BAGLESS_STICK_VACUUM_CLEANER-AIRFORCE_EXTREME-RH8813WH-FACING_PACK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412776"/>
            <a:ext cx="1368152" cy="4317712"/>
          </a:xfrm>
          <a:prstGeom prst="rect">
            <a:avLst/>
          </a:prstGeom>
          <a:noFill/>
        </p:spPr>
      </p:pic>
      <p:pic>
        <p:nvPicPr>
          <p:cNvPr id="1029" name="Picture 5" descr="C:\Users\ksimankova\Desktop\novelties 2016\RH8813WH\6_ROBAGLESS_STICK_VACCUM_CL_EXTREM_RH88_SMARTCHAR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284984"/>
            <a:ext cx="864096" cy="864096"/>
          </a:xfrm>
          <a:prstGeom prst="rect">
            <a:avLst/>
          </a:prstGeom>
          <a:noFill/>
        </p:spPr>
      </p:pic>
      <p:pic>
        <p:nvPicPr>
          <p:cNvPr id="1031" name="Picture 7" descr="C:\Users\ksimankova\Desktop\novelties 2016\RH8813WH\20_ROBAGLESS_STICK_VACCUM_CL_EXTREM_RH88_MOTOR_BRUSH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3429000"/>
            <a:ext cx="936104" cy="936104"/>
          </a:xfrm>
          <a:prstGeom prst="rect">
            <a:avLst/>
          </a:prstGeom>
          <a:noFill/>
        </p:spPr>
      </p:pic>
      <p:pic>
        <p:nvPicPr>
          <p:cNvPr id="1032" name="Picture 8" descr="C:\Users\ksimankova\Desktop\novelties 2016\RH8813WH\14_ROBAGLESS_STICK_VACCUM_CL_EXTREM_RH88_EASYCLEA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2492896"/>
            <a:ext cx="936104" cy="936104"/>
          </a:xfrm>
          <a:prstGeom prst="rect">
            <a:avLst/>
          </a:prstGeom>
          <a:noFill/>
        </p:spPr>
      </p:pic>
      <p:pic>
        <p:nvPicPr>
          <p:cNvPr id="1033" name="Picture 9" descr="C:\Users\ksimankova\Desktop\novelties 2016\RH8813WH\18_ROBAGLESS_STICK_VACCUM_CL_EXTREM_RH88_ADV_CYCLOTECH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556792"/>
            <a:ext cx="936104" cy="936104"/>
          </a:xfrm>
          <a:prstGeom prst="rect">
            <a:avLst/>
          </a:prstGeom>
          <a:noFill/>
        </p:spPr>
      </p:pic>
      <p:pic>
        <p:nvPicPr>
          <p:cNvPr id="1034" name="Picture 10" descr="C:\Users\ksimankova\Desktop\novelties 2016\RH8813WH\12_ROBAGLESS_STICK_VACCUM_CL_EXTREM_RH88_EASYEMPTY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0" y="5013176"/>
            <a:ext cx="864096" cy="864096"/>
          </a:xfrm>
          <a:prstGeom prst="rect">
            <a:avLst/>
          </a:prstGeom>
          <a:noFill/>
        </p:spPr>
      </p:pic>
      <p:pic>
        <p:nvPicPr>
          <p:cNvPr id="1035" name="Picture 11" descr="C:\Users\ksimankova\Desktop\novelties 2016\RH8813WH\8_ROBAGLESS_STICK_VACCUM_CL_EXTREM_RH88_PARKINGPOS_RED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620688"/>
            <a:ext cx="936104" cy="936104"/>
          </a:xfrm>
          <a:prstGeom prst="rect">
            <a:avLst/>
          </a:prstGeom>
          <a:noFill/>
        </p:spPr>
      </p:pic>
      <p:sp>
        <p:nvSpPr>
          <p:cNvPr id="15" name="Obdélník 14"/>
          <p:cNvSpPr/>
          <p:nvPr/>
        </p:nvSpPr>
        <p:spPr>
          <a:xfrm>
            <a:off x="4211960" y="686881"/>
            <a:ext cx="4932040" cy="6232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Rendkívül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erős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porzsák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nélküli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rúd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porszívó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ciklon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technológiának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köszönhetően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Olyan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hatékony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mint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egy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klasszikus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porszívó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*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S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zabadalmaztatott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nagy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teljesítményű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ultra-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vékony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Delta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szívófej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még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jobb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porszívózásért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nehezen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hozzáférhető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helyeken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is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Kibővített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légcsatornák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szívófejen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optimálisan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kialakítva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és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elhelyezve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Oldalsó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gumibetét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kemény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padlók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rendkívüli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tisztaságáért</a:t>
            </a:r>
            <a:endParaRPr lang="cs-CZ" sz="105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Ívelt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kerekek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– 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szőnyegek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porszívózásának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hatékonysága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növeléséhez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Erőteljes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forgó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turbókefe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-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akár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6200 ford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./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perc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ivehető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turbókefe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könnyebb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tisztításért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3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sebesség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(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alacsony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/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közepes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/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turbó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)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–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az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optimális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légáramlás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felszín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típusa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szerint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(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kényes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felületek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kemény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padlók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szőnyegek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)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állítható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Nagyon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hatékony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"Air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Force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Cyclonic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technology“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rendszer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-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szabadalmaztatott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technológia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: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szétválasztja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szennyeződést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levegőtől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akár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120 km/h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-s 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áramlási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sebességgel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biztosítja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hosszú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távú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nagyon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magas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szintű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teljesítményt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endParaRPr lang="cs-CZ" sz="1050" dirty="0" smtClean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Új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lítium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akkumulátorok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hosszú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élettartammal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R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övid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töltési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idő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10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óra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, 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töltést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jelző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lámpa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Akár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2x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hosszabb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élettartam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,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a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NiMH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akkumulátorokkal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szemben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Az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akkumulátorral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akár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35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perc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használat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Az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akkumulátor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ípusa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LiIon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, 18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V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Rendkívül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erős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forgó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kefe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akár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6200 ford.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/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perc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Egyszerű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karbantartás</a:t>
            </a:r>
            <a:endParaRPr lang="cs-CZ" sz="1050" b="1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Egyszerű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portartály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ürítés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Kábel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smtClean="0">
                <a:solidFill>
                  <a:srgbClr val="8E8581"/>
                </a:solidFill>
                <a:latin typeface="Verdana" pitchFamily="34" charset="0"/>
              </a:rPr>
              <a:t>nélküli,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porzsák</a:t>
            </a:r>
            <a:r>
              <a:rPr lang="cs-CZ" sz="1050" b="1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 smtClean="0">
                <a:solidFill>
                  <a:srgbClr val="8E8581"/>
                </a:solidFill>
                <a:latin typeface="Verdana" pitchFamily="34" charset="0"/>
              </a:rPr>
              <a:t>nélküli</a:t>
            </a:r>
            <a:endParaRPr lang="cs-CZ" sz="1050" b="1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Tartálytérfogat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0,5 liter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Habszűrő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Parkolási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b="1" dirty="0" err="1">
                <a:solidFill>
                  <a:srgbClr val="8E8581"/>
                </a:solidFill>
                <a:latin typeface="Verdana" pitchFamily="34" charset="0"/>
              </a:rPr>
              <a:t>helyzet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-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önálló</a:t>
            </a: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Súly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: </a:t>
            </a:r>
            <a:r>
              <a:rPr lang="cs-CZ" sz="1050" b="1" dirty="0">
                <a:solidFill>
                  <a:srgbClr val="8E8581"/>
                </a:solidFill>
                <a:latin typeface="Verdana" pitchFamily="34" charset="0"/>
              </a:rPr>
              <a:t>3,21 kg</a:t>
            </a: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endParaRPr lang="cs-CZ" sz="1050" dirty="0">
              <a:solidFill>
                <a:srgbClr val="8E8581"/>
              </a:solidFill>
              <a:latin typeface="Verdana" pitchFamily="34" charset="0"/>
            </a:endParaRPr>
          </a:p>
          <a:p>
            <a:pPr marL="273050" indent="-266700">
              <a:buClr>
                <a:srgbClr val="CE1111"/>
              </a:buClr>
              <a:buFont typeface="Wingdings 2" pitchFamily="18" charset="2"/>
              <a:buChar char="¢"/>
            </a:pP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**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Összehasonlítva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a RO59xx-vel. 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porszívózás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hatékonyságának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eredményeit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kemény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egyenes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padlón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mérték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, a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tesztet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egy </a:t>
            </a:r>
            <a:r>
              <a:rPr lang="cs-CZ" sz="1050" dirty="0" err="1">
                <a:solidFill>
                  <a:srgbClr val="8E8581"/>
                </a:solidFill>
                <a:latin typeface="Verdana" pitchFamily="34" charset="0"/>
              </a:rPr>
              <a:t>független</a:t>
            </a:r>
            <a:r>
              <a:rPr lang="cs-CZ" sz="1050" dirty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laboratórium</a:t>
            </a:r>
            <a:r>
              <a:rPr lang="cs-CZ" sz="1050" dirty="0" smtClean="0">
                <a:solidFill>
                  <a:srgbClr val="8E8581"/>
                </a:solidFill>
                <a:latin typeface="Verdana" pitchFamily="34" charset="0"/>
              </a:rPr>
              <a:t> </a:t>
            </a:r>
            <a:r>
              <a:rPr lang="cs-CZ" sz="1050" dirty="0" err="1" smtClean="0">
                <a:solidFill>
                  <a:srgbClr val="8E8581"/>
                </a:solidFill>
                <a:latin typeface="Verdana" pitchFamily="34" charset="0"/>
              </a:rPr>
              <a:t>végezte</a:t>
            </a:r>
            <a:endParaRPr lang="cs-CZ" sz="900" dirty="0" smtClean="0">
              <a:solidFill>
                <a:srgbClr val="8E8581"/>
              </a:solidFill>
              <a:latin typeface="Verdana" pitchFamily="34" charset="0"/>
            </a:endParaRPr>
          </a:p>
        </p:txBody>
      </p:sp>
      <p:pic>
        <p:nvPicPr>
          <p:cNvPr id="20" name="Obrázek 19" descr="1_87746-10_ROBAGLESS_STICK_VACCUM_CL_EXTREM_RH88_3SPEED_RED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51520" y="4149080"/>
            <a:ext cx="864096" cy="865012"/>
          </a:xfrm>
          <a:prstGeom prst="rect">
            <a:avLst/>
          </a:prstGeom>
        </p:spPr>
      </p:pic>
      <p:pic>
        <p:nvPicPr>
          <p:cNvPr id="21" name="Obrázek 20" descr="1_87748-24_ROBAGLESS_STICK_VACCUM_CL_EXTREM_RH88_RUN_TIME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51520" y="2420888"/>
            <a:ext cx="864096" cy="864096"/>
          </a:xfrm>
          <a:prstGeom prst="rect">
            <a:avLst/>
          </a:prstGeom>
        </p:spPr>
      </p:pic>
      <p:pic>
        <p:nvPicPr>
          <p:cNvPr id="22" name="Obrázek 21" descr="1_87740-22_ROBAGLESS_STICK_VACCUM_CL_EXTREM_RH88_18V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1520" y="1484784"/>
            <a:ext cx="864116" cy="86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1968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B Presentation">
  <a:themeElements>
    <a:clrScheme name="SEB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B Presentation">
      <a:majorFont>
        <a:latin typeface="Verdana"/>
        <a:ea typeface="ＭＳ Ｐゴシック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SEB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663</Words>
  <Application>Microsoft Office PowerPoint</Application>
  <PresentationFormat>Předvádění na obrazovce (4:3)</PresentationFormat>
  <Paragraphs>93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SEB Presentation</vt:lpstr>
      <vt:lpstr>Snímek 1</vt:lpstr>
      <vt:lpstr>Snímek 2</vt:lpstr>
      <vt:lpstr>Snímek 3</vt:lpstr>
    </vt:vector>
  </TitlesOfParts>
  <Company>Groupe SEB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Minicompact</dc:title>
  <dc:creator>Pavlína Vacková</dc:creator>
  <cp:lastModifiedBy>HZATLOUKALOVA</cp:lastModifiedBy>
  <cp:revision>157</cp:revision>
  <dcterms:created xsi:type="dcterms:W3CDTF">2010-11-18T14:50:15Z</dcterms:created>
  <dcterms:modified xsi:type="dcterms:W3CDTF">2016-01-29T12:44:45Z</dcterms:modified>
</cp:coreProperties>
</file>