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8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  <p15:guide id="3" orient="horz" pos="1389" userDrawn="1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5405" autoAdjust="0"/>
  </p:normalViewPr>
  <p:slideViewPr>
    <p:cSldViewPr snapToGrid="0">
      <p:cViewPr varScale="1">
        <p:scale>
          <a:sx n="109" d="100"/>
          <a:sy n="109" d="100"/>
        </p:scale>
        <p:origin x="1710" y="132"/>
      </p:cViewPr>
      <p:guideLst>
        <p:guide orient="horz" pos="2478"/>
        <p:guide orient="horz" pos="2160"/>
        <p:guide orient="horz" pos="138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337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0866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982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14536" y="410412"/>
            <a:ext cx="7772400" cy="576064"/>
          </a:xfrm>
          <a:prstGeom prst="rect">
            <a:avLst/>
          </a:prstGeom>
        </p:spPr>
        <p:txBody>
          <a:bodyPr anchor="t"/>
          <a:lstStyle>
            <a:lvl1pPr algn="l">
              <a:defRPr sz="2400" b="1" cap="all" baseline="0">
                <a:solidFill>
                  <a:srgbClr val="CC0000"/>
                </a:solidFill>
                <a:latin typeface="Gotham Narrow Bold" pitchFamily="50" charset="0"/>
              </a:defRPr>
            </a:lvl1pPr>
          </a:lstStyle>
          <a:p>
            <a:r>
              <a:rPr lang="cs-CZ" dirty="0"/>
              <a:t>Kliknutím lze upravit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20284" y="1170254"/>
            <a:ext cx="8517700" cy="37827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0">
                <a:solidFill>
                  <a:srgbClr val="CC0000"/>
                </a:solidFill>
                <a:latin typeface="Gotham Narrow Light" pitchFamily="50" charset="0"/>
              </a:defRPr>
            </a:lvl1pPr>
            <a:lvl2pPr marL="34289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pic>
        <p:nvPicPr>
          <p:cNvPr id="7" name="bolloH.png"/>
          <p:cNvPicPr/>
          <p:nvPr userDrawn="1"/>
        </p:nvPicPr>
        <p:blipFill>
          <a:blip r:embed="rId2" cstate="print">
            <a:alphaModFix amt="50277"/>
          </a:blip>
          <a:srcRect l="24242" t="42040"/>
          <a:stretch>
            <a:fillRect/>
          </a:stretch>
        </p:blipFill>
        <p:spPr>
          <a:xfrm>
            <a:off x="-16423" y="-27383"/>
            <a:ext cx="3148264" cy="2352183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Segnaposto testo 2"/>
          <p:cNvSpPr>
            <a:spLocks noGrp="1"/>
          </p:cNvSpPr>
          <p:nvPr>
            <p:ph type="body" idx="14" hasCustomPrompt="1"/>
          </p:nvPr>
        </p:nvSpPr>
        <p:spPr>
          <a:xfrm>
            <a:off x="467544" y="2420888"/>
            <a:ext cx="3600400" cy="4176464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600" b="0" i="0">
                <a:solidFill>
                  <a:schemeClr val="tx1">
                    <a:lumMod val="50000"/>
                    <a:lumOff val="50000"/>
                  </a:schemeClr>
                </a:solidFill>
                <a:latin typeface="Gotham Narrow Medium"/>
                <a:cs typeface="Gotham Narrow Medium"/>
              </a:defRPr>
            </a:lvl1pPr>
            <a:lvl2pPr marL="34289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8324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2269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662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63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5886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2310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472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8632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8261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00C46-D848-4F40-BD5D-C53C2B13DC1D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230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g"/><Relationship Id="rId15" Type="http://schemas.openxmlformats.org/officeDocument/2006/relationships/image" Target="../media/image15.jpeg"/><Relationship Id="rId10" Type="http://schemas.openxmlformats.org/officeDocument/2006/relationships/image" Target="../media/image10.png"/><Relationship Id="rId4" Type="http://schemas.openxmlformats.org/officeDocument/2006/relationships/image" Target="../media/image4.jpg"/><Relationship Id="rId9" Type="http://schemas.openxmlformats.org/officeDocument/2006/relationships/image" Target="../media/image9.jpe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 descr="L:\marketing\L O G O\HOOVER\logo Hoover 2014\logo_hoover Bi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2793" y="5922000"/>
            <a:ext cx="961207" cy="9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0"/>
            <a:ext cx="8808720" cy="928255"/>
          </a:xfrm>
        </p:spPr>
        <p:txBody>
          <a:bodyPr>
            <a:normAutofit fontScale="90000"/>
          </a:bodyPr>
          <a:lstStyle/>
          <a:p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HF0C3SB0FW</a:t>
            </a:r>
            <a:b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400" b="0" cap="none" dirty="0">
                <a:solidFill>
                  <a:schemeClr val="tx1"/>
                </a:solidFill>
                <a:latin typeface="Arial" charset="0"/>
              </a:rPr>
              <a:t>Volně stojící myčka nádobí </a:t>
            </a:r>
            <a:r>
              <a:rPr lang="cs-CZ" altLang="cs-CZ" sz="1400" b="0" cap="none" dirty="0">
                <a:solidFill>
                  <a:srgbClr val="C00000"/>
                </a:solidFill>
                <a:latin typeface="Arial" charset="0"/>
              </a:rPr>
              <a:t>H</a:t>
            </a:r>
            <a:r>
              <a:rPr lang="cs-CZ" altLang="cs-CZ" sz="1400" b="0" cap="none" dirty="0">
                <a:solidFill>
                  <a:schemeClr val="tx1"/>
                </a:solidFill>
                <a:latin typeface="Arial" charset="0"/>
              </a:rPr>
              <a:t>-DISH 500 šíře 45 cm</a:t>
            </a:r>
            <a:br>
              <a:rPr lang="cs-CZ" altLang="cs-CZ" sz="1400" b="0" cap="none" dirty="0">
                <a:solidFill>
                  <a:schemeClr val="tx1"/>
                </a:solidFill>
                <a:latin typeface="Arial" charset="0"/>
              </a:rPr>
            </a:br>
            <a:r>
              <a:rPr lang="cs-CZ" altLang="cs-CZ" sz="1400" b="0" cap="none" dirty="0">
                <a:solidFill>
                  <a:srgbClr val="C00000"/>
                </a:solidFill>
                <a:latin typeface="Arial" charset="0"/>
              </a:rPr>
              <a:t>Wifi + Bluetooth, LED kontrolky, 8 programů, 10 sad, 9 l, 43 dB(A), 2 koše, Auto Open, Speed Drive Inverter motor</a:t>
            </a:r>
            <a:endParaRPr lang="cs-CZ" altLang="cs-CZ" sz="1400" b="0" cap="none" dirty="0">
              <a:solidFill>
                <a:srgbClr val="C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11" name="Zástupný symbol pro text 3"/>
          <p:cNvSpPr>
            <a:spLocks noGrp="1"/>
          </p:cNvSpPr>
          <p:nvPr>
            <p:ph type="body" idx="14"/>
          </p:nvPr>
        </p:nvSpPr>
        <p:spPr>
          <a:xfrm>
            <a:off x="137575" y="928255"/>
            <a:ext cx="3958518" cy="5937304"/>
          </a:xfrm>
        </p:spPr>
        <p:txBody>
          <a:bodyPr anchor="t">
            <a:noAutofit/>
          </a:bodyPr>
          <a:lstStyle/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  <a:cs typeface="+mn-cs"/>
              </a:rPr>
              <a:t>Hlavní vlastnosti (Nařízení v přenesené pravomoci: (EU) 2019/2017)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Třída energetické účinnosti		C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Jmenovitá kapacita (sady nádobí)		10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Spotřeba energie na 1 cyklus programu Eco (kWh) 	0,59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Spotřeba energie na 100 cyklů programu Eco (kWh)	59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Spotřeba vody na 1 cyklus v programu Eco (l) 	9	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Trvání programu Eco (h:min)		3:05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Úroveň emisí hluku šířeného vzduchem (dB(A) re 1 pW)	43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Emisní třída hluku šířeného vzduchem		B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dirty="0">
              <a:solidFill>
                <a:prstClr val="black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Technologie</a:t>
            </a:r>
          </a:p>
          <a:p>
            <a:pPr marL="171450" indent="-17145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800" b="1" dirty="0">
                <a:solidFill>
                  <a:schemeClr val="tx1"/>
                </a:solidFill>
                <a:latin typeface="Arial" panose="020B0604020202020204" pitchFamily="34" charset="0"/>
              </a:rPr>
              <a:t>Wifi + Bluetooth připojení -  možnost bezdotykového připojení k Wifi a </a:t>
            </a:r>
            <a:r>
              <a:rPr lang="cs-CZ" altLang="cs-CZ" sz="800" b="1">
                <a:solidFill>
                  <a:schemeClr val="tx1"/>
                </a:solidFill>
                <a:latin typeface="Arial" panose="020B0604020202020204" pitchFamily="34" charset="0"/>
              </a:rPr>
              <a:t>ovládání myčky </a:t>
            </a:r>
            <a:r>
              <a:rPr lang="cs-CZ" altLang="cs-CZ" sz="800" b="1" dirty="0">
                <a:solidFill>
                  <a:schemeClr val="tx1"/>
                </a:solidFill>
                <a:latin typeface="Arial" panose="020B0604020202020204" pitchFamily="34" charset="0"/>
              </a:rPr>
              <a:t>přes aplikaci hOn se širokou škálou dodatečných informací a funkcí.</a:t>
            </a:r>
          </a:p>
          <a:p>
            <a:pPr marL="171450" indent="-17145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800" b="1" dirty="0">
                <a:solidFill>
                  <a:schemeClr val="tx1"/>
                </a:solidFill>
                <a:latin typeface="Arial" panose="020B0604020202020204" pitchFamily="34" charset="0"/>
              </a:rPr>
              <a:t>Kompatibilní s hlasovými aplikacemi Alexa (Amazon) a Google (pouze v ENG)</a:t>
            </a:r>
          </a:p>
          <a:p>
            <a:pPr marL="171450" indent="-17145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800" b="1" dirty="0">
                <a:solidFill>
                  <a:schemeClr val="tx1"/>
                </a:solidFill>
                <a:latin typeface="Arial" charset="0"/>
              </a:rPr>
              <a:t>Rychlý 59 min – mytí včetně sušení poloviční náplně</a:t>
            </a:r>
          </a:p>
          <a:p>
            <a:pPr marL="171450" indent="-17145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800" b="1" dirty="0">
                <a:solidFill>
                  <a:schemeClr val="tx1"/>
                </a:solidFill>
                <a:latin typeface="Arial" charset="0"/>
              </a:rPr>
              <a:t>Smart Sensor systém – automatické nastavení parametrů mytí dle rozpoznání nečistot pomocí chytrých senzorů</a:t>
            </a:r>
            <a:endParaRPr lang="cs-CZ" altLang="cs-CZ" sz="8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b="1" dirty="0">
              <a:solidFill>
                <a:prstClr val="black"/>
              </a:solidFill>
              <a:latin typeface="Arial" charset="0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Programy 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8 programů základních + Wifi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charset="0"/>
              </a:rPr>
              <a:t>Auto Care 45 – 55 °C, Sklo 45 °C, Eco, 50°C, Univerzální 60°C, Intenzivní 75°C, Hygienický 75 °C, </a:t>
            </a:r>
            <a:r>
              <a:rPr lang="cs-CZ" altLang="cs-CZ" sz="800" b="1" dirty="0">
                <a:solidFill>
                  <a:schemeClr val="tx1"/>
                </a:solidFill>
                <a:latin typeface="Arial" charset="0"/>
              </a:rPr>
              <a:t>Rychlý 59 min – mytí včetně sušení, </a:t>
            </a:r>
            <a:r>
              <a:rPr lang="cs-CZ" altLang="cs-CZ" sz="800" dirty="0">
                <a:solidFill>
                  <a:schemeClr val="tx1"/>
                </a:solidFill>
                <a:latin typeface="Arial" charset="0"/>
              </a:rPr>
              <a:t>Opláchnutí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Funkce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Wifi, </a:t>
            </a: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Poloviční náplň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, Multifunkční tablety, Odložený start 24 hod</a:t>
            </a:r>
            <a:r>
              <a:rPr lang="cs-CZ" altLang="cs-CZ" sz="800" b="1" dirty="0">
                <a:solidFill>
                  <a:schemeClr val="tx1"/>
                </a:solidFill>
                <a:latin typeface="Arial" charset="0"/>
              </a:rPr>
              <a:t>, Auto Open – Automatické otevření dvířek na konci cyklu, </a:t>
            </a:r>
            <a:r>
              <a:rPr lang="cs-CZ" altLang="cs-CZ" sz="800" dirty="0">
                <a:solidFill>
                  <a:schemeClr val="tx1"/>
                </a:solidFill>
                <a:latin typeface="Arial" charset="0"/>
              </a:rPr>
              <a:t>Dětská pojistka, ukazatel nedostatku soli a leštidla, elektronické nastavení tvrdosti vody, nastavení zvukové signalizace, uložení posledního programu do paměti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cs-CZ" altLang="cs-CZ" sz="800" dirty="0">
              <a:solidFill>
                <a:prstClr val="black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  <a:cs typeface="+mn-cs"/>
              </a:rPr>
              <a:t>Konstrukce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  <a:cs typeface="+mn-cs"/>
              </a:rPr>
              <a:t>Speed Drive Inverter motor – bezkartáčový motor s permanentním magnetem, s nejdelší životností. Nejvýkonnější a nejefektivnější technologie pohonu, která je na trhu k dispozici.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b="1" dirty="0">
              <a:solidFill>
                <a:prstClr val="black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  <a:cs typeface="+mn-cs"/>
              </a:rPr>
              <a:t>4místný digitální displej v CZ a SK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Materiál vany nerez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Tříúrovňový filtr; Skryté topné těleso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  <a:cs typeface="+mn-cs"/>
              </a:rPr>
              <a:t>2 koše; 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Výklopné držáky šálku v horním koši, Polohování horního koše; Částečně sklopitelné držáky na talíře ve spodním koši, košíček na příbory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b="1" dirty="0">
              <a:solidFill>
                <a:prstClr val="black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  <a:cs typeface="+mn-cs"/>
              </a:rPr>
              <a:t>Bezpečnost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Ochrana proti přetečení Antioverflow 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b="1" dirty="0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26078" y="1067303"/>
            <a:ext cx="0" cy="5400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78604" y="1067314"/>
            <a:ext cx="0" cy="540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2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0406" y="5001760"/>
            <a:ext cx="720000" cy="720000"/>
          </a:xfrm>
          <a:prstGeom prst="rect">
            <a:avLst/>
          </a:prstGeom>
        </p:spPr>
      </p:pic>
      <p:sp>
        <p:nvSpPr>
          <p:cNvPr id="33" name="TextBox 22"/>
          <p:cNvSpPr txBox="1"/>
          <p:nvPr/>
        </p:nvSpPr>
        <p:spPr>
          <a:xfrm>
            <a:off x="4920443" y="5020365"/>
            <a:ext cx="762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Rychlý program mytí včetně sušení za </a:t>
            </a:r>
          </a:p>
          <a:p>
            <a:pPr algn="ctr"/>
            <a:r>
              <a:rPr lang="cs-CZ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59 min</a:t>
            </a:r>
          </a:p>
        </p:txBody>
      </p:sp>
      <p:pic>
        <p:nvPicPr>
          <p:cNvPr id="36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3747" y="1844454"/>
            <a:ext cx="720000" cy="720000"/>
          </a:xfrm>
          <a:prstGeom prst="rect">
            <a:avLst/>
          </a:prstGeom>
        </p:spPr>
      </p:pic>
      <p:sp>
        <p:nvSpPr>
          <p:cNvPr id="37" name="TextBox 22"/>
          <p:cNvSpPr txBox="1"/>
          <p:nvPr/>
        </p:nvSpPr>
        <p:spPr>
          <a:xfrm>
            <a:off x="4905470" y="1945541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Vysoký výkon, </a:t>
            </a:r>
          </a:p>
          <a:p>
            <a:pPr algn="ctr"/>
            <a:r>
              <a:rPr lang="cs-CZ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dlouhá životnost</a:t>
            </a:r>
          </a:p>
        </p:txBody>
      </p:sp>
      <p:pic>
        <p:nvPicPr>
          <p:cNvPr id="23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2786" y="1077147"/>
            <a:ext cx="720000" cy="720000"/>
          </a:xfrm>
          <a:prstGeom prst="rect">
            <a:avLst/>
          </a:prstGeom>
        </p:spPr>
      </p:pic>
      <p:sp>
        <p:nvSpPr>
          <p:cNvPr id="25" name="TextBox 22"/>
          <p:cNvSpPr txBox="1"/>
          <p:nvPr/>
        </p:nvSpPr>
        <p:spPr>
          <a:xfrm>
            <a:off x="4892040" y="1157565"/>
            <a:ext cx="75210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Wifi </a:t>
            </a:r>
          </a:p>
          <a:p>
            <a:pPr algn="ctr"/>
            <a:r>
              <a:rPr lang="cs-CZ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Bluetooth připojení</a:t>
            </a:r>
            <a:endParaRPr lang="cs-CZ" sz="700" b="1" dirty="0">
              <a:solidFill>
                <a:schemeClr val="bg1"/>
              </a:solidFill>
            </a:endParaRPr>
          </a:p>
        </p:txBody>
      </p:sp>
      <p:pic>
        <p:nvPicPr>
          <p:cNvPr id="27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8026" y="2638172"/>
            <a:ext cx="720000" cy="720000"/>
          </a:xfrm>
          <a:prstGeom prst="rect">
            <a:avLst/>
          </a:prstGeom>
        </p:spPr>
      </p:pic>
      <p:sp>
        <p:nvSpPr>
          <p:cNvPr id="28" name="TextBox 22"/>
          <p:cNvSpPr txBox="1"/>
          <p:nvPr/>
        </p:nvSpPr>
        <p:spPr>
          <a:xfrm>
            <a:off x="4918364" y="2786476"/>
            <a:ext cx="755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Open Automatické otevření </a:t>
            </a:r>
          </a:p>
          <a:p>
            <a:pPr algn="ctr"/>
            <a:r>
              <a:rPr lang="cs-CZ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dvířek</a:t>
            </a:r>
          </a:p>
        </p:txBody>
      </p:sp>
      <p:sp>
        <p:nvSpPr>
          <p:cNvPr id="35" name="Obdélník 34"/>
          <p:cNvSpPr/>
          <p:nvPr/>
        </p:nvSpPr>
        <p:spPr>
          <a:xfrm>
            <a:off x="5707536" y="4911264"/>
            <a:ext cx="34364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Logistická data</a:t>
            </a:r>
          </a:p>
          <a:p>
            <a:pPr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Kód		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32002585</a:t>
            </a:r>
          </a:p>
          <a:p>
            <a:pPr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EAN		6925777875610</a:t>
            </a:r>
          </a:p>
          <a:p>
            <a:pPr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Barva 		Bílá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Rozměry výrobku v x š x h (mm)	846 x 448 x 605</a:t>
            </a:r>
            <a:endParaRPr lang="cs-CZ" altLang="cs-CZ" sz="800" b="1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Čistá váha výrobku (kg)	40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Rozměry balení v x š x h (mm)	882 x 510 x 613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Hmotnost s obalem (kg)	42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6247721" y="2520733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45 cm</a:t>
            </a:r>
          </a:p>
        </p:txBody>
      </p:sp>
      <p:cxnSp>
        <p:nvCxnSpPr>
          <p:cNvPr id="51" name="Přímá spojnice se šipkou 50"/>
          <p:cNvCxnSpPr/>
          <p:nvPr/>
        </p:nvCxnSpPr>
        <p:spPr>
          <a:xfrm>
            <a:off x="6372587" y="2450264"/>
            <a:ext cx="504000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3" name="Obrázek 6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587" y="1695161"/>
            <a:ext cx="648000" cy="648000"/>
          </a:xfrm>
          <a:prstGeom prst="rect">
            <a:avLst/>
          </a:prstGeom>
        </p:spPr>
      </p:pic>
      <p:sp>
        <p:nvSpPr>
          <p:cNvPr id="64" name="Obdélník 63"/>
          <p:cNvSpPr/>
          <p:nvPr/>
        </p:nvSpPr>
        <p:spPr>
          <a:xfrm>
            <a:off x="5796595" y="1695161"/>
            <a:ext cx="504056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9840" y="1659161"/>
            <a:ext cx="720000" cy="7200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7769" y="2646472"/>
            <a:ext cx="720000" cy="720000"/>
          </a:xfrm>
          <a:prstGeom prst="rect">
            <a:avLst/>
          </a:prstGeom>
        </p:spPr>
      </p:pic>
      <p:pic>
        <p:nvPicPr>
          <p:cNvPr id="56" name="Obrázek 5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6763" y="1046269"/>
            <a:ext cx="720000" cy="720000"/>
          </a:xfrm>
          <a:prstGeom prst="flowChartConnector">
            <a:avLst/>
          </a:prstGeom>
        </p:spPr>
      </p:pic>
      <p:pic>
        <p:nvPicPr>
          <p:cNvPr id="44" name="Picture 2" descr="VÃ½sledek obrÃ¡zku pro alexa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23" t="7143" r="25978" b="7619"/>
          <a:stretch/>
        </p:blipFill>
        <p:spPr bwMode="auto">
          <a:xfrm>
            <a:off x="5734745" y="896102"/>
            <a:ext cx="648000" cy="64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8" descr="VÃ½sledek obrÃ¡zku pro google home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86" r="62359" b="14322"/>
          <a:stretch/>
        </p:blipFill>
        <p:spPr bwMode="auto">
          <a:xfrm>
            <a:off x="6452401" y="871347"/>
            <a:ext cx="936000" cy="597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2608" y="878652"/>
            <a:ext cx="648000" cy="652320"/>
          </a:xfrm>
          <a:prstGeom prst="rect">
            <a:avLst/>
          </a:prstGeom>
        </p:spPr>
      </p:pic>
      <p:sp>
        <p:nvSpPr>
          <p:cNvPr id="47" name="TextovéPole 46">
            <a:extLst>
              <a:ext uri="{FF2B5EF4-FFF2-40B4-BE49-F238E27FC236}">
                <a16:creationId xmlns:a16="http://schemas.microsoft.com/office/drawing/2014/main" id="{87E6A696-3B0E-4AB4-A886-45FE02A3E943}"/>
              </a:ext>
            </a:extLst>
          </p:cNvPr>
          <p:cNvSpPr txBox="1"/>
          <p:nvPr/>
        </p:nvSpPr>
        <p:spPr>
          <a:xfrm>
            <a:off x="5258163" y="90260"/>
            <a:ext cx="388583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Parametry odpovídají Nařízení v přenesené pravomoci: (EU) 2019/2017</a:t>
            </a:r>
          </a:p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Více informací o výrobku naleznete pod tímto QR kódem:</a:t>
            </a:r>
          </a:p>
        </p:txBody>
      </p:sp>
      <p:sp>
        <p:nvSpPr>
          <p:cNvPr id="48" name="Obdélník 47"/>
          <p:cNvSpPr/>
          <p:nvPr/>
        </p:nvSpPr>
        <p:spPr>
          <a:xfrm>
            <a:off x="6947625" y="1949994"/>
            <a:ext cx="619468" cy="2133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16" name="Ovál 15"/>
          <p:cNvSpPr/>
          <p:nvPr/>
        </p:nvSpPr>
        <p:spPr>
          <a:xfrm>
            <a:off x="4159854" y="1844454"/>
            <a:ext cx="720000" cy="720000"/>
          </a:xfrm>
          <a:prstGeom prst="ellipse">
            <a:avLst/>
          </a:prstGeom>
          <a:noFill/>
          <a:ln w="63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4121109" y="1845249"/>
            <a:ext cx="837658" cy="738664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05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Speed Drive Inverter</a:t>
            </a:r>
          </a:p>
          <a:p>
            <a:pPr algn="ctr"/>
            <a:r>
              <a:rPr lang="cs-CZ" sz="105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motor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4633" y="3416008"/>
            <a:ext cx="720000" cy="720000"/>
          </a:xfrm>
          <a:prstGeom prst="flowChartConnector">
            <a:avLst/>
          </a:prstGeom>
        </p:spPr>
      </p:pic>
      <p:pic>
        <p:nvPicPr>
          <p:cNvPr id="39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0780" y="3415065"/>
            <a:ext cx="720000" cy="720000"/>
          </a:xfrm>
          <a:prstGeom prst="rect">
            <a:avLst/>
          </a:prstGeom>
        </p:spPr>
      </p:pic>
      <p:sp>
        <p:nvSpPr>
          <p:cNvPr id="40" name="TextBox 22"/>
          <p:cNvSpPr txBox="1"/>
          <p:nvPr/>
        </p:nvSpPr>
        <p:spPr>
          <a:xfrm>
            <a:off x="4911118" y="3563369"/>
            <a:ext cx="75507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Funkce pro multifunkční tablety</a:t>
            </a:r>
          </a:p>
        </p:txBody>
      </p:sp>
      <p:pic>
        <p:nvPicPr>
          <p:cNvPr id="42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1230" y="4212646"/>
            <a:ext cx="720000" cy="720000"/>
          </a:xfrm>
          <a:prstGeom prst="rect">
            <a:avLst/>
          </a:prstGeom>
        </p:spPr>
      </p:pic>
      <p:sp>
        <p:nvSpPr>
          <p:cNvPr id="43" name="TextBox 22"/>
          <p:cNvSpPr txBox="1"/>
          <p:nvPr/>
        </p:nvSpPr>
        <p:spPr>
          <a:xfrm>
            <a:off x="4911568" y="4414740"/>
            <a:ext cx="75507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Tichý chod</a:t>
            </a:r>
          </a:p>
        </p:txBody>
      </p:sp>
      <p:sp>
        <p:nvSpPr>
          <p:cNvPr id="18" name="Vývojový diagram: spojnice 17"/>
          <p:cNvSpPr/>
          <p:nvPr/>
        </p:nvSpPr>
        <p:spPr>
          <a:xfrm>
            <a:off x="4154486" y="5001760"/>
            <a:ext cx="720000" cy="720000"/>
          </a:xfrm>
          <a:prstGeom prst="flowChartConnector">
            <a:avLst/>
          </a:prstGeom>
          <a:noFill/>
          <a:ln w="63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6350">
                <a:solidFill>
                  <a:schemeClr val="tx1"/>
                </a:solidFill>
              </a:ln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4079535" y="5195957"/>
            <a:ext cx="837658" cy="307777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59 min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33" t="3399" r="25033" b="4706"/>
          <a:stretch/>
        </p:blipFill>
        <p:spPr>
          <a:xfrm>
            <a:off x="5968355" y="2926841"/>
            <a:ext cx="1092795" cy="2011086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281" b="90327"/>
          <a:stretch/>
        </p:blipFill>
        <p:spPr>
          <a:xfrm>
            <a:off x="8318608" y="807314"/>
            <a:ext cx="710453" cy="663388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246" y="1927165"/>
            <a:ext cx="1496768" cy="299353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9854" y="4200229"/>
            <a:ext cx="720000" cy="720000"/>
          </a:xfrm>
          <a:prstGeom prst="flowChartConnector">
            <a:avLst/>
          </a:prstGeom>
        </p:spPr>
      </p:pic>
    </p:spTree>
    <p:extLst>
      <p:ext uri="{BB962C8B-B14F-4D97-AF65-F5344CB8AC3E}">
        <p14:creationId xmlns:p14="http://schemas.microsoft.com/office/powerpoint/2010/main" val="24619211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778</TotalTime>
  <Words>501</Words>
  <Application>Microsoft Office PowerPoint</Application>
  <PresentationFormat>Předvádění na obrazovce (4:3)</PresentationFormat>
  <Paragraphs>60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Gotham Narrow Bold</vt:lpstr>
      <vt:lpstr>Gotham Narrow Light</vt:lpstr>
      <vt:lpstr>Gotham Narrow Medium</vt:lpstr>
      <vt:lpstr>Motiv Office</vt:lpstr>
      <vt:lpstr>HF0C3SB0FW Volně stojící myčka nádobí H-DISH 500 šíře 45 cm Wifi + Bluetooth, LED kontrolky, 8 programů, 10 sad, 9 l, 43 dB(A), 2 koše, Auto Open, Speed Drive Inverter motor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CP70_CP50011 - SÁČKOVÝ vysavač CAPTURE</dc:title>
  <dc:creator>Martina Křižáková</dc:creator>
  <cp:lastModifiedBy>Hana Ticháčková</cp:lastModifiedBy>
  <cp:revision>172</cp:revision>
  <cp:lastPrinted>2016-03-31T14:41:45Z</cp:lastPrinted>
  <dcterms:created xsi:type="dcterms:W3CDTF">2016-03-31T13:54:55Z</dcterms:created>
  <dcterms:modified xsi:type="dcterms:W3CDTF">2024-04-09T07:46:07Z</dcterms:modified>
</cp:coreProperties>
</file>