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F63A5-1505-4E09-B95D-F2E94641EFA1}" v="2" dt="2023-06-12T06:25:19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5405" autoAdjust="0"/>
  </p:normalViewPr>
  <p:slideViewPr>
    <p:cSldViewPr snapToGrid="0">
      <p:cViewPr varScale="1">
        <p:scale>
          <a:sx n="111" d="100"/>
          <a:sy n="111" d="100"/>
        </p:scale>
        <p:origin x="1650" y="102"/>
      </p:cViewPr>
      <p:guideLst>
        <p:guide orient="horz" pos="2478"/>
        <p:guide orient="horz" pos="2160"/>
        <p:guide orient="horz" pos="138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jíčková Aneta" userId="42cca61b-60c9-4338-9d70-43983d3fce15" providerId="ADAL" clId="{CD6F63A5-1505-4E09-B95D-F2E94641EFA1}"/>
    <pc:docChg chg="modSld">
      <pc:chgData name="Krajíčková Aneta" userId="42cca61b-60c9-4338-9d70-43983d3fce15" providerId="ADAL" clId="{CD6F63A5-1505-4E09-B95D-F2E94641EFA1}" dt="2023-06-12T06:25:17.639" v="0" actId="20578"/>
      <pc:docMkLst>
        <pc:docMk/>
      </pc:docMkLst>
      <pc:sldChg chg="modSp">
        <pc:chgData name="Krajíčková Aneta" userId="42cca61b-60c9-4338-9d70-43983d3fce15" providerId="ADAL" clId="{CD6F63A5-1505-4E09-B95D-F2E94641EFA1}" dt="2023-06-12T06:25:17.639" v="0" actId="20578"/>
        <pc:sldMkLst>
          <pc:docMk/>
          <pc:sldMk cId="2461921117" sldId="257"/>
        </pc:sldMkLst>
        <pc:spChg chg="mod">
          <ac:chgData name="Krajíčková Aneta" userId="42cca61b-60c9-4338-9d70-43983d3fce15" providerId="ADAL" clId="{CD6F63A5-1505-4E09-B95D-F2E94641EFA1}" dt="2023-06-12T06:25:17.639" v="0" actId="20578"/>
          <ac:spMkLst>
            <pc:docMk/>
            <pc:sldMk cId="2461921117" sldId="257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37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6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982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14536" y="410412"/>
            <a:ext cx="7772400" cy="576064"/>
          </a:xfrm>
          <a:prstGeom prst="rect">
            <a:avLst/>
          </a:prstGeom>
        </p:spPr>
        <p:txBody>
          <a:bodyPr anchor="t"/>
          <a:lstStyle>
            <a:lvl1pPr algn="l">
              <a:defRPr sz="2400" b="1" cap="all" baseline="0">
                <a:solidFill>
                  <a:srgbClr val="CC0000"/>
                </a:solidFill>
                <a:latin typeface="Gotham Narrow Bold" pitchFamily="50" charset="0"/>
              </a:defRPr>
            </a:lvl1pPr>
          </a:lstStyle>
          <a:p>
            <a:r>
              <a:rPr lang="cs-CZ" dirty="0"/>
              <a:t>Kliknutím lze upravit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20284" y="1170254"/>
            <a:ext cx="8517700" cy="37827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solidFill>
                  <a:srgbClr val="CC0000"/>
                </a:solidFill>
                <a:latin typeface="Gotham Narrow Light" pitchFamily="50" charset="0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7" name="bolloH.png"/>
          <p:cNvPicPr/>
          <p:nvPr userDrawn="1"/>
        </p:nvPicPr>
        <p:blipFill>
          <a:blip r:embed="rId2" cstate="print">
            <a:alphaModFix amt="50277"/>
          </a:blip>
          <a:srcRect l="24242" t="42040"/>
          <a:stretch>
            <a:fillRect/>
          </a:stretch>
        </p:blipFill>
        <p:spPr>
          <a:xfrm>
            <a:off x="-16423" y="-27383"/>
            <a:ext cx="3148264" cy="235218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467544" y="2420888"/>
            <a:ext cx="3600400" cy="417646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00" b="0" i="0">
                <a:solidFill>
                  <a:schemeClr val="tx1">
                    <a:lumMod val="50000"/>
                    <a:lumOff val="50000"/>
                  </a:schemeClr>
                </a:solidFill>
                <a:latin typeface="Gotham Narrow Medium"/>
                <a:cs typeface="Gotham Narrow Medium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8324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26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662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88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1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47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63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26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00C46-D848-4F40-BD5D-C53C2B13DC1D}" type="datetimeFigureOut">
              <a:rPr lang="cs-CZ" smtClean="0"/>
              <a:t>12.06.2023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B2602-5C8C-40B6-9BC1-5A569D89DB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23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L:\marketing\L O G O\HOOVER\logo Hoover 2014\logo_hoover 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93" y="5922000"/>
            <a:ext cx="961207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4" y="62783"/>
            <a:ext cx="8755380" cy="928255"/>
          </a:xfrm>
        </p:spPr>
        <p:txBody>
          <a:bodyPr>
            <a:normAutofit fontScale="90000"/>
          </a:bodyPr>
          <a:lstStyle/>
          <a:p>
            <a: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  <a:t>HI 4C6F0PS</a:t>
            </a:r>
            <a:br>
              <a:rPr lang="cs-CZ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  <a:t>Plně vestavná myčka nádobí H-DISH 500 šíře 60 cm</a:t>
            </a:r>
            <a:br>
              <a:rPr lang="cs-CZ" altLang="cs-CZ" sz="1400" b="0" cap="none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1400" b="0" cap="none" dirty="0">
                <a:solidFill>
                  <a:srgbClr val="C00000"/>
                </a:solidFill>
                <a:latin typeface="Arial" charset="0"/>
              </a:rPr>
              <a:t>en. třída C, digitální displej, 8 programů, 14 sad nádobí, 46 </a:t>
            </a:r>
            <a:r>
              <a:rPr lang="cs-CZ" altLang="cs-CZ" sz="1400" b="0" cap="none" dirty="0" err="1">
                <a:solidFill>
                  <a:srgbClr val="C00000"/>
                </a:solidFill>
                <a:latin typeface="Arial" charset="0"/>
              </a:rPr>
              <a:t>db</a:t>
            </a:r>
            <a:r>
              <a:rPr lang="cs-CZ" altLang="cs-CZ" sz="1400" b="0" cap="none" dirty="0">
                <a:solidFill>
                  <a:srgbClr val="C00000"/>
                </a:solidFill>
                <a:latin typeface="Arial" charset="0"/>
              </a:rPr>
              <a:t>(A), připojení přes Wi-Fi + BLE</a:t>
            </a:r>
            <a:br>
              <a:rPr lang="cs-CZ" altLang="cs-CZ" sz="1400" b="0" cap="none" dirty="0">
                <a:solidFill>
                  <a:srgbClr val="C00000"/>
                </a:solidFill>
                <a:latin typeface="Arial" panose="020B0604020202020204" pitchFamily="34" charset="0"/>
              </a:rPr>
            </a:br>
            <a:endParaRPr lang="cs-CZ" altLang="cs-CZ" sz="1400" b="0" cap="none" dirty="0">
              <a:solidFill>
                <a:srgbClr val="C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Zástupný symbol pro text 3"/>
          <p:cNvSpPr>
            <a:spLocks noGrp="1"/>
          </p:cNvSpPr>
          <p:nvPr>
            <p:ph type="body" idx="14"/>
          </p:nvPr>
        </p:nvSpPr>
        <p:spPr>
          <a:xfrm>
            <a:off x="335884" y="930398"/>
            <a:ext cx="3786536" cy="5937304"/>
          </a:xfrm>
        </p:spPr>
        <p:txBody>
          <a:bodyPr anchor="t"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Hlavní vlastnosti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solidFill>
                <a:schemeClr val="tx1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Třída energetické účinnosti		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Jmenovitá kapacita (sady nádobí)		14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 	0,74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(kWh)	74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Spotřeba vody na 1 cyklus v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(l)	9,5</a:t>
            </a:r>
            <a:br>
              <a:rPr lang="cs-CZ" altLang="cs-CZ" sz="800" dirty="0">
                <a:solidFill>
                  <a:schemeClr val="tx1"/>
                </a:solidFill>
                <a:latin typeface="Arial" charset="0"/>
              </a:rPr>
            </a:b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Trvání programu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Eco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h:min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	3:57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pW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)	46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Emisní třída hluku šířeného vzduchem		C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Technologie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panose="020B0604020202020204" pitchFamily="34" charset="0"/>
              </a:rPr>
              <a:t>Wi-Fi + Bluetooth připojení </a:t>
            </a:r>
            <a:r>
              <a:rPr lang="cs-CZ" altLang="cs-CZ" sz="800" dirty="0">
                <a:solidFill>
                  <a:schemeClr val="tx1"/>
                </a:solidFill>
                <a:latin typeface="Arial" panose="020B0604020202020204" pitchFamily="34" charset="0"/>
              </a:rPr>
              <a:t>– možnost bezdotykového připojení přes Wi-Fi/Bluetooth a ovládání pračky přes kompatibilní aplikaci </a:t>
            </a:r>
            <a:r>
              <a:rPr lang="cs-CZ" altLang="cs-CZ" sz="800" dirty="0" err="1">
                <a:solidFill>
                  <a:schemeClr val="tx1"/>
                </a:solidFill>
                <a:latin typeface="Arial" panose="020B0604020202020204" pitchFamily="34" charset="0"/>
              </a:rPr>
              <a:t>hOn</a:t>
            </a:r>
            <a:r>
              <a:rPr lang="cs-CZ" altLang="cs-CZ" sz="800" dirty="0">
                <a:solidFill>
                  <a:schemeClr val="tx1"/>
                </a:solidFill>
                <a:latin typeface="Arial" panose="020B0604020202020204" pitchFamily="34" charset="0"/>
              </a:rPr>
              <a:t> se širokou škálou dodatečných informací a funkcí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Programy</a:t>
            </a: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8 programů základních + Wi-Fi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AUTO CARE 45-50 °C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- automaticky zvolí nejúčinnější a nejefektivnější délku a teplotu mycího cyklu v závislosti na náplni a stupni znečištění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GLASS CARE 45 °C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- Šetrný mycí cyklus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EKO 45 °C  -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Standardní a účinnější program z hlediska kombinované spotřeby energie a vody pro běžně znečištěné nádobí.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UNIVERZÁLNÍ 60 °C -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Vhodné pro každodenní lehce znečištěné nádobí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INTENZIVNÍ 75 °C -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Pro silně znečištěné pánve a další předměty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RYCHLÝ 49‘ 65 °C -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Program s poloviční náplní určený k mytí a sušení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za 49 minut při současném snížení spotřeby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59MIN 65 °C –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mytí a sušení za méně než 1 hodinu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PŘEDMYTÍ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- Krátké </a:t>
            </a:r>
            <a:r>
              <a:rPr lang="cs-CZ" altLang="cs-CZ" sz="800" dirty="0" err="1">
                <a:solidFill>
                  <a:schemeClr val="tx1"/>
                </a:solidFill>
                <a:latin typeface="Arial" charset="0"/>
              </a:rPr>
              <a:t>předmytí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 pro nádobí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dirty="0">
              <a:solidFill>
                <a:schemeClr val="tx1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Odložený start až 1-23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Ukazatel nedostatku soli a leštidla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Automatické otevření dveří po ukončení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Power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Wash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– třetí mycí rameno,4x silnější proud vody (ne spotřeba!)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Half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Load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– možnost zapnutí i s poloviční náplní</a:t>
            </a: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Konstrukce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Digitální displej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Invertorový BLDC (bezkartáčový stejnosměrný) motor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Maxi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</a:rPr>
              <a:t>Ladle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– rozšířený prostor na nože v horním koši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Příborový košík v dolním koši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</a:rPr>
              <a:t>Polohování horního koše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Držáky šálků v horním koši (Premium) s antibakteriálním povrchem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Active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Hygiene</a:t>
            </a:r>
            <a:r>
              <a:rPr lang="cs-CZ" altLang="cs-CZ" sz="800" b="1" dirty="0">
                <a:solidFill>
                  <a:schemeClr val="tx1"/>
                </a:solidFill>
                <a:latin typeface="Arial" charset="0"/>
                <a:cs typeface="+mn-cs"/>
              </a:rPr>
              <a:t> </a:t>
            </a: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– antibakteriální ošetření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Fixní dekorativní deska, výkyvné panty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srgbClr val="FF0000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b="1" u="sng" dirty="0">
                <a:solidFill>
                  <a:schemeClr val="tx1"/>
                </a:solidFill>
                <a:latin typeface="Arial" charset="0"/>
                <a:cs typeface="+mn-cs"/>
              </a:rPr>
              <a:t>Bezpečnost</a:t>
            </a:r>
          </a:p>
          <a:p>
            <a:pPr lvl="0">
              <a:lnSpc>
                <a:spcPct val="100000"/>
              </a:lnSpc>
              <a:spcBef>
                <a:spcPct val="0"/>
              </a:spcBef>
            </a:pPr>
            <a:r>
              <a:rPr lang="cs-CZ" altLang="cs-CZ" sz="800" dirty="0">
                <a:solidFill>
                  <a:schemeClr val="tx1"/>
                </a:solidFill>
                <a:latin typeface="Arial" charset="0"/>
                <a:cs typeface="+mn-cs"/>
              </a:rPr>
              <a:t>Ochrana proti úniku vody </a:t>
            </a:r>
            <a:r>
              <a:rPr lang="cs-CZ" altLang="cs-CZ" sz="800" b="1" dirty="0" err="1">
                <a:solidFill>
                  <a:schemeClr val="tx1"/>
                </a:solidFill>
                <a:latin typeface="Arial" charset="0"/>
                <a:cs typeface="+mn-cs"/>
              </a:rPr>
              <a:t>Aquastop</a:t>
            </a:r>
            <a:endParaRPr lang="cs-CZ" altLang="cs-CZ" sz="800" b="1" dirty="0">
              <a:solidFill>
                <a:schemeClr val="tx1"/>
              </a:solidFill>
              <a:latin typeface="Arial" charset="0"/>
              <a:cs typeface="+mn-cs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</a:pPr>
            <a:endParaRPr lang="cs-CZ" altLang="cs-CZ" sz="800" b="1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126078" y="1067303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78604" y="1067314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406" y="1077834"/>
            <a:ext cx="720000" cy="720000"/>
          </a:xfrm>
          <a:prstGeom prst="rect">
            <a:avLst/>
          </a:prstGeom>
        </p:spPr>
      </p:pic>
      <p:sp>
        <p:nvSpPr>
          <p:cNvPr id="25" name="TextBox 22"/>
          <p:cNvSpPr txBox="1"/>
          <p:nvPr/>
        </p:nvSpPr>
        <p:spPr>
          <a:xfrm>
            <a:off x="4906735" y="1179439"/>
            <a:ext cx="752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přes Wi-Fi + BLE</a:t>
            </a:r>
          </a:p>
        </p:txBody>
      </p:sp>
      <p:pic>
        <p:nvPicPr>
          <p:cNvPr id="27" name="Picture 21" descr="Hoover_kolecko-H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1859235"/>
            <a:ext cx="720000" cy="720000"/>
          </a:xfrm>
          <a:prstGeom prst="rect">
            <a:avLst/>
          </a:prstGeom>
        </p:spPr>
      </p:pic>
      <p:sp>
        <p:nvSpPr>
          <p:cNvPr id="28" name="TextBox 22"/>
          <p:cNvSpPr txBox="1"/>
          <p:nvPr/>
        </p:nvSpPr>
        <p:spPr>
          <a:xfrm>
            <a:off x="4922786" y="1923469"/>
            <a:ext cx="755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otevření dveří na konci cyklu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5707536" y="4941168"/>
            <a:ext cx="343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32901596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8059019052410</a:t>
            </a: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 × Š × 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35,5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 × Š × H (mm)	896 × 640 × 676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37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406" y="1859235"/>
            <a:ext cx="720000" cy="720000"/>
          </a:xfrm>
          <a:prstGeom prst="rect">
            <a:avLst/>
          </a:prstGeom>
        </p:spPr>
      </p:pic>
      <p:pic>
        <p:nvPicPr>
          <p:cNvPr id="46" name="Obrázek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1046269"/>
            <a:ext cx="720000" cy="720000"/>
          </a:xfrm>
          <a:prstGeom prst="flowChartConnector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id="{6DC3C334-3804-42AE-A2A7-7F394A0D161B}"/>
              </a:ext>
            </a:extLst>
          </p:cNvPr>
          <p:cNvSpPr txBox="1"/>
          <p:nvPr/>
        </p:nvSpPr>
        <p:spPr>
          <a:xfrm>
            <a:off x="5701504" y="62783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EB7AF212-740A-411D-9EBB-CD776413D5C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1" t="18797" r="21925" b="17718"/>
          <a:stretch/>
        </p:blipFill>
        <p:spPr>
          <a:xfrm>
            <a:off x="5835992" y="1057541"/>
            <a:ext cx="316614" cy="360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0E12154-3792-E940-28A9-1BFCC3EC7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1044" y="1818945"/>
            <a:ext cx="1553979" cy="161651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8ED885C-18F0-EE6E-AEBA-7D2E132BA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3138" y="3551194"/>
            <a:ext cx="1169793" cy="808570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8A943A6-0540-A622-9797-64CA5ED604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2777" y="3427455"/>
            <a:ext cx="1179131" cy="901147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05B99B86-D4A3-298B-6AC9-EE4297947B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3035" y="1437834"/>
            <a:ext cx="888873" cy="1799321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ED1C014A-0424-7635-E939-0F2B02A731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0269" y="261039"/>
            <a:ext cx="579356" cy="606513"/>
          </a:xfrm>
          <a:prstGeom prst="rect">
            <a:avLst/>
          </a:prstGeom>
        </p:spPr>
      </p:pic>
      <p:pic>
        <p:nvPicPr>
          <p:cNvPr id="10" name="Picture 21" descr="Hoover_kolecko-H_red.png">
            <a:extLst>
              <a:ext uri="{FF2B5EF4-FFF2-40B4-BE49-F238E27FC236}">
                <a16:creationId xmlns:a16="http://schemas.microsoft.com/office/drawing/2014/main" id="{F6EBEB41-E267-92BF-5F86-A1A5069D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2633879"/>
            <a:ext cx="720000" cy="720000"/>
          </a:xfrm>
          <a:prstGeom prst="rect">
            <a:avLst/>
          </a:prstGeom>
        </p:spPr>
      </p:pic>
      <p:sp>
        <p:nvSpPr>
          <p:cNvPr id="13" name="TextBox 22">
            <a:extLst>
              <a:ext uri="{FF2B5EF4-FFF2-40B4-BE49-F238E27FC236}">
                <a16:creationId xmlns:a16="http://schemas.microsoft.com/office/drawing/2014/main" id="{FB865E27-C575-924B-194B-C05E0CF1E6A0}"/>
              </a:ext>
            </a:extLst>
          </p:cNvPr>
          <p:cNvSpPr txBox="1"/>
          <p:nvPr/>
        </p:nvSpPr>
        <p:spPr>
          <a:xfrm>
            <a:off x="4897009" y="2824602"/>
            <a:ext cx="755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65C7A7A-50EE-FB45-4573-0DD6A397A4A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59706" y="2633879"/>
            <a:ext cx="720000" cy="720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59740812-2B58-F6D7-6067-3ADDD23A8B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6963" y="3408523"/>
            <a:ext cx="711443" cy="713485"/>
          </a:xfrm>
          <a:prstGeom prst="rect">
            <a:avLst/>
          </a:prstGeom>
        </p:spPr>
      </p:pic>
      <p:pic>
        <p:nvPicPr>
          <p:cNvPr id="24" name="Picture 21" descr="Hoover_kolecko-H_red.png">
            <a:extLst>
              <a:ext uri="{FF2B5EF4-FFF2-40B4-BE49-F238E27FC236}">
                <a16:creationId xmlns:a16="http://schemas.microsoft.com/office/drawing/2014/main" id="{C76394AA-6F01-8B06-44ED-1C0CE27FF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026" y="3402733"/>
            <a:ext cx="720000" cy="720000"/>
          </a:xfrm>
          <a:prstGeom prst="rect">
            <a:avLst/>
          </a:prstGeom>
        </p:spPr>
      </p:pic>
      <p:sp>
        <p:nvSpPr>
          <p:cNvPr id="29" name="TextBox 22">
            <a:extLst>
              <a:ext uri="{FF2B5EF4-FFF2-40B4-BE49-F238E27FC236}">
                <a16:creationId xmlns:a16="http://schemas.microsoft.com/office/drawing/2014/main" id="{0FFC9643-262A-3FF7-BCCC-E2A62CB2D6B6}"/>
              </a:ext>
            </a:extLst>
          </p:cNvPr>
          <p:cNvSpPr txBox="1"/>
          <p:nvPr/>
        </p:nvSpPr>
        <p:spPr>
          <a:xfrm>
            <a:off x="4945989" y="3643647"/>
            <a:ext cx="7550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Aquastop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211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810</TotalTime>
  <Words>487</Words>
  <Application>Microsoft Office PowerPoint</Application>
  <PresentationFormat>Předvádění na obrazovce (4:3)</PresentationFormat>
  <Paragraphs>58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Gotham Narrow Bold</vt:lpstr>
      <vt:lpstr>Gotham Narrow Light</vt:lpstr>
      <vt:lpstr>Gotham Narrow Medium</vt:lpstr>
      <vt:lpstr>Motiv Office</vt:lpstr>
      <vt:lpstr>HI 4C6F0PS Plně vestavná myčka nádobí H-DISH 500 šíře 60 cm en. třída C, digitální displej, 8 programů, 14 sad nádobí, 46 db(A), připojení přes Wi-Fi + BLE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CP70_CP50011 - SÁČKOVÝ vysavač CAPTURE</dc:title>
  <dc:creator>Martina Křižáková</dc:creator>
  <cp:lastModifiedBy>Krajíčková Aneta</cp:lastModifiedBy>
  <cp:revision>138</cp:revision>
  <cp:lastPrinted>2016-03-31T14:41:45Z</cp:lastPrinted>
  <dcterms:created xsi:type="dcterms:W3CDTF">2016-03-31T13:54:55Z</dcterms:created>
  <dcterms:modified xsi:type="dcterms:W3CDTF">2023-06-12T06:25:27Z</dcterms:modified>
</cp:coreProperties>
</file>