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146642"/>
            <a:ext cx="8755380" cy="928255"/>
          </a:xfrm>
        </p:spPr>
        <p:txBody>
          <a:bodyPr>
            <a:normAutofit fontScale="90000"/>
          </a:bodyPr>
          <a:lstStyle/>
          <a:p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HHCR3818EWPL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b="0" cap="none" dirty="0" smtClean="0">
                <a:latin typeface="Arial" charset="0"/>
              </a:rPr>
              <a:t>Volně stojící čtyřdveřová chladnička s mrazákem H-FRIDGE 700 MAXI</a:t>
            </a:r>
            <a:br>
              <a:rPr lang="cs-CZ" altLang="cs-CZ" sz="1600" b="0" cap="none" dirty="0" smtClean="0">
                <a:latin typeface="Arial" charset="0"/>
              </a:rPr>
            </a:br>
            <a:r>
              <a:rPr lang="cs-CZ" altLang="cs-CZ" sz="1400" b="0" cap="none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Frost Air Care, dotykový displej, osvětlení LED, rychlé mrazení a chlazení, invertorový </a:t>
            </a:r>
            <a:r>
              <a:rPr lang="cs-CZ" altLang="cs-CZ" sz="1400" b="0" cap="none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kompresor, dávkovač vody</a:t>
            </a:r>
            <a:endParaRPr lang="cs-CZ" altLang="cs-CZ" sz="1400" b="0" cap="none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1119098"/>
            <a:ext cx="3786536" cy="5546607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2019/2016)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Celkový čistý objem (l)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463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Čistý objem chladničky/ mrazáku (l)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307/156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Spotřeba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energie za den (kWh/24 hod)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0,794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Roční spotřeba energie (kWh/rok)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290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Mrazicí výkon (kg/24 hod)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Doba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skladování při výpadku proudu (hod)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šířeného vzduchem (dB(A) re 1 pW)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36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C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Klimatická třída	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SN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-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T 10°- 43°C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Hvězdičkové označení 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****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 světla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F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Vlastnosti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Total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No Frost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Air Care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beznámrazová technologie chlazení v chladničce i mrazáku s rovnoměrnou distribucí chladného vzduchu v jednotlivých úrovních  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Dávkovač vody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 s manuálním plněním zásobníku na vodu (bez připojení na vodu a bez uhlíkového filtru)        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Invertorový kompresor – tichý chod, nízká spotřeba energie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Externí dotykový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displej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na dvířkách; Elektronický termostat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Samostatné 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nastavení teploty chladničky a mrazáku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Funkce Rychlé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chlazení, Rychlé mrazení, Dovolená, Eco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Automatické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odmrazování chladničky i mrazáku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Alarm otevřených dvířek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Chladnička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2 + 1 skleněné police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5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přihrádek ve dveřích chladničky 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Zásobník na vodu 2,5 l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2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 zásuvky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na ovoce a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zeleninu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Mrazák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4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 transparentní zásuvky + 2 výsuvné plastové police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Tvořítko na výrobu ledu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 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Osvětlení LED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Polohovatelné nožičky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1 invertorový kompresor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Integrované madlo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205322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205333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4373121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11437" y="4513811"/>
            <a:ext cx="7550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Rychlé chlazení</a:t>
            </a:r>
            <a:endParaRPr lang="es-ES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5160755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60496" y="5305485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Rychlé mrazení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797169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10744" y="2942705"/>
            <a:ext cx="7204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Elektronické dotykové ovládání</a:t>
            </a: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3583419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30141" y="3717869"/>
            <a:ext cx="736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34005431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8059019072913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Stříbrná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1815 x 833 x 650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Čistá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1920 x 892 x 709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Hmotnost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94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" name="TextovéPole 6"/>
          <p:cNvSpPr txBox="1"/>
          <p:nvPr/>
        </p:nvSpPr>
        <p:spPr>
          <a:xfrm>
            <a:off x="6452793" y="1109184"/>
            <a:ext cx="118538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 smtClean="0">
                <a:solidFill>
                  <a:srgbClr val="C00000"/>
                </a:solidFill>
                <a:latin typeface="Gotham Narrow Light"/>
                <a:cs typeface="Arial" panose="020B0604020202020204" pitchFamily="34" charset="0"/>
              </a:rPr>
              <a:t>181,5 cm </a:t>
            </a:r>
            <a:endParaRPr lang="cs-CZ" sz="1600" b="1" dirty="0">
              <a:solidFill>
                <a:srgbClr val="C00000"/>
              </a:solidFill>
              <a:latin typeface="Gotham Narrow Light"/>
              <a:cs typeface="Arial" panose="020B060402020202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363" y="2797553"/>
            <a:ext cx="720000" cy="720000"/>
          </a:xfrm>
          <a:prstGeom prst="flowChartConnector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547" y="3578749"/>
            <a:ext cx="720000" cy="720000"/>
          </a:xfrm>
          <a:prstGeom prst="flowChartConnector">
            <a:avLst/>
          </a:prstGeom>
        </p:spPr>
      </p:pic>
      <p:cxnSp>
        <p:nvCxnSpPr>
          <p:cNvPr id="31" name="Přímá spojnice se šipkou 30"/>
          <p:cNvCxnSpPr/>
          <p:nvPr/>
        </p:nvCxnSpPr>
        <p:spPr>
          <a:xfrm>
            <a:off x="7524093" y="1048188"/>
            <a:ext cx="0" cy="3995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4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228" y="1262703"/>
            <a:ext cx="720000" cy="720000"/>
          </a:xfrm>
          <a:prstGeom prst="rect">
            <a:avLst/>
          </a:prstGeom>
        </p:spPr>
      </p:pic>
      <p:sp>
        <p:nvSpPr>
          <p:cNvPr id="43" name="TextBox 22"/>
          <p:cNvSpPr txBox="1"/>
          <p:nvPr/>
        </p:nvSpPr>
        <p:spPr>
          <a:xfrm>
            <a:off x="4921861" y="1326203"/>
            <a:ext cx="81534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</a:t>
            </a:r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chlazení s rovnoměrnou distribucí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44" name="Ovál 43"/>
          <p:cNvSpPr/>
          <p:nvPr/>
        </p:nvSpPr>
        <p:spPr>
          <a:xfrm>
            <a:off x="4150610" y="5131929"/>
            <a:ext cx="720000" cy="72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232930" y="5309390"/>
            <a:ext cx="55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>
                <a:solidFill>
                  <a:srgbClr val="C00000"/>
                </a:solidFill>
              </a:rPr>
              <a:t>SUPER </a:t>
            </a:r>
          </a:p>
          <a:p>
            <a:pPr algn="ctr"/>
            <a:r>
              <a:rPr lang="cs-CZ" sz="1000" dirty="0" smtClean="0">
                <a:solidFill>
                  <a:srgbClr val="C00000"/>
                </a:solidFill>
              </a:rPr>
              <a:t>FREEZE</a:t>
            </a:r>
            <a:endParaRPr lang="cs-CZ" sz="1000" dirty="0">
              <a:solidFill>
                <a:srgbClr val="C00000"/>
              </a:solidFill>
            </a:endParaRPr>
          </a:p>
        </p:txBody>
      </p:sp>
      <p:sp>
        <p:nvSpPr>
          <p:cNvPr id="46" name="Ovál 45"/>
          <p:cNvSpPr/>
          <p:nvPr/>
        </p:nvSpPr>
        <p:spPr>
          <a:xfrm>
            <a:off x="4162506" y="4372456"/>
            <a:ext cx="720000" cy="72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248835" y="4549917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>
                <a:solidFill>
                  <a:srgbClr val="C00000"/>
                </a:solidFill>
              </a:rPr>
              <a:t>SUPER </a:t>
            </a:r>
          </a:p>
          <a:p>
            <a:pPr algn="ctr"/>
            <a:r>
              <a:rPr lang="cs-CZ" sz="1000" dirty="0" smtClean="0">
                <a:solidFill>
                  <a:srgbClr val="C00000"/>
                </a:solidFill>
              </a:rPr>
              <a:t>COOL</a:t>
            </a:r>
            <a:endParaRPr lang="cs-CZ" sz="1000" dirty="0">
              <a:solidFill>
                <a:srgbClr val="C00000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0" t="19976" r="24382" b="19647"/>
          <a:stretch/>
        </p:blipFill>
        <p:spPr>
          <a:xfrm>
            <a:off x="4173093" y="1233675"/>
            <a:ext cx="755999" cy="756000"/>
          </a:xfrm>
          <a:prstGeom prst="flowChartConnector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363" y="2018595"/>
            <a:ext cx="720000" cy="720000"/>
          </a:xfrm>
          <a:prstGeom prst="flowChartConnector">
            <a:avLst/>
          </a:prstGeom>
        </p:spPr>
      </p:pic>
      <p:pic>
        <p:nvPicPr>
          <p:cNvPr id="4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015" y="2027706"/>
            <a:ext cx="720000" cy="720000"/>
          </a:xfrm>
          <a:prstGeom prst="rect">
            <a:avLst/>
          </a:prstGeom>
        </p:spPr>
      </p:pic>
      <p:sp>
        <p:nvSpPr>
          <p:cNvPr id="50" name="TextBox 22"/>
          <p:cNvSpPr txBox="1"/>
          <p:nvPr/>
        </p:nvSpPr>
        <p:spPr>
          <a:xfrm>
            <a:off x="4926130" y="2084522"/>
            <a:ext cx="73636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kompresor – tichý chod, nízká spotřeba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3" t="8302" r="5782" b="8051"/>
          <a:stretch/>
        </p:blipFill>
        <p:spPr>
          <a:xfrm>
            <a:off x="6829339" y="3027872"/>
            <a:ext cx="1353453" cy="164843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5" t="7296" r="18865" b="8302"/>
          <a:stretch/>
        </p:blipFill>
        <p:spPr>
          <a:xfrm>
            <a:off x="5734333" y="1400920"/>
            <a:ext cx="1047581" cy="220353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4" b="90440"/>
          <a:stretch/>
        </p:blipFill>
        <p:spPr>
          <a:xfrm>
            <a:off x="8353773" y="1081842"/>
            <a:ext cx="705209" cy="65560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17" y="1870604"/>
            <a:ext cx="752422" cy="15048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8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156" y="5986016"/>
            <a:ext cx="720000" cy="720000"/>
          </a:xfrm>
          <a:prstGeom prst="rect">
            <a:avLst/>
          </a:prstGeom>
        </p:spPr>
      </p:pic>
      <p:sp>
        <p:nvSpPr>
          <p:cNvPr id="51" name="TextBox 22"/>
          <p:cNvSpPr txBox="1"/>
          <p:nvPr/>
        </p:nvSpPr>
        <p:spPr>
          <a:xfrm>
            <a:off x="4957625" y="6130746"/>
            <a:ext cx="69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Zásobník v lednici s kapacitou 2,5 l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vál 51"/>
          <p:cNvSpPr/>
          <p:nvPr/>
        </p:nvSpPr>
        <p:spPr>
          <a:xfrm>
            <a:off x="4147739" y="5957190"/>
            <a:ext cx="720000" cy="72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4121858" y="6134651"/>
            <a:ext cx="776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>
                <a:solidFill>
                  <a:srgbClr val="C00000"/>
                </a:solidFill>
              </a:rPr>
              <a:t>DÁVKOVAČ</a:t>
            </a:r>
          </a:p>
          <a:p>
            <a:pPr algn="ctr"/>
            <a:r>
              <a:rPr lang="cs-CZ" sz="1000" dirty="0" smtClean="0">
                <a:solidFill>
                  <a:srgbClr val="C00000"/>
                </a:solidFill>
              </a:rPr>
              <a:t> VODY</a:t>
            </a:r>
            <a:endParaRPr lang="cs-CZ" sz="1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54</Words>
  <Application>Microsoft Office PowerPoint</Application>
  <PresentationFormat>Předvádění na obrazovce (4:3)</PresentationFormat>
  <Paragraphs>68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HHCR3818EWPL Volně stojící čtyřdveřová chladnička s mrazákem H-FRIDGE 700 MAXI No Frost Air Care, dotykový displej, osvětlení LED, rychlé mrazení a chlazení, invertorový kompresor, dávkovač vody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121</cp:revision>
  <cp:lastPrinted>2016-03-31T14:41:45Z</cp:lastPrinted>
  <dcterms:created xsi:type="dcterms:W3CDTF">2016-03-31T13:54:55Z</dcterms:created>
  <dcterms:modified xsi:type="dcterms:W3CDTF">2023-06-15T10:15:33Z</dcterms:modified>
</cp:coreProperties>
</file>