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797675" cy="987266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0E8FC5"/>
    <a:srgbClr val="0093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4493" autoAdjust="0"/>
    <p:restoredTop sz="94660"/>
  </p:normalViewPr>
  <p:slideViewPr>
    <p:cSldViewPr>
      <p:cViewPr varScale="1">
        <p:scale>
          <a:sx n="108" d="100"/>
          <a:sy n="108" d="100"/>
        </p:scale>
        <p:origin x="23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5348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5" y="0"/>
            <a:ext cx="2945659" cy="495348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791B80A1-FDE9-416C-B9A8-2A1FE73A844A}" type="datetimeFigureOut">
              <a:rPr lang="cs-CZ" smtClean="0"/>
              <a:t>25.09.2024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1235075"/>
            <a:ext cx="4441825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51220"/>
            <a:ext cx="5438140" cy="3887361"/>
          </a:xfrm>
          <a:prstGeom prst="rect">
            <a:avLst/>
          </a:prstGeom>
        </p:spPr>
        <p:txBody>
          <a:bodyPr vert="horz" lIns="91429" tIns="45715" rIns="91429" bIns="45715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377319"/>
            <a:ext cx="2945659" cy="495347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5" y="9377319"/>
            <a:ext cx="2945659" cy="495347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F63C6288-EF84-456C-B7FC-4481D153D6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8080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C6288-EF84-456C-B7FC-4481D153D6E9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4777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25.09.2024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8545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25.09.2024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163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25.09.2024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5164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25.09.2024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7302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25.09.2024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9162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25.09.2024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477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25.09.2024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0387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25.09.2024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3665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52320" y="6309320"/>
            <a:ext cx="1251348" cy="386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Freeform 28"/>
          <p:cNvSpPr>
            <a:spLocks/>
          </p:cNvSpPr>
          <p:nvPr userDrawn="1"/>
        </p:nvSpPr>
        <p:spPr bwMode="auto">
          <a:xfrm flipH="1" flipV="1">
            <a:off x="0" y="6211575"/>
            <a:ext cx="6984776" cy="646425"/>
          </a:xfrm>
          <a:custGeom>
            <a:avLst/>
            <a:gdLst>
              <a:gd name="connsiteX0" fmla="*/ 0 w 8915400"/>
              <a:gd name="connsiteY0" fmla="*/ 0 h 1026989"/>
              <a:gd name="connsiteX1" fmla="*/ 311567 w 8915400"/>
              <a:gd name="connsiteY1" fmla="*/ 0 h 1026989"/>
              <a:gd name="connsiteX2" fmla="*/ 8609192 w 8915400"/>
              <a:gd name="connsiteY2" fmla="*/ 0 h 1026989"/>
              <a:gd name="connsiteX3" fmla="*/ 8892102 w 8915400"/>
              <a:gd name="connsiteY3" fmla="*/ 281709 h 1026989"/>
              <a:gd name="connsiteX4" fmla="*/ 8915400 w 8915400"/>
              <a:gd name="connsiteY4" fmla="*/ 313802 h 1026989"/>
              <a:gd name="connsiteX5" fmla="*/ 8892102 w 8915400"/>
              <a:gd name="connsiteY5" fmla="*/ 345896 h 1026989"/>
              <a:gd name="connsiteX6" fmla="*/ 8203133 w 8915400"/>
              <a:gd name="connsiteY6" fmla="*/ 1012725 h 1026989"/>
              <a:gd name="connsiteX7" fmla="*/ 8196476 w 8915400"/>
              <a:gd name="connsiteY7" fmla="*/ 1016291 h 1026989"/>
              <a:gd name="connsiteX8" fmla="*/ 8173178 w 8915400"/>
              <a:gd name="connsiteY8" fmla="*/ 1026989 h 1026989"/>
              <a:gd name="connsiteX9" fmla="*/ 686871 w 8915400"/>
              <a:gd name="connsiteY9" fmla="*/ 1026989 h 1026989"/>
              <a:gd name="connsiteX10" fmla="*/ 0 w 8915400"/>
              <a:gd name="connsiteY10" fmla="*/ 1026989 h 102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915400" h="1026989">
                <a:moveTo>
                  <a:pt x="0" y="0"/>
                </a:moveTo>
                <a:lnTo>
                  <a:pt x="311567" y="0"/>
                </a:lnTo>
                <a:cubicBezTo>
                  <a:pt x="1814549" y="0"/>
                  <a:pt x="4345887" y="0"/>
                  <a:pt x="8609192" y="0"/>
                </a:cubicBezTo>
                <a:cubicBezTo>
                  <a:pt x="8609192" y="0"/>
                  <a:pt x="8609192" y="0"/>
                  <a:pt x="8892102" y="281709"/>
                </a:cubicBezTo>
                <a:cubicBezTo>
                  <a:pt x="8892102" y="281709"/>
                  <a:pt x="8915400" y="299539"/>
                  <a:pt x="8915400" y="313802"/>
                </a:cubicBezTo>
                <a:cubicBezTo>
                  <a:pt x="8915400" y="328066"/>
                  <a:pt x="8892102" y="345896"/>
                  <a:pt x="8892102" y="345896"/>
                </a:cubicBezTo>
                <a:cubicBezTo>
                  <a:pt x="8892102" y="345896"/>
                  <a:pt x="8892102" y="345896"/>
                  <a:pt x="8203133" y="1012725"/>
                </a:cubicBezTo>
                <a:cubicBezTo>
                  <a:pt x="8203133" y="1012725"/>
                  <a:pt x="8206461" y="1009159"/>
                  <a:pt x="8196476" y="1016291"/>
                </a:cubicBezTo>
                <a:cubicBezTo>
                  <a:pt x="8186491" y="1026989"/>
                  <a:pt x="8173178" y="1026989"/>
                  <a:pt x="8173178" y="1026989"/>
                </a:cubicBezTo>
                <a:cubicBezTo>
                  <a:pt x="8173178" y="1026989"/>
                  <a:pt x="8173178" y="1026989"/>
                  <a:pt x="686871" y="1026989"/>
                </a:cubicBezTo>
                <a:lnTo>
                  <a:pt x="0" y="1026989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</p:spPr>
        <p:txBody>
          <a:bodyPr vert="horz" wrap="square" lIns="86818" tIns="43409" rIns="86818" bIns="43409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709">
              <a:solidFill>
                <a:prstClr val="black"/>
              </a:solidFill>
            </a:endParaRPr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9CBF3D83-6329-4114-881B-C48C9E2EDB1D}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-98852" y="98850"/>
            <a:ext cx="519832" cy="322129"/>
          </a:xfrm>
          <a:custGeom>
            <a:avLst/>
            <a:gdLst>
              <a:gd name="T0" fmla="*/ 397 w 524"/>
              <a:gd name="T1" fmla="*/ 0 h 398"/>
              <a:gd name="T2" fmla="*/ 0 w 524"/>
              <a:gd name="T3" fmla="*/ 398 h 398"/>
              <a:gd name="T4" fmla="*/ 524 w 524"/>
              <a:gd name="T5" fmla="*/ 398 h 398"/>
              <a:gd name="T6" fmla="*/ 524 w 524"/>
              <a:gd name="T7" fmla="*/ 130 h 398"/>
              <a:gd name="T8" fmla="*/ 397 w 524"/>
              <a:gd name="T9" fmla="*/ 0 h 3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4" h="398">
                <a:moveTo>
                  <a:pt x="397" y="0"/>
                </a:moveTo>
                <a:lnTo>
                  <a:pt x="0" y="398"/>
                </a:lnTo>
                <a:lnTo>
                  <a:pt x="524" y="398"/>
                </a:lnTo>
                <a:lnTo>
                  <a:pt x="524" y="130"/>
                </a:lnTo>
                <a:lnTo>
                  <a:pt x="397" y="0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5114" tIns="32557" rIns="65114" bIns="32557" numCol="1" anchor="t" anchorCtr="0" compatLnSpc="1">
            <a:prstTxWarp prst="textNoShape">
              <a:avLst/>
            </a:prstTxWarp>
          </a:bodyPr>
          <a:lstStyle/>
          <a:p>
            <a:endParaRPr lang="en-US" sz="1350">
              <a:solidFill>
                <a:prstClr val="black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908720"/>
            <a:ext cx="7147240" cy="0"/>
          </a:xfrm>
          <a:prstGeom prst="line">
            <a:avLst/>
          </a:prstGeom>
          <a:ln w="19050">
            <a:solidFill>
              <a:srgbClr val="4472C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882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25.09.2024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9091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25.09.2024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9620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35264-EE75-400C-80BE-5E821CD423B8}" type="datetimeFigureOut">
              <a:rPr lang="cs-CZ" smtClean="0"/>
              <a:t>25.09.2024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7510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Zástupný symbol pro text 3"/>
          <p:cNvSpPr txBox="1">
            <a:spLocks/>
          </p:cNvSpPr>
          <p:nvPr/>
        </p:nvSpPr>
        <p:spPr>
          <a:xfrm>
            <a:off x="289661" y="19066"/>
            <a:ext cx="8818904" cy="864443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2400" b="1" dirty="0">
                <a:solidFill>
                  <a:srgbClr val="4472C4"/>
                </a:solidFill>
                <a:latin typeface="Arial" charset="0"/>
              </a:rPr>
              <a:t>HA2MTB58IRB1S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400" dirty="0">
                <a:latin typeface="Arial" charset="0"/>
              </a:rPr>
              <a:t>Vestavná indukční varná deska ID </a:t>
            </a:r>
            <a:r>
              <a:rPr lang="cs-CZ" altLang="cs-CZ" sz="1400" dirty="0" err="1">
                <a:latin typeface="Arial" charset="0"/>
              </a:rPr>
              <a:t>Series</a:t>
            </a:r>
            <a:r>
              <a:rPr lang="cs-CZ" altLang="cs-CZ" sz="1400" dirty="0">
                <a:latin typeface="Arial" charset="0"/>
              </a:rPr>
              <a:t> 4 – šířka 65 cm 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2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4 varné zóny, Bluetooth + Wi-Fi připojení, Dotykové ovládání, </a:t>
            </a:r>
            <a:r>
              <a:rPr lang="cs-CZ" altLang="cs-CZ" sz="1200" dirty="0" err="1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Varycook</a:t>
            </a:r>
            <a:r>
              <a:rPr lang="cs-CZ" altLang="cs-CZ" sz="12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, </a:t>
            </a:r>
            <a:r>
              <a:rPr lang="cs-CZ" altLang="cs-CZ" sz="1200" dirty="0" err="1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Multizone</a:t>
            </a:r>
            <a:r>
              <a:rPr lang="cs-CZ" altLang="cs-CZ" sz="12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, Booster </a:t>
            </a:r>
            <a:endParaRPr lang="cs-CZ" altLang="cs-CZ" sz="12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3995936" y="980728"/>
            <a:ext cx="0" cy="522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Zástupný symbol pro text 3"/>
          <p:cNvSpPr txBox="1">
            <a:spLocks/>
          </p:cNvSpPr>
          <p:nvPr/>
        </p:nvSpPr>
        <p:spPr>
          <a:xfrm>
            <a:off x="81197" y="932118"/>
            <a:ext cx="3900798" cy="5317220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u="sng" dirty="0">
                <a:latin typeface="Arial" charset="0"/>
                <a:cs typeface="+mn-cs"/>
              </a:rPr>
              <a:t>Hlavní vlastnosti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Počet varných zón	                        8 (4 úrovně výkonu k nastavení)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Celkový příkon (W)	                        7400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Jištění (A) L / 230V~                       10 při 2 kW / 13 při 2,5-3,0 kW / 16 při 3,5 kW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Jištění (A) L1, L2 / 400V ~              10 při 4,5 kW / 16 při 5,5 kW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Jištění (A) L1, L2 / 400V~               16 při 6,8 - 7,4kW - bez omezení výkonu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Kmitočet sítě (Hz)                            50 až 60       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endParaRPr lang="cs-CZ" altLang="cs-CZ" sz="800" dirty="0">
              <a:solidFill>
                <a:srgbClr val="FF0000"/>
              </a:solidFill>
              <a:latin typeface="Arial" charset="0"/>
              <a:cs typeface="+mn-cs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u="sng" dirty="0">
                <a:latin typeface="Arial" charset="0"/>
                <a:cs typeface="+mn-cs"/>
              </a:rPr>
              <a:t>Varné zóny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Levá přední 2x200x90 mm, 2,2 kW/ Booster 3,7 kW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Levá zadní 2x200x90 mm, 2,2 kW/ Booster 3,7 kW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Pravá zadní 2x200x90 mm, 2,2 kW/ Booster 3,7 kW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Pravá horní 2x200x90 mm, 2,2 kW/ Booster 3,7 kW</a:t>
            </a:r>
          </a:p>
          <a:p>
            <a:pPr marL="0" indent="0">
              <a:spcBef>
                <a:spcPct val="0"/>
              </a:spcBef>
              <a:buNone/>
            </a:pPr>
            <a:endParaRPr lang="cs-CZ" altLang="cs-CZ" sz="800" dirty="0">
              <a:solidFill>
                <a:srgbClr val="FF0000"/>
              </a:solidFill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Min Ø dna varné nádoby 90 mm</a:t>
            </a:r>
          </a:p>
          <a:p>
            <a:pPr marL="0" indent="0">
              <a:spcBef>
                <a:spcPct val="0"/>
              </a:spcBef>
              <a:buNone/>
            </a:pPr>
            <a:endParaRPr lang="cs-CZ" altLang="cs-CZ" sz="800" dirty="0">
              <a:solidFill>
                <a:srgbClr val="FF0000"/>
              </a:solidFill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2x </a:t>
            </a:r>
            <a:r>
              <a:rPr lang="cs-CZ" altLang="cs-CZ" sz="800" b="1" dirty="0" err="1">
                <a:latin typeface="Arial" charset="0"/>
              </a:rPr>
              <a:t>Flexy</a:t>
            </a:r>
            <a:r>
              <a:rPr lang="cs-CZ" altLang="cs-CZ" sz="800" b="1" dirty="0">
                <a:latin typeface="Arial" charset="0"/>
              </a:rPr>
              <a:t> &amp; </a:t>
            </a:r>
            <a:r>
              <a:rPr lang="cs-CZ" altLang="cs-CZ" sz="800" b="1" dirty="0" err="1">
                <a:latin typeface="Arial" charset="0"/>
              </a:rPr>
              <a:t>Varycook</a:t>
            </a:r>
            <a:r>
              <a:rPr lang="cs-CZ" altLang="cs-CZ" sz="800" b="1" dirty="0">
                <a:latin typeface="Arial" charset="0"/>
              </a:rPr>
              <a:t>: </a:t>
            </a:r>
            <a:r>
              <a:rPr lang="cs-CZ" altLang="cs-CZ" sz="800" dirty="0">
                <a:latin typeface="Arial" charset="0"/>
              </a:rPr>
              <a:t>Rozměry 200x380 mm, Min Ø dna varné nádoby 160 mm, 3,0 kW/ Booster 3,7 kW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endParaRPr lang="cs-CZ" altLang="cs-CZ" sz="800" dirty="0">
              <a:solidFill>
                <a:srgbClr val="FF0000"/>
              </a:solidFill>
              <a:latin typeface="Arial" charset="0"/>
              <a:cs typeface="+mn-cs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u="sng" dirty="0">
                <a:latin typeface="Arial" charset="0"/>
                <a:cs typeface="+mn-cs"/>
              </a:rPr>
              <a:t>Funkce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dirty="0" err="1">
                <a:latin typeface="Arial" charset="0"/>
              </a:rPr>
              <a:t>Cook</a:t>
            </a:r>
            <a:r>
              <a:rPr lang="cs-CZ" altLang="cs-CZ" sz="800" b="1" dirty="0">
                <a:latin typeface="Arial" charset="0"/>
              </a:rPr>
              <a:t> </a:t>
            </a:r>
            <a:r>
              <a:rPr lang="cs-CZ" altLang="cs-CZ" sz="800" b="1" dirty="0" err="1">
                <a:latin typeface="Arial" charset="0"/>
              </a:rPr>
              <a:t>with</a:t>
            </a:r>
            <a:r>
              <a:rPr lang="cs-CZ" altLang="cs-CZ" sz="800" b="1" dirty="0">
                <a:latin typeface="Arial" charset="0"/>
              </a:rPr>
              <a:t> </a:t>
            </a:r>
            <a:r>
              <a:rPr lang="cs-CZ" altLang="cs-CZ" sz="800" b="1" dirty="0" err="1">
                <a:latin typeface="Arial" charset="0"/>
              </a:rPr>
              <a:t>me</a:t>
            </a:r>
            <a:r>
              <a:rPr lang="cs-CZ" altLang="cs-CZ" sz="800" b="1" dirty="0">
                <a:latin typeface="Arial" charset="0"/>
              </a:rPr>
              <a:t> - Wi-Fi + Bluetooth </a:t>
            </a:r>
            <a:r>
              <a:rPr lang="cs-CZ" altLang="cs-CZ" sz="800" dirty="0">
                <a:latin typeface="Arial" charset="0"/>
              </a:rPr>
              <a:t>připojení k aplikaci </a:t>
            </a:r>
            <a:r>
              <a:rPr lang="cs-CZ" altLang="cs-CZ" sz="800" dirty="0" err="1">
                <a:latin typeface="Arial" charset="0"/>
              </a:rPr>
              <a:t>hOn</a:t>
            </a:r>
            <a:r>
              <a:rPr lang="cs-CZ" altLang="cs-CZ" sz="800" dirty="0">
                <a:latin typeface="Arial" charset="0"/>
              </a:rPr>
              <a:t> a možnost rozšíření základních možností o bohatý obsah včetně receptů a tipů k vaření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dirty="0" err="1">
                <a:latin typeface="Arial" charset="0"/>
              </a:rPr>
              <a:t>VaryCook</a:t>
            </a:r>
            <a:r>
              <a:rPr lang="cs-CZ" altLang="cs-CZ" sz="800" b="1" dirty="0">
                <a:latin typeface="Arial" charset="0"/>
              </a:rPr>
              <a:t> </a:t>
            </a:r>
            <a:r>
              <a:rPr lang="cs-CZ" altLang="cs-CZ" sz="800" dirty="0">
                <a:latin typeface="Arial" charset="0"/>
              </a:rPr>
              <a:t>–</a:t>
            </a:r>
            <a:r>
              <a:rPr lang="cs-CZ" altLang="cs-CZ" sz="800" b="1" dirty="0">
                <a:latin typeface="Arial" charset="0"/>
              </a:rPr>
              <a:t> </a:t>
            </a:r>
            <a:r>
              <a:rPr lang="cs-CZ" altLang="cs-CZ" sz="800" dirty="0">
                <a:latin typeface="Arial" charset="0"/>
              </a:rPr>
              <a:t>vyhrazená oblast se třemi tepelnými zónami, které lze variabilně využít po dobu celého procesu vaření, stačí posunout hrnec na vybranou zónu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dirty="0" err="1">
                <a:latin typeface="Arial" charset="0"/>
              </a:rPr>
              <a:t>Multizone</a:t>
            </a:r>
            <a:r>
              <a:rPr lang="cs-CZ" altLang="cs-CZ" sz="800" dirty="0">
                <a:latin typeface="Arial" charset="0"/>
              </a:rPr>
              <a:t> - </a:t>
            </a:r>
            <a:r>
              <a:rPr lang="cs-CZ" sz="800" dirty="0">
                <a:latin typeface="Arial" charset="0"/>
              </a:rPr>
              <a:t>přizpůsobení velikostem hrnců a pánví pro rovnoměrné vaření 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dirty="0" err="1">
                <a:latin typeface="Arial" charset="0"/>
              </a:rPr>
              <a:t>Power</a:t>
            </a:r>
            <a:r>
              <a:rPr lang="cs-CZ" altLang="cs-CZ" sz="800" b="1" dirty="0">
                <a:latin typeface="Arial" charset="0"/>
              </a:rPr>
              <a:t> Management </a:t>
            </a:r>
            <a:r>
              <a:rPr lang="cs-CZ" altLang="cs-CZ" sz="800" dirty="0">
                <a:latin typeface="Arial" charset="0"/>
              </a:rPr>
              <a:t>– možnost nastavit maximální příkon na 2 kW, 2,5kW, 3 kW,  3,5kW, 4,5kW, 5,5kW, 6,8 kW nebo 7,4 kW. V případě nízkého jištění v domácnosti je tak možné připojení na 230V.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dirty="0" err="1">
                <a:latin typeface="Arial" charset="0"/>
              </a:rPr>
              <a:t>Preci</a:t>
            </a:r>
            <a:r>
              <a:rPr lang="cs-CZ" altLang="cs-CZ" sz="800" b="1" dirty="0">
                <a:latin typeface="Arial" charset="0"/>
              </a:rPr>
              <a:t> </a:t>
            </a:r>
            <a:r>
              <a:rPr lang="cs-CZ" altLang="cs-CZ" sz="800" b="1" dirty="0" err="1">
                <a:latin typeface="Arial" charset="0"/>
              </a:rPr>
              <a:t>Synch</a:t>
            </a:r>
            <a:r>
              <a:rPr lang="cs-CZ" altLang="cs-CZ" sz="800" b="1" dirty="0">
                <a:latin typeface="Arial" charset="0"/>
              </a:rPr>
              <a:t> </a:t>
            </a:r>
            <a:r>
              <a:rPr lang="cs-CZ" altLang="cs-CZ" sz="800" dirty="0">
                <a:latin typeface="Arial" charset="0"/>
              </a:rPr>
              <a:t>– digestoř se automaticky nastaví na správný sací výkon podle úrovně výkonu varné desky </a:t>
            </a:r>
            <a:r>
              <a:rPr lang="cs-CZ" altLang="cs-CZ" sz="800" i="1" dirty="0">
                <a:latin typeface="Arial" charset="0"/>
              </a:rPr>
              <a:t>(pouze s kompatibilním odsavačem)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  <a:cs typeface="+mn-cs"/>
              </a:rPr>
              <a:t>Dotykové ovládání </a:t>
            </a:r>
            <a:r>
              <a:rPr lang="cs-CZ" altLang="cs-CZ" sz="800" dirty="0" err="1">
                <a:latin typeface="Arial" charset="0"/>
                <a:cs typeface="+mn-cs"/>
              </a:rPr>
              <a:t>Multislider</a:t>
            </a:r>
            <a:r>
              <a:rPr lang="cs-CZ" altLang="cs-CZ" sz="800" dirty="0">
                <a:latin typeface="Arial" charset="0"/>
                <a:cs typeface="+mn-cs"/>
              </a:rPr>
              <a:t> (</a:t>
            </a:r>
            <a:r>
              <a:rPr lang="cs-CZ" altLang="cs-CZ" sz="800" dirty="0" err="1">
                <a:latin typeface="Arial" charset="0"/>
                <a:cs typeface="+mn-cs"/>
              </a:rPr>
              <a:t>Invisible</a:t>
            </a:r>
            <a:r>
              <a:rPr lang="cs-CZ" altLang="cs-CZ" sz="800" dirty="0">
                <a:latin typeface="Arial" charset="0"/>
                <a:cs typeface="+mn-cs"/>
              </a:rPr>
              <a:t>) – červené podsvícení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14</a:t>
            </a:r>
            <a:r>
              <a:rPr lang="cs-CZ" altLang="cs-CZ" sz="800" dirty="0">
                <a:latin typeface="Arial" charset="0"/>
                <a:cs typeface="+mn-cs"/>
              </a:rPr>
              <a:t> úrovní výkonu, Časovač, Booster (4x)</a:t>
            </a:r>
            <a:r>
              <a:rPr lang="cs-CZ" altLang="cs-CZ" sz="800" dirty="0">
                <a:latin typeface="Arial" charset="0"/>
              </a:rPr>
              <a:t>, </a:t>
            </a:r>
            <a:r>
              <a:rPr lang="cs-CZ" altLang="cs-CZ" sz="800" b="1" dirty="0">
                <a:latin typeface="Arial" charset="0"/>
              </a:rPr>
              <a:t>Funkce Pauza, Rozpouštění, Mírné vaření, Vaření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endParaRPr lang="cs-CZ" altLang="cs-CZ" sz="800" b="1" dirty="0">
              <a:solidFill>
                <a:srgbClr val="FF0000"/>
              </a:solidFill>
              <a:latin typeface="Arial" charset="0"/>
              <a:cs typeface="+mn-cs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u="sng" dirty="0">
                <a:latin typeface="Arial" charset="0"/>
                <a:cs typeface="+mn-cs"/>
              </a:rPr>
              <a:t>Bezpečnost</a:t>
            </a:r>
            <a:r>
              <a:rPr lang="cs-CZ" altLang="cs-CZ" sz="800" b="1" dirty="0">
                <a:latin typeface="Arial" charset="0"/>
                <a:cs typeface="+mn-cs"/>
              </a:rPr>
              <a:t>	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  <a:cs typeface="+mn-cs"/>
              </a:rPr>
              <a:t>Dětská pojistka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Ukazatel zbytkového tepla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Automatické detekce hrnců a pánví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  <a:cs typeface="+mn-cs"/>
              </a:rPr>
              <a:t>Ochrana před přehřátím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Ochrana</a:t>
            </a:r>
            <a:r>
              <a:rPr lang="cs-CZ" altLang="cs-CZ" sz="800" dirty="0">
                <a:latin typeface="Arial" charset="0"/>
                <a:cs typeface="+mn-cs"/>
              </a:rPr>
              <a:t> při vylití tekutin</a:t>
            </a:r>
            <a:endParaRPr lang="cs-CZ" altLang="cs-CZ" sz="800" dirty="0">
              <a:latin typeface="Arial" charset="0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5652120" y="980728"/>
            <a:ext cx="0" cy="5220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Obdélník 18"/>
          <p:cNvSpPr/>
          <p:nvPr/>
        </p:nvSpPr>
        <p:spPr>
          <a:xfrm>
            <a:off x="5758056" y="5013176"/>
            <a:ext cx="33843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cs-CZ" altLang="cs-CZ" sz="800" b="1" dirty="0">
                <a:latin typeface="Arial" charset="0"/>
              </a:rPr>
              <a:t>Logistická data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charset="0"/>
              </a:rPr>
              <a:t>Kód		33803406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charset="0"/>
              </a:rPr>
              <a:t>EAN		8059019084725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charset="0"/>
              </a:rPr>
              <a:t>Barva		Černé sklo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panose="020B0604020202020204" pitchFamily="34" charset="0"/>
              </a:rPr>
              <a:t>Rozměry výrobku V × Š × H (mm)	51 × 650 × 510</a:t>
            </a:r>
            <a:endParaRPr lang="cs-CZ" altLang="cs-CZ" sz="800" b="1" dirty="0"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panose="020B0604020202020204" pitchFamily="34" charset="0"/>
              </a:rPr>
              <a:t>Čistá váha výrobku (kg)	12,5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panose="020B0604020202020204" pitchFamily="34" charset="0"/>
              </a:rPr>
              <a:t>Rozměry balení V × Š × H (mm)	100 × 750 × 620</a:t>
            </a:r>
            <a:endParaRPr lang="cs-CZ" altLang="cs-CZ" sz="800" dirty="0"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charset="0"/>
              </a:rPr>
              <a:t>Hmotnost s obalem (kg)	15,8</a:t>
            </a:r>
          </a:p>
        </p:txBody>
      </p:sp>
      <p:sp>
        <p:nvSpPr>
          <p:cNvPr id="13" name="Zaoblený obdélník 12"/>
          <p:cNvSpPr/>
          <p:nvPr/>
        </p:nvSpPr>
        <p:spPr>
          <a:xfrm>
            <a:off x="4355976" y="2780928"/>
            <a:ext cx="360040" cy="21602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DF038696-7E65-441A-9CDA-D74AD85351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2841" y="1877847"/>
            <a:ext cx="723480" cy="529299"/>
          </a:xfrm>
          <a:prstGeom prst="rect">
            <a:avLst/>
          </a:prstGeom>
        </p:spPr>
      </p:pic>
      <p:pic>
        <p:nvPicPr>
          <p:cNvPr id="27" name="Obrázek 26">
            <a:extLst>
              <a:ext uri="{FF2B5EF4-FFF2-40B4-BE49-F238E27FC236}">
                <a16:creationId xmlns:a16="http://schemas.microsoft.com/office/drawing/2014/main" id="{BD43DA10-9D84-4417-86DD-3EE275F78A7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33399" y="4312220"/>
            <a:ext cx="689728" cy="656597"/>
          </a:xfrm>
          <a:prstGeom prst="rect">
            <a:avLst/>
          </a:prstGeom>
        </p:spPr>
      </p:pic>
      <p:sp>
        <p:nvSpPr>
          <p:cNvPr id="39" name="TextovéPole 38">
            <a:extLst>
              <a:ext uri="{FF2B5EF4-FFF2-40B4-BE49-F238E27FC236}">
                <a16:creationId xmlns:a16="http://schemas.microsoft.com/office/drawing/2014/main" id="{040AA2EC-0D1D-4824-840E-4FB37DAD03F9}"/>
              </a:ext>
            </a:extLst>
          </p:cNvPr>
          <p:cNvSpPr txBox="1"/>
          <p:nvPr/>
        </p:nvSpPr>
        <p:spPr>
          <a:xfrm>
            <a:off x="4647432" y="1896118"/>
            <a:ext cx="9939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Ovládání </a:t>
            </a:r>
            <a:r>
              <a:rPr lang="cs-CZ" sz="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Multislider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ovéPole 39">
            <a:extLst>
              <a:ext uri="{FF2B5EF4-FFF2-40B4-BE49-F238E27FC236}">
                <a16:creationId xmlns:a16="http://schemas.microsoft.com/office/drawing/2014/main" id="{3F7EB904-E2EF-478C-AF83-540EF98E5E85}"/>
              </a:ext>
            </a:extLst>
          </p:cNvPr>
          <p:cNvSpPr txBox="1"/>
          <p:nvPr/>
        </p:nvSpPr>
        <p:spPr>
          <a:xfrm>
            <a:off x="4633439" y="2636294"/>
            <a:ext cx="9939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VaryCook</a:t>
            </a:r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tři tepelné zóny pro variabilní vaření</a:t>
            </a:r>
          </a:p>
        </p:txBody>
      </p:sp>
      <p:sp>
        <p:nvSpPr>
          <p:cNvPr id="41" name="TextovéPole 40">
            <a:extLst>
              <a:ext uri="{FF2B5EF4-FFF2-40B4-BE49-F238E27FC236}">
                <a16:creationId xmlns:a16="http://schemas.microsoft.com/office/drawing/2014/main" id="{94E6F309-6C66-4AD9-A3A1-9A741A2118A4}"/>
              </a:ext>
            </a:extLst>
          </p:cNvPr>
          <p:cNvSpPr txBox="1"/>
          <p:nvPr/>
        </p:nvSpPr>
        <p:spPr>
          <a:xfrm>
            <a:off x="4688847" y="4387255"/>
            <a:ext cx="9939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Funkce Booster pro všechny čtyři zóny</a:t>
            </a:r>
          </a:p>
        </p:txBody>
      </p:sp>
      <p:pic>
        <p:nvPicPr>
          <p:cNvPr id="12" name="Obrázek 11">
            <a:extLst>
              <a:ext uri="{FF2B5EF4-FFF2-40B4-BE49-F238E27FC236}">
                <a16:creationId xmlns:a16="http://schemas.microsoft.com/office/drawing/2014/main" id="{39D89284-650C-491E-A580-D620D78B885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49948" y="2516964"/>
            <a:ext cx="643969" cy="656596"/>
          </a:xfrm>
          <a:prstGeom prst="rect">
            <a:avLst/>
          </a:prstGeom>
        </p:spPr>
      </p:pic>
      <p:cxnSp>
        <p:nvCxnSpPr>
          <p:cNvPr id="16" name="Přímá spojnice se šipkou 15">
            <a:extLst>
              <a:ext uri="{FF2B5EF4-FFF2-40B4-BE49-F238E27FC236}">
                <a16:creationId xmlns:a16="http://schemas.microsoft.com/office/drawing/2014/main" id="{F8D3C82A-8E1C-410F-E0A1-15689B96E208}"/>
              </a:ext>
            </a:extLst>
          </p:cNvPr>
          <p:cNvCxnSpPr/>
          <p:nvPr/>
        </p:nvCxnSpPr>
        <p:spPr>
          <a:xfrm>
            <a:off x="5812416" y="1336294"/>
            <a:ext cx="2881617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ovéPole 16">
            <a:extLst>
              <a:ext uri="{FF2B5EF4-FFF2-40B4-BE49-F238E27FC236}">
                <a16:creationId xmlns:a16="http://schemas.microsoft.com/office/drawing/2014/main" id="{60D88058-CA46-173D-E201-80B7D678B719}"/>
              </a:ext>
            </a:extLst>
          </p:cNvPr>
          <p:cNvSpPr txBox="1"/>
          <p:nvPr/>
        </p:nvSpPr>
        <p:spPr>
          <a:xfrm>
            <a:off x="6756244" y="1059904"/>
            <a:ext cx="9939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65 cm</a:t>
            </a:r>
          </a:p>
        </p:txBody>
      </p:sp>
      <p:pic>
        <p:nvPicPr>
          <p:cNvPr id="18" name="Picture 2" descr="Résultat de recherche d'images pour &quot;logo wifi png&quot;">
            <a:extLst>
              <a:ext uri="{FF2B5EF4-FFF2-40B4-BE49-F238E27FC236}">
                <a16:creationId xmlns:a16="http://schemas.microsoft.com/office/drawing/2014/main" id="{2EE1005E-6FF9-4DDC-8AFA-25088B2837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391540" y="1064742"/>
            <a:ext cx="220217" cy="197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ovéPole 22">
            <a:extLst>
              <a:ext uri="{FF2B5EF4-FFF2-40B4-BE49-F238E27FC236}">
                <a16:creationId xmlns:a16="http://schemas.microsoft.com/office/drawing/2014/main" id="{8EF4CD4F-221D-C8C9-267D-0AB0B3F5C0F2}"/>
              </a:ext>
            </a:extLst>
          </p:cNvPr>
          <p:cNvSpPr txBox="1"/>
          <p:nvPr/>
        </p:nvSpPr>
        <p:spPr>
          <a:xfrm>
            <a:off x="4655312" y="1257523"/>
            <a:ext cx="9939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WiFi+Bluetooth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Aplikace </a:t>
            </a:r>
            <a:r>
              <a:rPr lang="cs-CZ" sz="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hOn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6" name="Obrázek 25">
            <a:extLst>
              <a:ext uri="{FF2B5EF4-FFF2-40B4-BE49-F238E27FC236}">
                <a16:creationId xmlns:a16="http://schemas.microsoft.com/office/drawing/2014/main" id="{C1177C28-674A-EF79-260B-4AEACF69C57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55366" y="3450348"/>
            <a:ext cx="601220" cy="604783"/>
          </a:xfrm>
          <a:prstGeom prst="rect">
            <a:avLst/>
          </a:prstGeom>
        </p:spPr>
      </p:pic>
      <p:sp>
        <p:nvSpPr>
          <p:cNvPr id="28" name="TextovéPole 27">
            <a:extLst>
              <a:ext uri="{FF2B5EF4-FFF2-40B4-BE49-F238E27FC236}">
                <a16:creationId xmlns:a16="http://schemas.microsoft.com/office/drawing/2014/main" id="{B549F581-DA6E-09D1-4E29-7723E6C47EAC}"/>
              </a:ext>
            </a:extLst>
          </p:cNvPr>
          <p:cNvSpPr txBox="1"/>
          <p:nvPr/>
        </p:nvSpPr>
        <p:spPr>
          <a:xfrm>
            <a:off x="4633439" y="3481444"/>
            <a:ext cx="10352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Multizone</a:t>
            </a:r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rovnoměrné vaření bez ohledu na tvar hrnce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2357BD01-7198-1E8E-CD8C-9CAB6BF6338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48679" y="1426800"/>
            <a:ext cx="2763078" cy="2146215"/>
          </a:xfrm>
          <a:prstGeom prst="rect">
            <a:avLst/>
          </a:prstGeom>
        </p:spPr>
      </p:pic>
      <p:pic>
        <p:nvPicPr>
          <p:cNvPr id="9" name="Immagine 299">
            <a:extLst>
              <a:ext uri="{FF2B5EF4-FFF2-40B4-BE49-F238E27FC236}">
                <a16:creationId xmlns:a16="http://schemas.microsoft.com/office/drawing/2014/main" id="{10B263EF-AD94-4535-B7BF-53B3A23F90E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174752" y="1768296"/>
            <a:ext cx="992099" cy="1524635"/>
          </a:xfrm>
          <a:prstGeom prst="rect">
            <a:avLst/>
          </a:prstGeom>
        </p:spPr>
      </p:pic>
      <p:pic>
        <p:nvPicPr>
          <p:cNvPr id="10" name="Immagine 299">
            <a:extLst>
              <a:ext uri="{FF2B5EF4-FFF2-40B4-BE49-F238E27FC236}">
                <a16:creationId xmlns:a16="http://schemas.microsoft.com/office/drawing/2014/main" id="{10B263EF-AD94-4535-B7BF-53B3A23F90E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445008" y="1768296"/>
            <a:ext cx="992099" cy="1524635"/>
          </a:xfrm>
          <a:prstGeom prst="rect">
            <a:avLst/>
          </a:prstGeom>
        </p:spPr>
      </p:pic>
      <p:pic>
        <p:nvPicPr>
          <p:cNvPr id="2" name="Obrázek 1">
            <a:extLst>
              <a:ext uri="{FF2B5EF4-FFF2-40B4-BE49-F238E27FC236}">
                <a16:creationId xmlns:a16="http://schemas.microsoft.com/office/drawing/2014/main" id="{B278755D-019E-33D2-DEA0-5E73C14C4DD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090261" y="1181803"/>
            <a:ext cx="489178" cy="519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23397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795BD839E46F24EB4770DF09025A07F" ma:contentTypeVersion="11" ma:contentTypeDescription="Vytvoří nový dokument" ma:contentTypeScope="" ma:versionID="899d58e324f7d2ad8dbbf30f92ba481f">
  <xsd:schema xmlns:xsd="http://www.w3.org/2001/XMLSchema" xmlns:xs="http://www.w3.org/2001/XMLSchema" xmlns:p="http://schemas.microsoft.com/office/2006/metadata/properties" xmlns:ns3="a09af93a-bc92-4cce-8ba3-c8fdbed82e22" xmlns:ns4="b4af0723-3826-4aee-ba08-906e8dce3040" targetNamespace="http://schemas.microsoft.com/office/2006/metadata/properties" ma:root="true" ma:fieldsID="8ecc31191407e2209a8b26e29ff69bbb" ns3:_="" ns4:_="">
    <xsd:import namespace="a09af93a-bc92-4cce-8ba3-c8fdbed82e22"/>
    <xsd:import namespace="b4af0723-3826-4aee-ba08-906e8dce304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9af93a-bc92-4cce-8ba3-c8fdbed82e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af0723-3826-4aee-ba08-906e8dce304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ADD55FB-A287-496D-995F-BEB9B7F590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09af93a-bc92-4cce-8ba3-c8fdbed82e22"/>
    <ds:schemaRef ds:uri="b4af0723-3826-4aee-ba08-906e8dce30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38943F7-9869-47ED-98D3-9740D3D8EED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71747CF-528E-4FB1-8821-D297DBD7BA7C}">
  <ds:schemaRefs>
    <ds:schemaRef ds:uri="a09af93a-bc92-4cce-8ba3-c8fdbed82e22"/>
    <ds:schemaRef ds:uri="http://purl.org/dc/elements/1.1/"/>
    <ds:schemaRef ds:uri="http://schemas.microsoft.com/office/2006/metadata/properties"/>
    <ds:schemaRef ds:uri="b4af0723-3826-4aee-ba08-906e8dce3040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2730</TotalTime>
  <Words>463</Words>
  <Application>Microsoft Office PowerPoint</Application>
  <PresentationFormat>Předvádění na obrazovce (4:3)</PresentationFormat>
  <Paragraphs>52</Paragraphs>
  <Slides>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4" baseType="lpstr">
      <vt:lpstr>Arial</vt:lpstr>
      <vt:lpstr>Calibri</vt:lpstr>
      <vt:lpstr>Motiv systému Office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recepce</dc:creator>
  <cp:lastModifiedBy>Michaela Šperl</cp:lastModifiedBy>
  <cp:revision>334</cp:revision>
  <cp:lastPrinted>2021-09-06T11:58:08Z</cp:lastPrinted>
  <dcterms:created xsi:type="dcterms:W3CDTF">2015-07-16T11:02:07Z</dcterms:created>
  <dcterms:modified xsi:type="dcterms:W3CDTF">2024-09-25T07:15:46Z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0x010100C795BD839E46F24EB4770DF09025A07F</vt:lpwstr>
  </property>
</Properties>
</file>