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493" autoAdjust="0"/>
    <p:restoredTop sz="94660"/>
  </p:normalViewPr>
  <p:slideViewPr>
    <p:cSldViewPr>
      <p:cViewPr>
        <p:scale>
          <a:sx n="98" d="100"/>
          <a:sy n="98" d="100"/>
        </p:scale>
        <p:origin x="153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534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7319"/>
            <a:ext cx="2945659" cy="49534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5" y="9377319"/>
            <a:ext cx="2945659" cy="49534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289661" y="19066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rgbClr val="4472C4"/>
                </a:solidFill>
                <a:latin typeface="Arial" charset="0"/>
              </a:rPr>
              <a:t>HAMT66IRCS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>
                <a:latin typeface="Arial" charset="0"/>
              </a:rPr>
              <a:t>Vestavná indukční varná deska ID </a:t>
            </a:r>
            <a:r>
              <a:rPr lang="cs-CZ" altLang="cs-CZ" sz="1400" dirty="0" err="1">
                <a:latin typeface="Arial" charset="0"/>
              </a:rPr>
              <a:t>Series</a:t>
            </a:r>
            <a:r>
              <a:rPr lang="cs-CZ" altLang="cs-CZ" sz="1400" dirty="0">
                <a:latin typeface="Arial" charset="0"/>
              </a:rPr>
              <a:t> 4 – šířka 60 cm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4 varné zóny, Bluetooth + Wi-Fi připojení, Flexi &amp; </a:t>
            </a:r>
            <a:r>
              <a:rPr lang="cs-CZ" altLang="cs-CZ" sz="1200" dirty="0" err="1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Varycook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dotykové ovládání – individuální </a:t>
            </a:r>
            <a:r>
              <a:rPr lang="cs-CZ" altLang="cs-CZ" sz="1200" dirty="0" err="1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slider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4x Booster 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22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95138" y="980727"/>
            <a:ext cx="3900798" cy="5544617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  <a:cs typeface="+mn-cs"/>
              </a:rPr>
              <a:t>Hlavní vlastnosti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Počet varných zón / induktorů         4/ 6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Celkový příkon (W)	                        7400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Jištění (A) L / 230V~                       16 při 3,5 kW s omezením výkonu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Jištění (A) L1, L2 / 400V~               16 při 7,4kW - bez omezení výkonu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Kmitočet sítě (Hz)                            50 až 60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i="1" dirty="0">
                <a:latin typeface="Arial" charset="0"/>
              </a:rPr>
              <a:t>Standardní připojení s použitím libovolných dvou fází, např. (L1, L2,N,PE) 400V~ Možnost připojení pouze jednofázově (L,N,PE) 230V~ 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i="1" dirty="0">
                <a:latin typeface="Arial" charset="0"/>
              </a:rPr>
              <a:t>V obou případech nesmí být naměřené napětí mezi libovolným fázovým vodičem  a středním vodičem mimo povolenou toleranci, tedy 230 V ~ ± 10 %.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  <a:cs typeface="+mn-cs"/>
              </a:rPr>
              <a:t>Varné zóny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Levá přední 2x200 × 90 mm, 2,2 kW/ Booster 3,7 kW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Levá zadní 2x200 × 90 mm, 2,2 kW/ Booster 3,7 kW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Min Ø dna varné nádoby pro levé zóny 90 mm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800" dirty="0">
              <a:solidFill>
                <a:srgbClr val="FF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Flexi &amp; </a:t>
            </a:r>
            <a:r>
              <a:rPr lang="cs-CZ" altLang="cs-CZ" sz="800" b="1" dirty="0" err="1">
                <a:latin typeface="Arial" charset="0"/>
              </a:rPr>
              <a:t>VaryCook</a:t>
            </a:r>
            <a:r>
              <a:rPr lang="cs-CZ" altLang="cs-CZ" sz="800" b="1" dirty="0">
                <a:latin typeface="Arial" charset="0"/>
              </a:rPr>
              <a:t>: </a:t>
            </a:r>
            <a:r>
              <a:rPr lang="cs-CZ" altLang="cs-CZ" sz="800" dirty="0">
                <a:latin typeface="Arial" charset="0"/>
              </a:rPr>
              <a:t>V/Š - 200 x 380 mm, 3,0 kW/ Booster 3,7 kW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Min Ø dna varné nádoby pro </a:t>
            </a:r>
            <a:r>
              <a:rPr lang="cs-CZ" altLang="cs-CZ" sz="800" b="1" dirty="0">
                <a:latin typeface="Arial" charset="0"/>
              </a:rPr>
              <a:t>Flexi</a:t>
            </a:r>
            <a:r>
              <a:rPr lang="cs-CZ" altLang="cs-CZ" sz="800" dirty="0">
                <a:latin typeface="Arial" charset="0"/>
              </a:rPr>
              <a:t> </a:t>
            </a:r>
            <a:r>
              <a:rPr lang="cs-CZ" altLang="cs-CZ" sz="800" b="1" dirty="0">
                <a:latin typeface="Arial" charset="0"/>
              </a:rPr>
              <a:t>&amp;</a:t>
            </a:r>
            <a:r>
              <a:rPr lang="cs-CZ" altLang="cs-CZ" sz="800" dirty="0">
                <a:latin typeface="Arial" charset="0"/>
              </a:rPr>
              <a:t> </a:t>
            </a:r>
            <a:r>
              <a:rPr lang="cs-CZ" altLang="cs-CZ" sz="800" b="1" dirty="0" err="1">
                <a:latin typeface="Arial" charset="0"/>
              </a:rPr>
              <a:t>Varycook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dirty="0">
                <a:latin typeface="Arial" charset="0"/>
              </a:rPr>
              <a:t>160 mm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800" dirty="0">
              <a:solidFill>
                <a:srgbClr val="FF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Pravá zadní:  Ø 210 mm, 2,1 kW/ Booster 3,2 kW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Pravá přední: Ø 150 mm, 1,2 kW/ Booster 2,0 kW 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Min Ø varné nádoby 100/90 mm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800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  <a:cs typeface="+mn-cs"/>
              </a:rPr>
              <a:t>Funkce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 err="1">
                <a:latin typeface="Arial" charset="0"/>
              </a:rPr>
              <a:t>Cook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b="1" dirty="0" err="1">
                <a:latin typeface="Arial" charset="0"/>
              </a:rPr>
              <a:t>with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b="1" dirty="0" err="1">
                <a:latin typeface="Arial" charset="0"/>
              </a:rPr>
              <a:t>me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dirty="0">
                <a:latin typeface="Arial" charset="0"/>
              </a:rPr>
              <a:t>– </a:t>
            </a:r>
            <a:r>
              <a:rPr lang="cs-CZ" altLang="cs-CZ" sz="800" b="1" dirty="0">
                <a:latin typeface="Arial" charset="0"/>
              </a:rPr>
              <a:t>Wi-Fi + Bluetooth </a:t>
            </a:r>
            <a:r>
              <a:rPr lang="cs-CZ" altLang="cs-CZ" sz="800" dirty="0">
                <a:latin typeface="Arial" charset="0"/>
              </a:rPr>
              <a:t>připojení k aplikaci </a:t>
            </a:r>
            <a:r>
              <a:rPr lang="cs-CZ" altLang="cs-CZ" sz="800" dirty="0" err="1">
                <a:latin typeface="Arial" charset="0"/>
              </a:rPr>
              <a:t>hOn</a:t>
            </a:r>
            <a:r>
              <a:rPr lang="cs-CZ" altLang="cs-CZ" sz="800" dirty="0">
                <a:latin typeface="Arial" charset="0"/>
              </a:rPr>
              <a:t> a možnost rozšíření základních možností o bohatý obsah včetně receptů a tipů k vaření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 err="1">
                <a:latin typeface="Arial" charset="0"/>
              </a:rPr>
              <a:t>VaryCook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dirty="0">
                <a:latin typeface="Arial" charset="0"/>
              </a:rPr>
              <a:t>–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dirty="0">
                <a:latin typeface="Arial" charset="0"/>
              </a:rPr>
              <a:t>vyhrazená oblast se třemi tepelnými zónami, které lze variabilně využít po dobu celého procesu vaření, stačí posunout hrnec na vybranou zónu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 err="1">
                <a:latin typeface="Arial" charset="0"/>
              </a:rPr>
              <a:t>Multizone</a:t>
            </a:r>
            <a:r>
              <a:rPr lang="cs-CZ" altLang="cs-CZ" sz="800" dirty="0">
                <a:latin typeface="Arial" charset="0"/>
              </a:rPr>
              <a:t> - spojit více varných zón do jedné větší plochy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Funkce </a:t>
            </a:r>
            <a:r>
              <a:rPr lang="cs-CZ" altLang="cs-CZ" sz="800" b="1" dirty="0" err="1">
                <a:latin typeface="Arial" charset="0"/>
              </a:rPr>
              <a:t>PreciSynch</a:t>
            </a:r>
            <a:r>
              <a:rPr lang="cs-CZ" altLang="cs-CZ" sz="800" b="1" dirty="0">
                <a:latin typeface="Arial" charset="0"/>
              </a:rPr>
              <a:t> – </a:t>
            </a:r>
            <a:r>
              <a:rPr lang="cs-CZ" altLang="cs-CZ" sz="800" dirty="0">
                <a:latin typeface="Arial" charset="0"/>
              </a:rPr>
              <a:t>Odsavač automaticky nastaví na správný sací výkon podle stupně výkonu varné desky </a:t>
            </a:r>
            <a:r>
              <a:rPr lang="cs-CZ" altLang="cs-CZ" sz="800" i="1" dirty="0">
                <a:latin typeface="Arial" charset="0"/>
              </a:rPr>
              <a:t>(pouze s kompatibilním odsavačem)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 err="1">
                <a:latin typeface="Arial" charset="0"/>
              </a:rPr>
              <a:t>Power</a:t>
            </a:r>
            <a:r>
              <a:rPr lang="cs-CZ" altLang="cs-CZ" sz="800" b="1" dirty="0">
                <a:latin typeface="Arial" charset="0"/>
              </a:rPr>
              <a:t> Management </a:t>
            </a:r>
            <a:r>
              <a:rPr lang="cs-CZ" altLang="cs-CZ" sz="800" dirty="0">
                <a:latin typeface="Arial" charset="0"/>
              </a:rPr>
              <a:t>– </a:t>
            </a:r>
            <a:r>
              <a:rPr lang="cs-CZ" sz="800" b="1" i="0" dirty="0">
                <a:effectLst/>
                <a:latin typeface="Calibri" panose="020F0502020204030204" pitchFamily="34" charset="0"/>
              </a:rPr>
              <a:t>V případě nízkého příkonu domácnosti můžeme omezit příkon desky na následující maximální hodnoty: </a:t>
            </a:r>
            <a:r>
              <a:rPr lang="cs-CZ" altLang="cs-CZ" sz="800" b="1" dirty="0">
                <a:latin typeface="Arial" charset="0"/>
              </a:rPr>
              <a:t>2, 2,5, 3, 3,5, 4,5, 5,5 nebo 6,8 kW. Funkce Pauza, Rozpouštění, Mírné vaření, Vaření 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Dotykové ovládání </a:t>
            </a:r>
            <a:r>
              <a:rPr lang="cs-CZ" altLang="cs-CZ" sz="800" dirty="0" err="1">
                <a:latin typeface="Arial" charset="0"/>
                <a:cs typeface="+mn-cs"/>
              </a:rPr>
              <a:t>Multislider</a:t>
            </a:r>
            <a:r>
              <a:rPr lang="cs-CZ" altLang="cs-CZ" sz="800" dirty="0">
                <a:latin typeface="Arial" charset="0"/>
                <a:cs typeface="+mn-cs"/>
              </a:rPr>
              <a:t> – (</a:t>
            </a:r>
            <a:r>
              <a:rPr lang="cs-CZ" altLang="cs-CZ" sz="800" dirty="0" err="1">
                <a:latin typeface="Arial" charset="0"/>
              </a:rPr>
              <a:t>I</a:t>
            </a:r>
            <a:r>
              <a:rPr lang="cs-CZ" altLang="cs-CZ" sz="800" dirty="0" err="1">
                <a:latin typeface="Arial" charset="0"/>
                <a:cs typeface="+mn-cs"/>
              </a:rPr>
              <a:t>nvisible</a:t>
            </a:r>
            <a:r>
              <a:rPr lang="cs-CZ" altLang="cs-CZ" sz="800" dirty="0">
                <a:latin typeface="Arial" charset="0"/>
                <a:cs typeface="+mn-cs"/>
              </a:rPr>
              <a:t>) </a:t>
            </a:r>
            <a:r>
              <a:rPr lang="cs-CZ" altLang="cs-CZ" sz="800" dirty="0">
                <a:latin typeface="Arial" charset="0"/>
              </a:rPr>
              <a:t>– červeně podsvícené</a:t>
            </a:r>
            <a:endParaRPr lang="cs-CZ" altLang="cs-CZ" sz="800" dirty="0"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15</a:t>
            </a:r>
            <a:r>
              <a:rPr lang="cs-CZ" altLang="cs-CZ" sz="800" dirty="0">
                <a:latin typeface="Arial" charset="0"/>
                <a:cs typeface="+mn-cs"/>
              </a:rPr>
              <a:t> úrovní výkonu, Časovač</a:t>
            </a:r>
            <a:r>
              <a:rPr lang="cs-CZ" altLang="cs-CZ" sz="800" dirty="0">
                <a:latin typeface="Arial" charset="0"/>
              </a:rPr>
              <a:t>, </a:t>
            </a:r>
            <a:r>
              <a:rPr lang="cs-CZ" altLang="cs-CZ" sz="800" dirty="0">
                <a:latin typeface="Arial" charset="0"/>
                <a:cs typeface="+mn-cs"/>
              </a:rPr>
              <a:t>Booster (4x)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b="1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  <a:cs typeface="+mn-cs"/>
              </a:rPr>
              <a:t>Bezpečnost</a:t>
            </a:r>
            <a:r>
              <a:rPr lang="cs-CZ" altLang="cs-CZ" sz="800" b="1" dirty="0">
                <a:latin typeface="Arial" charset="0"/>
                <a:cs typeface="+mn-cs"/>
              </a:rPr>
              <a:t>	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Dětská pojistka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Ukazatel zbytkového tepla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Ochrana před přehřátím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Ochrana</a:t>
            </a:r>
            <a:r>
              <a:rPr lang="cs-CZ" altLang="cs-CZ" sz="800" dirty="0">
                <a:latin typeface="Arial" charset="0"/>
                <a:cs typeface="+mn-cs"/>
              </a:rPr>
              <a:t> při vylití tekutin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22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33803556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EAN		8059019097206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Barva		Černé sklo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výrobku V × Š × H (mm)	51 × 590 × 510</a:t>
            </a:r>
            <a:endParaRPr lang="cs-CZ" altLang="cs-CZ" sz="800" b="1" dirty="0"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Čistá váha výrobku (kg)	11,6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balení V × Š × H (mm)	100 × 750 × 620</a:t>
            </a:r>
            <a:endParaRPr lang="cs-CZ" altLang="cs-CZ" sz="800" dirty="0"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Hmotnost s obalem (kg)	14,5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4355976" y="2780928"/>
            <a:ext cx="360040" cy="2160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DF038696-7E65-441A-9CDA-D74AD8535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2841" y="1877847"/>
            <a:ext cx="723480" cy="529299"/>
          </a:xfrm>
          <a:prstGeom prst="rect">
            <a:avLst/>
          </a:prstGeom>
        </p:spPr>
      </p:pic>
      <p:pic>
        <p:nvPicPr>
          <p:cNvPr id="25" name="Obrázek 24">
            <a:extLst>
              <a:ext uri="{FF2B5EF4-FFF2-40B4-BE49-F238E27FC236}">
                <a16:creationId xmlns:a16="http://schemas.microsoft.com/office/drawing/2014/main" id="{D634F4B9-E578-4A82-A528-4FC6C0CFA1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9495" y="4339963"/>
            <a:ext cx="552257" cy="673213"/>
          </a:xfrm>
          <a:prstGeom prst="rect">
            <a:avLst/>
          </a:prstGeom>
        </p:spPr>
      </p:pic>
      <p:pic>
        <p:nvPicPr>
          <p:cNvPr id="27" name="Obrázek 26">
            <a:extLst>
              <a:ext uri="{FF2B5EF4-FFF2-40B4-BE49-F238E27FC236}">
                <a16:creationId xmlns:a16="http://schemas.microsoft.com/office/drawing/2014/main" id="{BD43DA10-9D84-4417-86DD-3EE275F78A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2385" y="3326449"/>
            <a:ext cx="707182" cy="673213"/>
          </a:xfrm>
          <a:prstGeom prst="rect">
            <a:avLst/>
          </a:prstGeom>
        </p:spPr>
      </p:pic>
      <p:sp>
        <p:nvSpPr>
          <p:cNvPr id="36" name="TextovéPole 35">
            <a:extLst>
              <a:ext uri="{FF2B5EF4-FFF2-40B4-BE49-F238E27FC236}">
                <a16:creationId xmlns:a16="http://schemas.microsoft.com/office/drawing/2014/main" id="{C2333B48-2825-415A-B9B4-8017BD250245}"/>
              </a:ext>
            </a:extLst>
          </p:cNvPr>
          <p:cNvSpPr txBox="1"/>
          <p:nvPr/>
        </p:nvSpPr>
        <p:spPr>
          <a:xfrm>
            <a:off x="4661204" y="1059904"/>
            <a:ext cx="9939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Cook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široká nabídka receptů v aplikaci </a:t>
            </a:r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040AA2EC-0D1D-4824-840E-4FB37DAD03F9}"/>
              </a:ext>
            </a:extLst>
          </p:cNvPr>
          <p:cNvSpPr txBox="1"/>
          <p:nvPr/>
        </p:nvSpPr>
        <p:spPr>
          <a:xfrm>
            <a:off x="4647432" y="1896118"/>
            <a:ext cx="993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Ovládání </a:t>
            </a:r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Multislider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invisible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3F7EB904-E2EF-478C-AF83-540EF98E5E85}"/>
              </a:ext>
            </a:extLst>
          </p:cNvPr>
          <p:cNvSpPr txBox="1"/>
          <p:nvPr/>
        </p:nvSpPr>
        <p:spPr>
          <a:xfrm>
            <a:off x="4633439" y="2636294"/>
            <a:ext cx="993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VaryCook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tři tepelné zóny pro variabilní vaření</a:t>
            </a:r>
          </a:p>
        </p:txBody>
      </p:sp>
      <p:sp>
        <p:nvSpPr>
          <p:cNvPr id="41" name="TextovéPole 40">
            <a:extLst>
              <a:ext uri="{FF2B5EF4-FFF2-40B4-BE49-F238E27FC236}">
                <a16:creationId xmlns:a16="http://schemas.microsoft.com/office/drawing/2014/main" id="{94E6F309-6C66-4AD9-A3A1-9A741A2118A4}"/>
              </a:ext>
            </a:extLst>
          </p:cNvPr>
          <p:cNvSpPr txBox="1"/>
          <p:nvPr/>
        </p:nvSpPr>
        <p:spPr>
          <a:xfrm>
            <a:off x="4675287" y="3401484"/>
            <a:ext cx="993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Funkce Booster pro všechny čtyři zóny</a:t>
            </a:r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024F2334-FCD5-45B8-95A1-E3A3F301ABF9}"/>
              </a:ext>
            </a:extLst>
          </p:cNvPr>
          <p:cNvSpPr txBox="1"/>
          <p:nvPr/>
        </p:nvSpPr>
        <p:spPr>
          <a:xfrm>
            <a:off x="4661204" y="4384181"/>
            <a:ext cx="993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Harmonický design, který perfektně ladí s celou ID </a:t>
            </a:r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Series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39D89284-650C-491E-A580-D620D78B88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49948" y="2516964"/>
            <a:ext cx="643969" cy="656596"/>
          </a:xfrm>
          <a:prstGeom prst="rect">
            <a:avLst/>
          </a:prstGeom>
        </p:spPr>
      </p:pic>
      <p:pic>
        <p:nvPicPr>
          <p:cNvPr id="20" name="Obrázek 19">
            <a:extLst>
              <a:ext uri="{FF2B5EF4-FFF2-40B4-BE49-F238E27FC236}">
                <a16:creationId xmlns:a16="http://schemas.microsoft.com/office/drawing/2014/main" id="{CF4F8B28-8943-4C0B-A0AB-1C020417560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03804" y="1066829"/>
            <a:ext cx="730873" cy="692100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FF3CC8E6-B6EC-D1E5-D33B-6A8936FE8B9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36679" y="1536047"/>
            <a:ext cx="2642804" cy="220049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0B8A2EE-EE2E-5ACF-B13D-60943B475D3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50748" y="3833761"/>
            <a:ext cx="2861682" cy="583054"/>
          </a:xfrm>
          <a:prstGeom prst="rect">
            <a:avLst/>
          </a:prstGeom>
        </p:spPr>
      </p:pic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E53041B1-3479-84B0-AEE4-9529896CD9B3}"/>
              </a:ext>
            </a:extLst>
          </p:cNvPr>
          <p:cNvCxnSpPr/>
          <p:nvPr/>
        </p:nvCxnSpPr>
        <p:spPr>
          <a:xfrm>
            <a:off x="5836679" y="1412776"/>
            <a:ext cx="264280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F8ABDC6-5A1C-727C-E5B3-90A05B184BFD}"/>
              </a:ext>
            </a:extLst>
          </p:cNvPr>
          <p:cNvSpPr txBox="1"/>
          <p:nvPr/>
        </p:nvSpPr>
        <p:spPr>
          <a:xfrm>
            <a:off x="6643037" y="1083978"/>
            <a:ext cx="9939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cm</a:t>
            </a:r>
          </a:p>
        </p:txBody>
      </p:sp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1747CF-528E-4FB1-8821-D297DBD7BA7C}">
  <ds:schemaRefs>
    <ds:schemaRef ds:uri="a09af93a-bc92-4cce-8ba3-c8fdbed82e22"/>
    <ds:schemaRef ds:uri="http://purl.org/dc/elements/1.1/"/>
    <ds:schemaRef ds:uri="http://schemas.microsoft.com/office/2006/metadata/properties"/>
    <ds:schemaRef ds:uri="b4af0723-3826-4aee-ba08-906e8dce3040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2642</TotalTime>
  <Words>512</Words>
  <Application>Microsoft Office PowerPoint</Application>
  <PresentationFormat>Předvádění na obrazovce (4:3)</PresentationFormat>
  <Paragraphs>55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Michaela Šperl</cp:lastModifiedBy>
  <cp:revision>332</cp:revision>
  <cp:lastPrinted>2021-09-06T11:58:08Z</cp:lastPrinted>
  <dcterms:created xsi:type="dcterms:W3CDTF">2015-07-16T11:02:07Z</dcterms:created>
  <dcterms:modified xsi:type="dcterms:W3CDTF">2025-01-29T12:43:54Z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