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44624"/>
            <a:ext cx="8890912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HCR7918EIMP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čtyřdveřová chladnička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Cube 90 Series 7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Switch Zone, 3 chladící okruhy, Automat. výrobník ledu, Dávkovač vody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908720"/>
            <a:ext cx="399593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601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323/278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0,978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357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6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N </a:t>
            </a:r>
            <a:r>
              <a:rPr lang="cs-CZ" altLang="cs-CZ" sz="800" dirty="0">
                <a:latin typeface="Arial" charset="0"/>
              </a:rPr>
              <a:t>- ST  10°- 38°C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G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</a:t>
            </a:r>
            <a:r>
              <a:rPr lang="cs-CZ" altLang="cs-CZ" sz="800" b="1" dirty="0" smtClean="0">
                <a:latin typeface="Arial" charset="0"/>
              </a:rPr>
              <a:t>úsporný </a:t>
            </a:r>
            <a:r>
              <a:rPr lang="cs-CZ" altLang="cs-CZ" sz="800" b="1" dirty="0" smtClean="0">
                <a:latin typeface="Arial" charset="0"/>
              </a:rPr>
              <a:t>chod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Total </a:t>
            </a:r>
            <a:r>
              <a:rPr lang="cs-CZ" altLang="cs-CZ" sz="800" b="1" dirty="0">
                <a:latin typeface="Arial" charset="0"/>
              </a:rPr>
              <a:t>No Frost </a:t>
            </a:r>
            <a:r>
              <a:rPr lang="cs-CZ" altLang="cs-CZ" sz="800" b="1" dirty="0" smtClean="0">
                <a:latin typeface="Arial" charset="0"/>
              </a:rPr>
              <a:t>Air Surround – </a:t>
            </a:r>
            <a:r>
              <a:rPr lang="cs-CZ" altLang="cs-CZ" sz="800" b="1" dirty="0">
                <a:latin typeface="Arial" charset="0"/>
              </a:rPr>
              <a:t>beznámrazová technologie mrazení, </a:t>
            </a:r>
            <a:r>
              <a:rPr lang="cs-CZ" altLang="cs-CZ" sz="800" b="1" dirty="0" smtClean="0">
                <a:latin typeface="Arial" charset="0"/>
              </a:rPr>
              <a:t>      šetrná a rovnoměrná </a:t>
            </a:r>
            <a:r>
              <a:rPr lang="cs-CZ" altLang="cs-CZ" sz="800" b="1" dirty="0">
                <a:latin typeface="Arial" charset="0"/>
              </a:rPr>
              <a:t>distribuce chladného vzduchu bez přímého </a:t>
            </a:r>
            <a:r>
              <a:rPr lang="cs-CZ" altLang="cs-CZ" sz="800" b="1" dirty="0" smtClean="0">
                <a:latin typeface="Arial" charset="0"/>
              </a:rPr>
              <a:t>vyfoukávání uchová jídlo déle čerstvé, s možností umístění kamkoliv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Switch Zone - možnost nastavit 3 zásuvky v mrazáku do režimu chladničky nebo mrazáku (režim teplot od +5 °C do -18 °C)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Chladicí systém Trilogic – 3 chladící okruhy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Fresher Shield – uzavírací ventil v mrazáku pro ochranu potravin během procesu automatického rozmrazování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Zásuvka Humidity Zone se systémem HCS </a:t>
            </a:r>
            <a:r>
              <a:rPr lang="cs-CZ" altLang="cs-CZ" sz="800" b="1" dirty="0">
                <a:latin typeface="Arial" charset="0"/>
              </a:rPr>
              <a:t>–</a:t>
            </a:r>
            <a:r>
              <a:rPr lang="en-US" sz="800" b="1" dirty="0">
                <a:latin typeface="Arial" charset="0"/>
              </a:rPr>
              <a:t> </a:t>
            </a:r>
            <a:r>
              <a:rPr lang="cs-CZ" sz="800" b="1" dirty="0" smtClean="0">
                <a:latin typeface="Arial" charset="0"/>
              </a:rPr>
              <a:t>uchová čerstvé potraviny 2x déle, řízená úroveň vlhkosti na </a:t>
            </a:r>
            <a:r>
              <a:rPr lang="en-US" sz="800" b="1" dirty="0" smtClean="0">
                <a:latin typeface="Arial" charset="0"/>
              </a:rPr>
              <a:t>90 %</a:t>
            </a:r>
            <a:r>
              <a:rPr lang="cs-CZ" sz="800" b="1" dirty="0" smtClean="0">
                <a:latin typeface="Arial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cs-CZ" sz="800" b="1" dirty="0" smtClean="0">
                <a:latin typeface="Arial" charset="0"/>
              </a:rPr>
              <a:t>Zásuvka My Zone – 3 režimy (Ovoce a zelenina, Quick Cool, 0 °C Fresh)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ABT PRO – redukce bakterií až na 99,99 % díky modulu </a:t>
            </a:r>
            <a:r>
              <a:rPr lang="cs-CZ" altLang="cs-CZ" sz="800" b="1" dirty="0">
                <a:latin typeface="Arial" charset="0"/>
              </a:rPr>
              <a:t>EPP uvnitř systému cirkulace </a:t>
            </a:r>
            <a:r>
              <a:rPr lang="cs-CZ" altLang="cs-CZ" sz="800" b="1" dirty="0" smtClean="0">
                <a:latin typeface="Arial" charset="0"/>
              </a:rPr>
              <a:t>vzduchu, kde se katalyzuje </a:t>
            </a:r>
            <a:r>
              <a:rPr lang="cs-CZ" altLang="cs-CZ" sz="800" b="1" dirty="0">
                <a:latin typeface="Arial" charset="0"/>
              </a:rPr>
              <a:t>vzduch a </a:t>
            </a:r>
            <a:r>
              <a:rPr lang="cs-CZ" altLang="cs-CZ" sz="800" b="1" dirty="0" smtClean="0">
                <a:latin typeface="Arial" charset="0"/>
              </a:rPr>
              <a:t>vytváří negativní </a:t>
            </a:r>
            <a:r>
              <a:rPr lang="cs-CZ" altLang="cs-CZ" sz="800" b="1" dirty="0">
                <a:latin typeface="Arial" charset="0"/>
              </a:rPr>
              <a:t>ionty </a:t>
            </a:r>
            <a:r>
              <a:rPr lang="cs-CZ" altLang="cs-CZ" sz="800" b="1" dirty="0" smtClean="0">
                <a:latin typeface="Arial" charset="0"/>
              </a:rPr>
              <a:t>kyslíku, </a:t>
            </a:r>
            <a:r>
              <a:rPr lang="cs-CZ" altLang="cs-CZ" sz="800" b="1" dirty="0">
                <a:latin typeface="Arial" charset="0"/>
              </a:rPr>
              <a:t>které rozkládají bakterie a </a:t>
            </a:r>
            <a:r>
              <a:rPr lang="cs-CZ" altLang="cs-CZ" sz="800" b="1" dirty="0" smtClean="0">
                <a:latin typeface="Arial" charset="0"/>
              </a:rPr>
              <a:t>molekuly </a:t>
            </a:r>
            <a:r>
              <a:rPr lang="cs-CZ" altLang="cs-CZ" sz="800" b="1" dirty="0">
                <a:latin typeface="Arial" charset="0"/>
              </a:rPr>
              <a:t>zápachu na oxid uhličitý a </a:t>
            </a:r>
            <a:r>
              <a:rPr lang="cs-CZ" altLang="cs-CZ" sz="800" b="1" dirty="0" smtClean="0">
                <a:latin typeface="Arial" charset="0"/>
              </a:rPr>
              <a:t>vodu.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Absolute Ice – automatický výrobník ledu umístěný ve dvířkách lednice  s vlastním chladicím okruhem pro čistý led bez zápachu. 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Filtr na vodu – umístěný v lednici pro eliminaci kontaminace </a:t>
            </a:r>
            <a:r>
              <a:rPr lang="cs-CZ" altLang="cs-CZ" sz="800" b="1" dirty="0">
                <a:latin typeface="Arial" charset="0"/>
              </a:rPr>
              <a:t>vody (uhlíkový filtr a hadička součástí balení</a:t>
            </a:r>
            <a:r>
              <a:rPr lang="cs-CZ" altLang="cs-CZ" sz="800" b="1" dirty="0" smtClean="0">
                <a:latin typeface="Arial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Funkce </a:t>
            </a:r>
            <a:r>
              <a:rPr lang="cs-CZ" altLang="cs-CZ" sz="800" dirty="0">
                <a:latin typeface="Arial" charset="0"/>
              </a:rPr>
              <a:t>Rychlé chlazení, Rychlé mrazení, Dovolená, Auto nastavení Fuzzy logic, Dětská pojistka, Stand by – pohotovostní režim, režim voda/led on</a:t>
            </a:r>
            <a:r>
              <a:rPr lang="cs-CZ" altLang="cs-CZ" sz="800" dirty="0" smtClean="0">
                <a:latin typeface="Arial" charset="0"/>
              </a:rPr>
              <a:t>/ off</a:t>
            </a:r>
            <a:r>
              <a:rPr lang="cs-CZ" altLang="cs-CZ" sz="800" dirty="0">
                <a:latin typeface="Arial" charset="0"/>
              </a:rPr>
              <a:t>/ kostky/drcený led, resetování filtru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+1 až +9°C chladnička / -</a:t>
            </a:r>
            <a:r>
              <a:rPr lang="cs-CZ" altLang="cs-CZ" sz="800" dirty="0" smtClean="0">
                <a:latin typeface="Arial" charset="0"/>
              </a:rPr>
              <a:t>14 </a:t>
            </a:r>
            <a:r>
              <a:rPr lang="cs-CZ" altLang="cs-CZ" sz="800" dirty="0">
                <a:latin typeface="Arial" charset="0"/>
              </a:rPr>
              <a:t>až -24°C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mrazáku; Akustický signál otevřených dvířek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Chladnička</a:t>
            </a:r>
            <a:endParaRPr lang="cs-CZ" altLang="cs-CZ" sz="800" dirty="0">
              <a:solidFill>
                <a:schemeClr val="bg1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2 + 1 skleněné police / 3 přihrádky ve dveřích / automat. výrobník ledu ve dveřích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1x zásuvka na zeleninu Humidity Zone; 1x zásuvka My Zone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Držák na víno; držák na vajíčka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774710" y="280183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x zásuvka  na zeleninu</a:t>
            </a:r>
          </a:p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 Fresh Zone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5758056" y="515908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34004988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6901018079672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1775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908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160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1925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910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172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84482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089739" y="1899203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708194" y="1929146"/>
            <a:ext cx="143944" cy="648000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846355" y="2729822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82151" y="4797152"/>
            <a:ext cx="869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My Zone s 3 režimy nastavení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776084" y="5589240"/>
            <a:ext cx="876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Humidity Zone – zásuvka           s řízenou vlhkostí 90 %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87878" y="1971707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Obrázek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929724"/>
            <a:ext cx="720000" cy="720000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4776084" y="980728"/>
            <a:ext cx="98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Konvertibilní chlazení/mrazení</a:t>
            </a:r>
          </a:p>
          <a:p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přepnout od +5°do -18 °C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822915" y="4149080"/>
            <a:ext cx="82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Trilogic -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chladící okruhy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396" y="5445224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8" y="4725144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124303" y="2492896"/>
            <a:ext cx="720000" cy="71999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50" y="4077152"/>
            <a:ext cx="720000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91" y="1811725"/>
            <a:ext cx="720000" cy="720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3314094"/>
            <a:ext cx="720000" cy="720000"/>
          </a:xfrm>
          <a:prstGeom prst="rect">
            <a:avLst/>
          </a:prstGeom>
        </p:spPr>
      </p:pic>
      <p:sp>
        <p:nvSpPr>
          <p:cNvPr id="42" name="TextovéPole 41"/>
          <p:cNvSpPr txBox="1"/>
          <p:nvPr/>
        </p:nvSpPr>
        <p:spPr>
          <a:xfrm>
            <a:off x="4793993" y="3377894"/>
            <a:ext cx="786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výrobník ledu (bez pachů) a dávkovač vody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00167" y="4063713"/>
            <a:ext cx="3203121" cy="108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3 + 3 </a:t>
            </a:r>
            <a:r>
              <a:rPr lang="cs-CZ" altLang="cs-CZ" sz="800" dirty="0">
                <a:latin typeface="Arial" charset="0"/>
              </a:rPr>
              <a:t>zásuvky (z toho 3 zásuvky </a:t>
            </a:r>
            <a:r>
              <a:rPr lang="cs-CZ" altLang="cs-CZ" sz="800" dirty="0" smtClean="0">
                <a:latin typeface="Arial" charset="0"/>
              </a:rPr>
              <a:t>Switch Zone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6 </a:t>
            </a:r>
            <a:r>
              <a:rPr lang="cs-CZ" altLang="cs-CZ" sz="800" dirty="0">
                <a:latin typeface="Arial" charset="0"/>
              </a:rPr>
              <a:t>přihrádek ve </a:t>
            </a:r>
            <a:r>
              <a:rPr lang="cs-CZ" altLang="cs-CZ" sz="800" dirty="0" smtClean="0">
                <a:latin typeface="Arial" charset="0"/>
              </a:rPr>
              <a:t>dveřích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Osvětlení LED Daylight / Integrované madlo / 2 </a:t>
            </a:r>
            <a:r>
              <a:rPr lang="cs-CZ" altLang="cs-CZ" sz="800" dirty="0" smtClean="0">
                <a:latin typeface="Arial" charset="0"/>
              </a:rPr>
              <a:t>nožičky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dirty="0" smtClean="0">
                <a:latin typeface="Arial" charset="0"/>
              </a:rPr>
              <a:t>/ </a:t>
            </a:r>
            <a:r>
              <a:rPr lang="cs-CZ" altLang="cs-CZ" sz="800" dirty="0">
                <a:latin typeface="Arial" charset="0"/>
              </a:rPr>
              <a:t>4 </a:t>
            </a:r>
            <a:r>
              <a:rPr lang="cs-CZ" altLang="cs-CZ" sz="800" dirty="0" smtClean="0">
                <a:latin typeface="Arial" charset="0"/>
              </a:rPr>
              <a:t>kolečka</a:t>
            </a:r>
            <a:endParaRPr lang="cs-CZ" dirty="0"/>
          </a:p>
        </p:txBody>
      </p:sp>
      <p:cxnSp>
        <p:nvCxnSpPr>
          <p:cNvPr id="37" name="Straight Connector 34"/>
          <p:cNvCxnSpPr/>
          <p:nvPr/>
        </p:nvCxnSpPr>
        <p:spPr>
          <a:xfrm flipV="1">
            <a:off x="5678707" y="4191063"/>
            <a:ext cx="3250992" cy="178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4"/>
          <p:cNvCxnSpPr/>
          <p:nvPr/>
        </p:nvCxnSpPr>
        <p:spPr>
          <a:xfrm flipV="1">
            <a:off x="5652120" y="5094781"/>
            <a:ext cx="3250992" cy="178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4" t="5900" r="13364" b="8001"/>
          <a:stretch/>
        </p:blipFill>
        <p:spPr>
          <a:xfrm>
            <a:off x="5730239" y="958519"/>
            <a:ext cx="989094" cy="184331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 t="5901" r="1639" b="5901"/>
          <a:stretch/>
        </p:blipFill>
        <p:spPr>
          <a:xfrm>
            <a:off x="6729990" y="2724192"/>
            <a:ext cx="1282193" cy="141716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80" b="90323"/>
          <a:stretch/>
        </p:blipFill>
        <p:spPr>
          <a:xfrm>
            <a:off x="8238925" y="929887"/>
            <a:ext cx="748467" cy="72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840" y="1823451"/>
            <a:ext cx="1039212" cy="20784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138</Words>
  <Application>Microsoft Office PowerPoint</Application>
  <PresentationFormat>Předvádění na obrazovce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265</cp:revision>
  <cp:lastPrinted>2016-05-31T13:00:02Z</cp:lastPrinted>
  <dcterms:created xsi:type="dcterms:W3CDTF">2015-07-16T11:02:07Z</dcterms:created>
  <dcterms:modified xsi:type="dcterms:W3CDTF">2024-04-03T14:12:58Z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