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25.05.2023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51520" y="35904"/>
            <a:ext cx="8784976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HTW5618DNPT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 smtClean="0">
                <a:latin typeface="Arial" charset="0"/>
              </a:rPr>
              <a:t>stojící třídveřová kombinovaná chladnička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3D 60 Series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Total No Frost Air Surround, Invertorový kompresor se zárukou 12 let, Humidity Zone, HCS filtr, My Zone, Easy Access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904656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D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360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235/125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0,594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Roční </a:t>
            </a:r>
            <a:r>
              <a:rPr lang="cs-CZ" altLang="cs-CZ" sz="800" dirty="0">
                <a:latin typeface="Arial" charset="0"/>
              </a:rPr>
              <a:t>spotřeba energie (kWh/rok)		</a:t>
            </a:r>
            <a:r>
              <a:rPr lang="cs-CZ" altLang="cs-CZ" sz="800" dirty="0" smtClean="0">
                <a:latin typeface="Arial" charset="0"/>
              </a:rPr>
              <a:t>217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10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</a:t>
            </a:r>
            <a:r>
              <a:rPr lang="cs-CZ" altLang="cs-CZ" sz="800" dirty="0" smtClean="0">
                <a:latin typeface="Arial" charset="0"/>
              </a:rPr>
              <a:t>)</a:t>
            </a:r>
            <a:r>
              <a:rPr lang="cs-CZ" altLang="cs-CZ" sz="800" dirty="0">
                <a:latin typeface="Arial" charset="0"/>
              </a:rPr>
              <a:t>	</a:t>
            </a:r>
            <a:r>
              <a:rPr lang="cs-CZ" altLang="cs-CZ" sz="800" dirty="0" smtClean="0">
                <a:latin typeface="Arial" charset="0"/>
              </a:rPr>
              <a:t>13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35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B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ST </a:t>
            </a:r>
            <a:r>
              <a:rPr lang="cs-CZ" altLang="cs-CZ" sz="800" dirty="0" smtClean="0">
                <a:latin typeface="Arial" charset="0"/>
              </a:rPr>
              <a:t>10°- 43°C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Hvězdičkové </a:t>
            </a:r>
            <a:r>
              <a:rPr lang="cs-CZ" altLang="cs-CZ" sz="800" dirty="0">
                <a:latin typeface="Arial" charset="0"/>
              </a:rPr>
              <a:t>označení 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</a:t>
            </a:r>
            <a:r>
              <a:rPr lang="cs-CZ" altLang="cs-CZ" sz="800" dirty="0" smtClean="0">
                <a:latin typeface="Arial" charset="0"/>
              </a:rPr>
              <a:t>G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 smtClean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Wifi konektivita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– možnost ovládat chladničku na dálku a využívat doplňkový obsah pomocí aplikace hOn (např. Food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Locator, My Inventory, Advanced Drink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Assistant, atd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.)</a:t>
            </a:r>
            <a:endParaRPr lang="cs-CZ" altLang="cs-CZ" sz="800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Invertorový kompresor </a:t>
            </a:r>
            <a:r>
              <a:rPr lang="cs-CZ" altLang="cs-CZ" sz="800" dirty="0">
                <a:latin typeface="Arial" charset="0"/>
              </a:rPr>
              <a:t>– tichý a energeticky úsporný chod </a:t>
            </a:r>
            <a:r>
              <a:rPr lang="cs-CZ" altLang="cs-CZ" sz="800" dirty="0" smtClean="0">
                <a:latin typeface="Arial" charset="0"/>
              </a:rPr>
              <a:t>s </a:t>
            </a:r>
            <a:r>
              <a:rPr lang="cs-CZ" altLang="cs-CZ" sz="800" b="1" dirty="0" smtClean="0">
                <a:latin typeface="Arial" charset="0"/>
              </a:rPr>
              <a:t>prodlouženou </a:t>
            </a:r>
            <a:r>
              <a:rPr lang="cs-CZ" altLang="cs-CZ" sz="800" b="1" dirty="0">
                <a:latin typeface="Arial" charset="0"/>
              </a:rPr>
              <a:t>zárukou 12 let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Air Surround Total </a:t>
            </a:r>
            <a:r>
              <a:rPr lang="cs-CZ" altLang="cs-CZ" sz="800" b="1" dirty="0">
                <a:latin typeface="Arial" charset="0"/>
              </a:rPr>
              <a:t>No Frost </a:t>
            </a:r>
            <a:r>
              <a:rPr lang="cs-CZ" altLang="cs-CZ" sz="800" dirty="0">
                <a:latin typeface="Arial" charset="0"/>
              </a:rPr>
              <a:t>– beznámrazová technologie </a:t>
            </a:r>
            <a:r>
              <a:rPr lang="cs-CZ" altLang="cs-CZ" sz="800" dirty="0" smtClean="0">
                <a:latin typeface="Arial" charset="0"/>
              </a:rPr>
              <a:t>mrazení s rovnoměrnou distribucí chladného vzduchu proudící v horizontálních kruzích. Šetrné zachování až 99% šťavnatosti a konzistence potravin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HCS filtr v zásuvce Humidity </a:t>
            </a:r>
            <a:r>
              <a:rPr lang="cs-CZ" altLang="cs-CZ" sz="800" dirty="0" smtClean="0">
                <a:latin typeface="Arial" charset="0"/>
              </a:rPr>
              <a:t>Zone pro udržení 90% vlhkosti a zachování čerstvosti potravin až 2x déle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Zásuvka My Zone Pro – </a:t>
            </a:r>
            <a:r>
              <a:rPr lang="cs-CZ" altLang="cs-CZ" sz="800" dirty="0" smtClean="0">
                <a:latin typeface="Arial" charset="0"/>
              </a:rPr>
              <a:t>3 úrovně samostatné nezávislé regulace teploty v zásuvce od 0 do +5 °C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Easy Access </a:t>
            </a:r>
            <a:r>
              <a:rPr lang="cs-CZ" altLang="cs-CZ" sz="800" dirty="0" smtClean="0">
                <a:latin typeface="Arial" charset="0"/>
              </a:rPr>
              <a:t>– dvě samostatně přístupné externí zásuvky do mrazáku na teleskopických výsuvech. Úspora 30 % energie při otevírání.</a:t>
            </a:r>
          </a:p>
          <a:p>
            <a:pPr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Extra tichý chod pouhých 35 dB(A)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Jeden chladící okruh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Funkce Rychlé chlazení, Rychlé mrazení, Dovolená, Eco, Wifi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Elektronické </a:t>
            </a:r>
            <a:r>
              <a:rPr lang="cs-CZ" altLang="cs-CZ" sz="800" dirty="0">
                <a:latin typeface="Arial" charset="0"/>
              </a:rPr>
              <a:t>ovládání teploty </a:t>
            </a:r>
            <a:r>
              <a:rPr lang="cs-CZ" altLang="cs-CZ" sz="800" dirty="0" smtClean="0">
                <a:latin typeface="Arial" charset="0"/>
              </a:rPr>
              <a:t>+2 až +8 °C chladnička / -16 </a:t>
            </a:r>
            <a:r>
              <a:rPr lang="cs-CZ" altLang="cs-CZ" sz="800" dirty="0">
                <a:latin typeface="Arial" charset="0"/>
              </a:rPr>
              <a:t>až -</a:t>
            </a:r>
            <a:r>
              <a:rPr lang="cs-CZ" altLang="cs-CZ" sz="800" dirty="0" smtClean="0">
                <a:latin typeface="Arial" charset="0"/>
              </a:rPr>
              <a:t>24 °C mrazák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Externí dotykový displej na </a:t>
            </a:r>
            <a:r>
              <a:rPr lang="cs-CZ" altLang="cs-CZ" sz="800" dirty="0" smtClean="0">
                <a:latin typeface="Arial" charset="0"/>
              </a:rPr>
              <a:t>dvířkách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Automatické odmrazování chladničky i mrazáku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Akustický signál otevřených dvířek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Chladnička</a:t>
            </a: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2 +1  skleněné police (z toho 1 složitelná) / 5 přihrádek </a:t>
            </a:r>
            <a:r>
              <a:rPr lang="cs-CZ" altLang="cs-CZ" sz="800" dirty="0">
                <a:latin typeface="Arial" charset="0"/>
              </a:rPr>
              <a:t>ve </a:t>
            </a:r>
            <a:r>
              <a:rPr lang="cs-CZ" altLang="cs-CZ" sz="800" dirty="0" smtClean="0">
                <a:latin typeface="Arial" charset="0"/>
              </a:rPr>
              <a:t>dveřích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Zásuvka Humidity Zone, Zásuvka My Zone Pro, </a:t>
            </a:r>
            <a:r>
              <a:rPr lang="cs-CZ" altLang="cs-CZ" sz="800" dirty="0" smtClean="0">
                <a:latin typeface="Arial" charset="0"/>
              </a:rPr>
              <a:t>Držák na víno a na vajíčka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2 samostatně přístupné externí zásuvky s teleskopickým pojezdem + 1 vnitřní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solidFill>
                  <a:schemeClr val="bg1"/>
                </a:solidFill>
                <a:latin typeface="Arial" charset="0"/>
              </a:rPr>
              <a:t>Osvětlení </a:t>
            </a:r>
            <a:r>
              <a:rPr lang="cs-CZ" altLang="cs-CZ" sz="800" b="1" dirty="0" smtClean="0">
                <a:solidFill>
                  <a:schemeClr val="bg1"/>
                </a:solidFill>
                <a:latin typeface="Arial" charset="0"/>
              </a:rPr>
              <a:t>LED /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Integrované madlo / 2 </a:t>
            </a:r>
            <a:r>
              <a:rPr lang="cs-CZ" altLang="cs-CZ" sz="800" dirty="0">
                <a:solidFill>
                  <a:schemeClr val="bg1"/>
                </a:solidFill>
                <a:latin typeface="Arial" charset="0"/>
              </a:rPr>
              <a:t>nastavitelné </a:t>
            </a: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solidFill>
                  <a:schemeClr val="bg1"/>
                </a:solidFill>
                <a:latin typeface="Arial" charset="0"/>
              </a:rPr>
              <a:t>Výměnný závěs dveří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34005475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6901018087424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Matná černá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595 x 667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90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1880 x 664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747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96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</a:t>
            </a:r>
            <a:r>
              <a:rPr lang="cs-CZ" sz="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063030" y="1967006"/>
            <a:ext cx="64807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185</a:t>
            </a:r>
          </a:p>
          <a:p>
            <a:pPr algn="r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Obrázek 2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87"/>
          <a:stretch/>
        </p:blipFill>
        <p:spPr>
          <a:xfrm>
            <a:off x="7639094" y="2039086"/>
            <a:ext cx="143944" cy="648000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8108" y="1753505"/>
            <a:ext cx="684000" cy="682167"/>
          </a:xfrm>
          <a:prstGeom prst="rect">
            <a:avLst/>
          </a:prstGeom>
        </p:spPr>
      </p:pic>
      <p:sp>
        <p:nvSpPr>
          <p:cNvPr id="22" name="TextovéPole 21"/>
          <p:cNvSpPr txBox="1"/>
          <p:nvPr/>
        </p:nvSpPr>
        <p:spPr>
          <a:xfrm>
            <a:off x="4811250" y="1078383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 Air Surround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793061" y="1785010"/>
            <a:ext cx="9144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Zdarma prodloužená záruka 12 let na invertorový kompresor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Obrázek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58" y="951500"/>
            <a:ext cx="720000" cy="720000"/>
          </a:xfrm>
          <a:prstGeom prst="rect">
            <a:avLst/>
          </a:prstGeom>
        </p:spPr>
      </p:pic>
      <p:sp>
        <p:nvSpPr>
          <p:cNvPr id="29" name="TextovéPole 28"/>
          <p:cNvSpPr txBox="1"/>
          <p:nvPr/>
        </p:nvSpPr>
        <p:spPr>
          <a:xfrm>
            <a:off x="4838742" y="3344159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Zásuvka Humidity Zone s filtrem HCS, který udrží až 90 % vlhkosti v prostoru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809690" y="4149080"/>
            <a:ext cx="914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Nezávislá regulace teploty zásuvce My Zone od 0</a:t>
            </a:r>
            <a:r>
              <a:rPr lang="cs-CZ" altLang="cs-CZ" sz="800" dirty="0" smtClean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do +5 °C</a:t>
            </a:r>
          </a:p>
          <a:p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93210" y="2492896"/>
            <a:ext cx="893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Access – samostatný a snadný přístup do mrazáku s 30% úsporou energie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ovéPole 27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9" y="3397707"/>
            <a:ext cx="720000" cy="7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608" y="5492244"/>
            <a:ext cx="720000" cy="720000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830893" y="4869160"/>
            <a:ext cx="89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připojení a ovládání na dálku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42" y="1027494"/>
            <a:ext cx="648000" cy="65232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121" y="2596761"/>
            <a:ext cx="720000" cy="720000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145" y="4077072"/>
            <a:ext cx="720000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003" y="4725144"/>
            <a:ext cx="720000" cy="720000"/>
          </a:xfrm>
          <a:prstGeom prst="rect">
            <a:avLst/>
          </a:prstGeom>
        </p:spPr>
      </p:pic>
      <p:sp>
        <p:nvSpPr>
          <p:cNvPr id="42" name="TextovéPole 41"/>
          <p:cNvSpPr txBox="1"/>
          <p:nvPr/>
        </p:nvSpPr>
        <p:spPr>
          <a:xfrm>
            <a:off x="4829679" y="5292553"/>
            <a:ext cx="893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Doplňkové funkce v aplikaci hOn: Food Locator, My Inventory a Advanced Drink Assistant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244" y="973092"/>
            <a:ext cx="720000" cy="72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2" t="5901" r="18677" b="5901"/>
          <a:stretch/>
        </p:blipFill>
        <p:spPr>
          <a:xfrm>
            <a:off x="6718074" y="2821039"/>
            <a:ext cx="1266821" cy="226410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26" t="5901" r="27992" b="5901"/>
          <a:stretch/>
        </p:blipFill>
        <p:spPr>
          <a:xfrm>
            <a:off x="5754543" y="1016966"/>
            <a:ext cx="921844" cy="2765532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00" b="89899"/>
          <a:stretch/>
        </p:blipFill>
        <p:spPr>
          <a:xfrm>
            <a:off x="8473080" y="970183"/>
            <a:ext cx="634380" cy="69269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544" y="1927892"/>
            <a:ext cx="941608" cy="18832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4af0723-3826-4aee-ba08-906e8dce304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2065</TotalTime>
  <Words>133</Words>
  <Application>Microsoft Office PowerPoint</Application>
  <PresentationFormat>Předvádění na obrazovce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279</cp:revision>
  <cp:lastPrinted>2016-05-31T13:00:02Z</cp:lastPrinted>
  <dcterms:created xsi:type="dcterms:W3CDTF">2015-07-16T11:02:07Z</dcterms:created>
  <dcterms:modified xsi:type="dcterms:W3CDTF">2023-05-25T13:05:07Z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