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82" d="100"/>
          <a:sy n="82" d="100"/>
        </p:scale>
        <p:origin x="19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HAIH6IEMCF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Vestavná indukční varná deska ID </a:t>
            </a:r>
            <a:r>
              <a:rPr lang="cs-CZ" altLang="cs-CZ" sz="1400" dirty="0" err="1">
                <a:latin typeface="Arial" charset="0"/>
              </a:rPr>
              <a:t>Dual</a:t>
            </a:r>
            <a:r>
              <a:rPr lang="cs-CZ" altLang="cs-CZ" sz="1400" dirty="0">
                <a:latin typeface="Arial" charset="0"/>
              </a:rPr>
              <a:t>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6 s odsavačem par – šíře 60 cm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4 varné zóny, integrovaný odsavač par (pouze recirkulace) s funkcí Booster, 4x Booster, 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Power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Management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883509"/>
            <a:ext cx="3922291" cy="5317219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b="1" u="sng" dirty="0">
                <a:latin typeface="Arial" charset="0"/>
                <a:cs typeface="+mn-cs"/>
              </a:rPr>
              <a:t>Hlavní vlastnosti varné desky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Počet varných zón 		4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Celkový příkon (W)		7400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Napětí		</a:t>
            </a:r>
            <a:r>
              <a:rPr lang="pt-BR" altLang="cs-CZ" sz="760" dirty="0">
                <a:latin typeface="Arial" charset="0"/>
              </a:rPr>
              <a:t>220-240V~, 380-415V~,</a:t>
            </a:r>
            <a:r>
              <a:rPr lang="cs-CZ" altLang="cs-CZ" sz="760" dirty="0">
                <a:latin typeface="Arial" charset="0"/>
              </a:rPr>
              <a:t> </a:t>
            </a:r>
            <a:r>
              <a:rPr lang="pt-BR" altLang="cs-CZ" sz="760" dirty="0">
                <a:latin typeface="Arial" charset="0"/>
              </a:rPr>
              <a:t>50/60Hz</a:t>
            </a:r>
            <a:endParaRPr lang="cs-CZ" altLang="cs-CZ" sz="76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Jištění (A) L / 230V~                    	16 při 3,1 kW - </a:t>
            </a:r>
            <a:r>
              <a:rPr lang="cs-CZ" sz="760" b="1" dirty="0">
                <a:latin typeface="Arial" charset="0"/>
              </a:rPr>
              <a:t>s omezením výkonu</a:t>
            </a:r>
            <a:endParaRPr lang="cs-CZ" altLang="cs-CZ" sz="76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Jištění (A) L1, L2 / 400V~	16 při 7,4kW - </a:t>
            </a:r>
            <a:r>
              <a:rPr lang="cs-CZ" altLang="cs-CZ" sz="760" b="1" dirty="0">
                <a:latin typeface="Arial" charset="0"/>
              </a:rPr>
              <a:t>bez omezení výkonu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Standardní připojení s použitím libovolných dvou fází, např. (L1, L2,N,PE) 400V~ Možnost připojení pouze jednofázově (L,N,PE) 230V~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i="1" dirty="0">
                <a:latin typeface="Arial" charset="0"/>
              </a:rPr>
              <a:t>V obou případech nesmí být naměřené napětí mezi libovolným fázovým vodičem  a středním vodičem mimo povolenou toleranci, tedy 230 V ~ ± 10 %.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760" b="1" dirty="0">
              <a:solidFill>
                <a:srgbClr val="FF0000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b="1" u="sng" dirty="0">
                <a:latin typeface="Arial" charset="0"/>
              </a:rPr>
              <a:t>Varné zóny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3x indukční varná zóna – 2000 (B2600) W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1x indukční varná zóna – 1500 (B1800) W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>
                <a:latin typeface="Arial" charset="0"/>
              </a:rPr>
              <a:t>1x Flexi zóna vpravo 2800</a:t>
            </a:r>
            <a:r>
              <a:rPr lang="cs-CZ" altLang="cs-CZ" sz="760" dirty="0">
                <a:latin typeface="Arial" charset="0"/>
              </a:rPr>
              <a:t> (B3500) W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u="sng" dirty="0">
                <a:latin typeface="Arial" charset="0"/>
              </a:rPr>
              <a:t>Hlavní vlastnosti odsavače par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Typ			Recirkulace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Úrovně odsávání			3 + Booster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Roční spotřeba energie (kWh/rok)		24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Energetická třída	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760" dirty="0">
                <a:latin typeface="Arial" charset="0"/>
              </a:rPr>
              <a:t>Třída účinnosti proudění tekutin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760" dirty="0">
                <a:latin typeface="Arial" charset="0"/>
              </a:rPr>
              <a:t>Třída účinnosti tukové filtrace		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760" dirty="0">
                <a:latin typeface="Arial" charset="0"/>
              </a:rPr>
              <a:t>Hlučnost min/max/booster (dB(A))		55/68/74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  <a:cs typeface="+mn-cs"/>
              </a:rPr>
              <a:t>Průtok vzduchu min (m3/hod)		</a:t>
            </a:r>
            <a:r>
              <a:rPr lang="cs-CZ" altLang="cs-CZ" sz="760" dirty="0">
                <a:latin typeface="Arial" charset="0"/>
              </a:rPr>
              <a:t>233</a:t>
            </a:r>
            <a:endParaRPr lang="cs-CZ" altLang="cs-CZ" sz="76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Příslušenství			Tuk. a uhlíkový filtr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i="1" dirty="0">
                <a:latin typeface="Arial" charset="0"/>
              </a:rPr>
              <a:t>Potrubí součástí balení</a:t>
            </a:r>
            <a:endParaRPr lang="cs-CZ" altLang="cs-CZ" sz="76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b="1" u="sng" dirty="0">
                <a:latin typeface="Arial" charset="0"/>
                <a:cs typeface="+mn-cs"/>
              </a:rPr>
              <a:t>Funkce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 err="1">
                <a:latin typeface="Arial" charset="0"/>
              </a:rPr>
              <a:t>Power</a:t>
            </a:r>
            <a:r>
              <a:rPr lang="cs-CZ" altLang="cs-CZ" sz="760" b="1" dirty="0">
                <a:latin typeface="Arial" charset="0"/>
              </a:rPr>
              <a:t> Management – </a:t>
            </a:r>
            <a:r>
              <a:rPr lang="cs-CZ" altLang="cs-CZ" sz="760" dirty="0">
                <a:latin typeface="Arial" charset="0"/>
              </a:rPr>
              <a:t>V případě nízkého příkonu domácnosti můžeme omezit příkon desky na následující maximální hodnoty: 3,1 kW, 4,5 kW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>
                <a:latin typeface="Arial" charset="0"/>
              </a:rPr>
              <a:t>Automatický režim </a:t>
            </a:r>
            <a:r>
              <a:rPr lang="cs-CZ" altLang="cs-CZ" sz="760" dirty="0">
                <a:latin typeface="Arial" charset="0"/>
              </a:rPr>
              <a:t>- umožňuje automatické připojení odsavače k varné desce. Odsavač par přizpůsobuje rychlost podle úrovně výkonu varné desky. Když se varná deska vypne, odsavač sníží úroveň odsávání.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  <a:cs typeface="+mn-cs"/>
              </a:rPr>
              <a:t>Dotykové ovládání </a:t>
            </a:r>
            <a:r>
              <a:rPr lang="cs-CZ" altLang="cs-CZ" sz="760" b="1" dirty="0" err="1">
                <a:latin typeface="Arial" charset="0"/>
                <a:cs typeface="+mn-cs"/>
              </a:rPr>
              <a:t>Multislider</a:t>
            </a:r>
            <a:r>
              <a:rPr lang="cs-CZ" altLang="cs-CZ" sz="760" dirty="0">
                <a:latin typeface="Arial" charset="0"/>
                <a:cs typeface="+mn-cs"/>
              </a:rPr>
              <a:t> – </a:t>
            </a:r>
            <a:r>
              <a:rPr lang="cs-CZ" altLang="cs-CZ" sz="760" dirty="0" err="1">
                <a:latin typeface="Arial" charset="0"/>
                <a:cs typeface="+mn-cs"/>
              </a:rPr>
              <a:t>ovládáná</a:t>
            </a:r>
            <a:r>
              <a:rPr lang="cs-CZ" altLang="cs-CZ" sz="760" dirty="0">
                <a:latin typeface="Arial" charset="0"/>
                <a:cs typeface="+mn-cs"/>
              </a:rPr>
              <a:t> pro každou zónu zvlášť</a:t>
            </a:r>
            <a:endParaRPr lang="cs-CZ" altLang="cs-CZ" sz="76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9 úrovní výkonu + Booster (4x)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 err="1">
                <a:latin typeface="Arial" charset="0"/>
              </a:rPr>
              <a:t>Funcke</a:t>
            </a:r>
            <a:r>
              <a:rPr lang="cs-CZ" altLang="cs-CZ" sz="760" b="1" dirty="0">
                <a:latin typeface="Arial" charset="0"/>
              </a:rPr>
              <a:t> </a:t>
            </a:r>
            <a:r>
              <a:rPr lang="cs-CZ" altLang="cs-CZ" sz="760" b="1" dirty="0" err="1">
                <a:latin typeface="Arial" charset="0"/>
              </a:rPr>
              <a:t>Keep</a:t>
            </a:r>
            <a:r>
              <a:rPr lang="cs-CZ" altLang="cs-CZ" sz="760" b="1" dirty="0">
                <a:latin typeface="Arial" charset="0"/>
              </a:rPr>
              <a:t> </a:t>
            </a:r>
            <a:r>
              <a:rPr lang="cs-CZ" altLang="cs-CZ" sz="760" b="1" dirty="0" err="1">
                <a:latin typeface="Arial" charset="0"/>
              </a:rPr>
              <a:t>warm</a:t>
            </a:r>
            <a:r>
              <a:rPr lang="cs-CZ" altLang="cs-CZ" sz="760" b="1" dirty="0">
                <a:latin typeface="Arial" charset="0"/>
              </a:rPr>
              <a:t> </a:t>
            </a:r>
            <a:r>
              <a:rPr lang="cs-CZ" altLang="cs-CZ" sz="760" dirty="0">
                <a:latin typeface="Arial" charset="0"/>
              </a:rPr>
              <a:t>– udržování jídla v teple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>
                <a:latin typeface="Arial" charset="0"/>
              </a:rPr>
              <a:t>Funkce Pauza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Časovač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76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b="1" u="sng" dirty="0">
                <a:latin typeface="Arial" charset="0"/>
                <a:cs typeface="+mn-cs"/>
              </a:rPr>
              <a:t>Bezpečnost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b="1" dirty="0">
                <a:latin typeface="Arial" charset="0"/>
              </a:rPr>
              <a:t>Dětská pojistka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760" dirty="0">
                <a:latin typeface="Arial" charset="0"/>
              </a:rPr>
              <a:t>Ukazatel zbytkového tepla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760" b="1" dirty="0">
                <a:latin typeface="Arial" charset="0"/>
                <a:cs typeface="+mn-cs"/>
              </a:rPr>
              <a:t>Ochrana před přehřátím </a:t>
            </a:r>
            <a:r>
              <a:rPr lang="cs-CZ" altLang="cs-CZ" sz="760" dirty="0">
                <a:latin typeface="Arial" charset="0"/>
                <a:cs typeface="+mn-cs"/>
              </a:rPr>
              <a:t>a při vylití tekutin (automatické vypnutí)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76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76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</a:t>
            </a:r>
            <a:r>
              <a:rPr lang="cs-CZ" sz="800" dirty="0">
                <a:latin typeface="Arial" charset="0"/>
              </a:rPr>
              <a:t>33803471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8059019091662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245 × 590 × 520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</a:t>
            </a:r>
            <a:r>
              <a:rPr lang="cs-CZ" altLang="cs-CZ" sz="800" dirty="0">
                <a:latin typeface="Arial" charset="0"/>
                <a:cs typeface="+mn-cs"/>
              </a:rPr>
              <a:t>800 × 605 × 360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25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8" name="Obrázek 37">
            <a:extLst>
              <a:ext uri="{FF2B5EF4-FFF2-40B4-BE49-F238E27FC236}">
                <a16:creationId xmlns:a16="http://schemas.microsoft.com/office/drawing/2014/main" id="{083842A9-0D8B-448B-9CC2-640FA8283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368" y="1302919"/>
            <a:ext cx="723480" cy="529299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76004DCC-7F58-4446-9F79-888585ED04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1576" y="1998595"/>
            <a:ext cx="707182" cy="673213"/>
          </a:xfrm>
          <a:prstGeom prst="rect">
            <a:avLst/>
          </a:prstGeom>
        </p:spPr>
      </p:pic>
      <p:sp>
        <p:nvSpPr>
          <p:cNvPr id="41" name="TextovéPole 40">
            <a:extLst>
              <a:ext uri="{FF2B5EF4-FFF2-40B4-BE49-F238E27FC236}">
                <a16:creationId xmlns:a16="http://schemas.microsoft.com/office/drawing/2014/main" id="{FFB7612F-78BA-482F-B324-B6D68192941A}"/>
              </a:ext>
            </a:extLst>
          </p:cNvPr>
          <p:cNvSpPr txBox="1"/>
          <p:nvPr/>
        </p:nvSpPr>
        <p:spPr>
          <a:xfrm>
            <a:off x="4779105" y="1386173"/>
            <a:ext cx="7828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Multislider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BA9DAD2-216C-4382-8481-A13DC917BBA5}"/>
              </a:ext>
            </a:extLst>
          </p:cNvPr>
          <p:cNvSpPr txBox="1"/>
          <p:nvPr/>
        </p:nvSpPr>
        <p:spPr>
          <a:xfrm>
            <a:off x="4658161" y="2104281"/>
            <a:ext cx="993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Booster pro všechny čtyři zóny a odsavač par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A638946-300C-FBA8-0CEE-5EC40D435E59}"/>
              </a:ext>
            </a:extLst>
          </p:cNvPr>
          <p:cNvCxnSpPr>
            <a:cxnSpLocks/>
          </p:cNvCxnSpPr>
          <p:nvPr/>
        </p:nvCxnSpPr>
        <p:spPr>
          <a:xfrm>
            <a:off x="5788611" y="1292186"/>
            <a:ext cx="306103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6A0931C-B4E3-4951-242E-AC87E2ABF8DD}"/>
              </a:ext>
            </a:extLst>
          </p:cNvPr>
          <p:cNvSpPr txBox="1"/>
          <p:nvPr/>
        </p:nvSpPr>
        <p:spPr>
          <a:xfrm>
            <a:off x="7056634" y="1017367"/>
            <a:ext cx="8857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100" dirty="0">
                <a:latin typeface="Arial" charset="0"/>
              </a:rPr>
              <a:t>60 cm </a:t>
            </a:r>
            <a:endParaRPr lang="cs-CZ" sz="11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CBA6E00-0FE4-4EDD-89A3-DFB9303CF1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7067" y="1386173"/>
            <a:ext cx="3189395" cy="2762907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2FE665E-78A9-6B30-21D8-7B61A55628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5725" y="3212976"/>
            <a:ext cx="81356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3937</TotalTime>
  <Words>448</Words>
  <Application>Microsoft Office PowerPoint</Application>
  <PresentationFormat>Předvádění na obrazovce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324</cp:revision>
  <cp:lastPrinted>2016-05-31T13:00:02Z</cp:lastPrinted>
  <dcterms:created xsi:type="dcterms:W3CDTF">2015-07-16T11:02:07Z</dcterms:created>
  <dcterms:modified xsi:type="dcterms:W3CDTF">2025-01-14T14:34:22Z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