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13.01.2023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13.01.2023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13.01.2023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13.01.2023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13.01.2023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13.01.2023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13.01.2023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13.01.2023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13.01.2023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=""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13.01.2023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13.01.2023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13.01.2023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23528" y="44624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H2F385SD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latin typeface="Arial" charset="0"/>
              </a:rPr>
              <a:t>Volně </a:t>
            </a:r>
            <a:r>
              <a:rPr lang="cs-CZ" altLang="cs-CZ" sz="1400" dirty="0">
                <a:latin typeface="Arial" charset="0"/>
              </a:rPr>
              <a:t>stojící </a:t>
            </a:r>
            <a:r>
              <a:rPr lang="cs-CZ" altLang="cs-CZ" sz="1400" dirty="0" smtClean="0">
                <a:latin typeface="Arial" charset="0"/>
              </a:rPr>
              <a:t>zásuvkový mrazák </a:t>
            </a:r>
            <a:r>
              <a:rPr lang="cs-CZ" altLang="cs-CZ" sz="1400" dirty="0" smtClean="0">
                <a:solidFill>
                  <a:srgbClr val="0070C0"/>
                </a:solidFill>
                <a:latin typeface="Arial" charset="0"/>
              </a:rPr>
              <a:t>UP 70 SERIES 5</a:t>
            </a:r>
            <a:endParaRPr lang="cs-CZ" altLang="cs-CZ" sz="1400" dirty="0">
              <a:solidFill>
                <a:srgbClr val="0070C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No Frost, Invertorový kompresor se zárukou 12 let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zdarma, dotykový displej, LED, Rychlé mrazení, Otočný výrobník ledu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107504" y="908720"/>
            <a:ext cx="3888432" cy="576064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Hlavní </a:t>
            </a:r>
            <a:r>
              <a:rPr lang="cs-CZ" altLang="cs-CZ" sz="800" b="1" dirty="0">
                <a:latin typeface="Arial" charset="0"/>
              </a:rPr>
              <a:t>vlastnosti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2019/2016)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energetické účinnosti		</a:t>
            </a:r>
            <a:r>
              <a:rPr lang="cs-CZ" altLang="cs-CZ" sz="800" dirty="0" smtClean="0">
                <a:latin typeface="Arial" charset="0"/>
              </a:rPr>
              <a:t>D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Celkový čistý objem (l)		</a:t>
            </a:r>
            <a:r>
              <a:rPr lang="cs-CZ" altLang="cs-CZ" sz="800" dirty="0" smtClean="0">
                <a:latin typeface="Arial" charset="0"/>
              </a:rPr>
              <a:t>386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Čistý objem chladničky/ mrazáku (l)		</a:t>
            </a:r>
            <a:r>
              <a:rPr lang="cs-CZ" altLang="cs-CZ" sz="800" dirty="0" smtClean="0">
                <a:latin typeface="Arial" charset="0"/>
              </a:rPr>
              <a:t>-/386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Spotřeba energie za den (kWh/24 hod)		</a:t>
            </a:r>
            <a:r>
              <a:rPr lang="cs-CZ" altLang="cs-CZ" sz="800" dirty="0" smtClean="0">
                <a:latin typeface="Arial" charset="0"/>
              </a:rPr>
              <a:t>0,624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Roční spotřeba energie (kWh/rok)		</a:t>
            </a:r>
            <a:r>
              <a:rPr lang="cs-CZ" altLang="cs-CZ" sz="800" dirty="0" smtClean="0">
                <a:latin typeface="Arial" charset="0"/>
              </a:rPr>
              <a:t>228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Mrazicí výkon (kg/24 hod)		</a:t>
            </a:r>
            <a:r>
              <a:rPr lang="cs-CZ" altLang="cs-CZ" sz="800" dirty="0" smtClean="0">
                <a:latin typeface="Arial" charset="0"/>
              </a:rPr>
              <a:t>19,5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Doba skladování při výpadku proudu (hod)	</a:t>
            </a:r>
            <a:r>
              <a:rPr lang="cs-CZ" altLang="cs-CZ" sz="800" dirty="0" smtClean="0">
                <a:latin typeface="Arial" charset="0"/>
              </a:rPr>
              <a:t>11,5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Úroveň emisí hluku šířeného vzduchem (dB(A) re 1 pW)	</a:t>
            </a:r>
            <a:r>
              <a:rPr lang="cs-CZ" altLang="cs-CZ" sz="800" dirty="0" smtClean="0">
                <a:latin typeface="Arial" charset="0"/>
              </a:rPr>
              <a:t>39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Emisní třída hluku šířeného vzduchem		</a:t>
            </a:r>
            <a:r>
              <a:rPr lang="cs-CZ" altLang="cs-CZ" sz="800" dirty="0" smtClean="0">
                <a:latin typeface="Arial" charset="0"/>
              </a:rPr>
              <a:t>C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Klimatická třída			</a:t>
            </a:r>
            <a:r>
              <a:rPr lang="cs-CZ" altLang="cs-CZ" sz="800" dirty="0" smtClean="0">
                <a:latin typeface="Arial" charset="0"/>
              </a:rPr>
              <a:t>SN </a:t>
            </a:r>
            <a:r>
              <a:rPr lang="cs-CZ" altLang="cs-CZ" sz="800" dirty="0">
                <a:latin typeface="Arial" charset="0"/>
              </a:rPr>
              <a:t>- </a:t>
            </a:r>
            <a:r>
              <a:rPr lang="cs-CZ" altLang="cs-CZ" sz="800" dirty="0" smtClean="0">
                <a:latin typeface="Arial" charset="0"/>
              </a:rPr>
              <a:t>ST  10°- 43°C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Hvězdičkové označení 		</a:t>
            </a:r>
            <a:r>
              <a:rPr lang="cs-CZ" altLang="cs-CZ" sz="800" dirty="0" smtClean="0">
                <a:latin typeface="Arial" charset="0"/>
              </a:rPr>
              <a:t>****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Třída energetické účinnosti světla		G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Vlastnosti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Invertorový </a:t>
            </a:r>
            <a:r>
              <a:rPr lang="cs-CZ" altLang="cs-CZ" sz="800" b="1" dirty="0">
                <a:latin typeface="Arial" charset="0"/>
              </a:rPr>
              <a:t>kompresor </a:t>
            </a:r>
            <a:r>
              <a:rPr lang="cs-CZ" altLang="cs-CZ" sz="800" b="1" dirty="0" smtClean="0">
                <a:latin typeface="Arial" charset="0"/>
              </a:rPr>
              <a:t>– tichý a úsporný chod, záruka </a:t>
            </a:r>
            <a:r>
              <a:rPr lang="cs-CZ" altLang="cs-CZ" sz="800" b="1" dirty="0">
                <a:latin typeface="Arial" charset="0"/>
              </a:rPr>
              <a:t>12 </a:t>
            </a:r>
            <a:r>
              <a:rPr lang="cs-CZ" altLang="cs-CZ" sz="800" b="1" dirty="0" smtClean="0">
                <a:latin typeface="Arial" charset="0"/>
              </a:rPr>
              <a:t>let zdarma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Total No Frost – </a:t>
            </a:r>
            <a:r>
              <a:rPr lang="cs-CZ" altLang="cs-CZ" sz="800" b="1" dirty="0" smtClean="0">
                <a:latin typeface="Arial" charset="0"/>
              </a:rPr>
              <a:t>beznámrazová technologie chlazení </a:t>
            </a:r>
          </a:p>
          <a:p>
            <a:pPr marL="0">
              <a:lnSpc>
                <a:spcPct val="115000"/>
              </a:lnSpc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Funkce Rychlé mrazení, Denní, Dovolená, Auto nastavení</a:t>
            </a:r>
            <a:endParaRPr lang="cs-CZ" altLang="cs-CZ" sz="800" dirty="0" smtClean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Elektronické ovládání 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Externí dotykový displej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latin typeface="Arial" charset="0"/>
              </a:rPr>
              <a:t>Dětská pojistka</a:t>
            </a:r>
            <a:endParaRPr lang="cs-CZ" altLang="cs-CZ" sz="800" dirty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Automatické odmrazování </a:t>
            </a:r>
            <a:endParaRPr lang="cs-CZ" altLang="cs-CZ" sz="800" dirty="0" smtClean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latin typeface="Arial" charset="0"/>
              </a:rPr>
              <a:t>Akustický signál otevřených dvířek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latin typeface="Arial" charset="0"/>
              </a:rPr>
              <a:t>Akustický a světelný signál zvýšené teploty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Stand-by režim displeje – vypnutí displeje po 30 vteřinách </a:t>
            </a:r>
            <a:r>
              <a:rPr lang="cs-CZ" altLang="cs-CZ" sz="800" dirty="0" smtClean="0">
                <a:latin typeface="Arial" charset="0"/>
              </a:rPr>
              <a:t>nečinnosti</a:t>
            </a:r>
          </a:p>
          <a:p>
            <a:pPr>
              <a:spcBef>
                <a:spcPct val="0"/>
              </a:spcBef>
            </a:pPr>
            <a:r>
              <a:rPr lang="cs-CZ" altLang="cs-CZ" sz="800" b="1" dirty="0" smtClean="0">
                <a:latin typeface="Arial" charset="0"/>
              </a:rPr>
              <a:t>Paměť při výpadku elektřiny – návrat do nastavení teploty před výpadkem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smtClean="0">
                <a:latin typeface="Arial" charset="0"/>
              </a:rPr>
              <a:t>Mrazák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Rozsah nastavení teplot -14 až </a:t>
            </a:r>
            <a:r>
              <a:rPr lang="cs-CZ" altLang="cs-CZ" sz="800" dirty="0">
                <a:latin typeface="Arial" charset="0"/>
              </a:rPr>
              <a:t>-24 °C 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3 </a:t>
            </a:r>
            <a:r>
              <a:rPr lang="cs-CZ" altLang="cs-CZ" sz="800" dirty="0">
                <a:latin typeface="Arial" charset="0"/>
              </a:rPr>
              <a:t>skleněné police 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3 </a:t>
            </a:r>
            <a:r>
              <a:rPr lang="cs-CZ" altLang="cs-CZ" sz="800" dirty="0">
                <a:latin typeface="Arial" charset="0"/>
              </a:rPr>
              <a:t>plastové </a:t>
            </a:r>
            <a:r>
              <a:rPr lang="cs-CZ" altLang="cs-CZ" sz="800" dirty="0" smtClean="0">
                <a:latin typeface="Arial" charset="0"/>
              </a:rPr>
              <a:t>transparentní zásuvky </a:t>
            </a:r>
            <a:endParaRPr lang="cs-CZ" altLang="cs-CZ" sz="800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 smtClean="0">
                <a:latin typeface="Arial" charset="0"/>
              </a:rPr>
              <a:t>2 </a:t>
            </a:r>
            <a:r>
              <a:rPr lang="cs-CZ" altLang="cs-CZ" sz="800" dirty="0">
                <a:latin typeface="Arial" charset="0"/>
              </a:rPr>
              <a:t>přihrádky ve dveřích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Konstrukce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Osvětlení LED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Integrované madlo</a:t>
            </a:r>
            <a:endParaRPr lang="cs-CZ" altLang="cs-CZ" sz="800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2 nastavitelné </a:t>
            </a:r>
            <a:r>
              <a:rPr lang="cs-CZ" altLang="cs-CZ" sz="800" dirty="0" smtClean="0">
                <a:latin typeface="Arial" charset="0"/>
              </a:rPr>
              <a:t>nožičky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dirty="0" smtClean="0">
                <a:latin typeface="Arial" charset="0"/>
              </a:rPr>
              <a:t>Otočný výrobník ledu Twist Ice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Výměnný závěs dveří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 smtClean="0">
                <a:latin typeface="Arial" charset="0"/>
              </a:rPr>
              <a:t>Závěs dvířek vlevo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TextovéPole 36"/>
          <p:cNvSpPr txBox="1"/>
          <p:nvPr/>
        </p:nvSpPr>
        <p:spPr>
          <a:xfrm>
            <a:off x="4788024" y="3645024"/>
            <a:ext cx="8640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Osvětlení LED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37001558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6930265323375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	Stříbrná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1725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700 x 695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101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1805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775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785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108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4355976" y="2780928"/>
            <a:ext cx="360040" cy="2160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8" name="Obrázek 17">
            <a:extLst>
              <a:ext uri="{FF2B5EF4-FFF2-40B4-BE49-F238E27FC236}">
                <a16:creationId xmlns="" xmlns:a16="http://schemas.microsoft.com/office/drawing/2014/main" id="{71B340DF-2DCF-4E22-A2E4-C532E6A472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1031" y="1011038"/>
            <a:ext cx="800100" cy="797955"/>
          </a:xfrm>
          <a:prstGeom prst="rect">
            <a:avLst/>
          </a:prstGeom>
        </p:spPr>
      </p:pic>
      <p:sp>
        <p:nvSpPr>
          <p:cNvPr id="24" name="TextovéPole 23">
            <a:extLst>
              <a:ext uri="{FF2B5EF4-FFF2-40B4-BE49-F238E27FC236}">
                <a16:creationId xmlns:a16="http://schemas.microsoft.com/office/drawing/2014/main" xmlns="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2019/2016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26" name="Obrázek 2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294" y="1844824"/>
            <a:ext cx="720000" cy="720000"/>
          </a:xfrm>
          <a:prstGeom prst="rect">
            <a:avLst/>
          </a:prstGeom>
        </p:spPr>
      </p:pic>
      <p:pic>
        <p:nvPicPr>
          <p:cNvPr id="28" name="Obrázek 2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7016" y="4149160"/>
            <a:ext cx="720000" cy="720000"/>
          </a:xfrm>
          <a:prstGeom prst="rect">
            <a:avLst/>
          </a:prstGeom>
        </p:spPr>
      </p:pic>
      <p:pic>
        <p:nvPicPr>
          <p:cNvPr id="29" name="Obrázek 2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024" y="2636912"/>
            <a:ext cx="720000" cy="720000"/>
          </a:xfrm>
          <a:prstGeom prst="rect">
            <a:avLst/>
          </a:prstGeom>
        </p:spPr>
      </p:pic>
      <p:sp>
        <p:nvSpPr>
          <p:cNvPr id="30" name="TextovéPole 29"/>
          <p:cNvSpPr txBox="1"/>
          <p:nvPr/>
        </p:nvSpPr>
        <p:spPr>
          <a:xfrm>
            <a:off x="4859669" y="1859680"/>
            <a:ext cx="696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Externí dotykový displej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4836660" y="2701898"/>
            <a:ext cx="7623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Tichý chod pouhých </a:t>
            </a:r>
          </a:p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 dB(A)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4951424" y="4324348"/>
            <a:ext cx="6963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Úsporné LED osvětlení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4838842" y="4854748"/>
            <a:ext cx="894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Akustický a světelný signál zvýšené teploty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4787878" y="1107611"/>
            <a:ext cx="9144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Beznámrazová technologie Total No Frost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Obrázek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024" y="980728"/>
            <a:ext cx="720000" cy="720000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051"/>
          <a:stretch/>
        </p:blipFill>
        <p:spPr>
          <a:xfrm>
            <a:off x="4065764" y="4725581"/>
            <a:ext cx="720000" cy="575627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8024" y="3468374"/>
            <a:ext cx="720000" cy="720000"/>
          </a:xfrm>
          <a:prstGeom prst="rect">
            <a:avLst/>
          </a:prstGeom>
        </p:spPr>
      </p:pic>
      <p:sp>
        <p:nvSpPr>
          <p:cNvPr id="43" name="TextovéPole 42"/>
          <p:cNvSpPr txBox="1"/>
          <p:nvPr/>
        </p:nvSpPr>
        <p:spPr>
          <a:xfrm>
            <a:off x="4916359" y="3589148"/>
            <a:ext cx="829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Funkce </a:t>
            </a:r>
          </a:p>
          <a:p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Rychlé mrazení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Přímá spojnice se šipkou 15"/>
          <p:cNvCxnSpPr/>
          <p:nvPr/>
        </p:nvCxnSpPr>
        <p:spPr>
          <a:xfrm>
            <a:off x="5868144" y="3356912"/>
            <a:ext cx="76654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5724128" y="3430687"/>
            <a:ext cx="11095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70 cm šířka</a:t>
            </a:r>
            <a:endParaRPr lang="cs-CZ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Přímá spojnice se šipkou 26"/>
          <p:cNvCxnSpPr/>
          <p:nvPr/>
        </p:nvCxnSpPr>
        <p:spPr>
          <a:xfrm>
            <a:off x="7601131" y="2655693"/>
            <a:ext cx="0" cy="56904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/>
          <p:nvPr/>
        </p:nvSpPr>
        <p:spPr>
          <a:xfrm>
            <a:off x="6694529" y="2786325"/>
            <a:ext cx="920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172,5 cm</a:t>
            </a:r>
            <a:endParaRPr lang="cs-CZ" sz="1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74" t="1701" r="10896" b="1701"/>
          <a:stretch/>
        </p:blipFill>
        <p:spPr>
          <a:xfrm>
            <a:off x="6768086" y="3216267"/>
            <a:ext cx="1332306" cy="188572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00" t="1701" r="18500" b="1701"/>
          <a:stretch/>
        </p:blipFill>
        <p:spPr>
          <a:xfrm>
            <a:off x="5744710" y="980728"/>
            <a:ext cx="1001964" cy="230451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437612" y="879769"/>
            <a:ext cx="706388" cy="692696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3000" y="1898205"/>
            <a:ext cx="945504" cy="1891008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71747CF-528E-4FB1-8821-D297DBD7BA7C}">
  <ds:schemaRefs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a09af93a-bc92-4cce-8ba3-c8fdbed82e22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  <ds:schemaRef ds:uri="b4af0723-3826-4aee-ba08-906e8dce3040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1926</TotalTime>
  <Words>77</Words>
  <Application>Microsoft Office PowerPoint</Application>
  <PresentationFormat>Předvádění na obrazovce (4:3)</PresentationFormat>
  <Paragraphs>65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260</cp:revision>
  <cp:lastPrinted>2016-05-31T13:00:02Z</cp:lastPrinted>
  <dcterms:created xsi:type="dcterms:W3CDTF">2015-07-16T11:02:07Z</dcterms:created>
  <dcterms:modified xsi:type="dcterms:W3CDTF">2023-01-13T11:01:47Z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