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5" Type="http://schemas.openxmlformats.org/officeDocument/2006/relationships/image" Target="../media/image13.emf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9075" y="44277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ROE H8A2TE-S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Kondenzační sušička s tepelným čerpadlem RapidÓ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7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rychlých cyklů, Wifi +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Bluetooth, A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++, tichý chod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67 </a:t>
            </a: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dB(A), dotykový displej v CZ i SK, 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Woolmark Apparel Care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9075" y="908720"/>
            <a:ext cx="3971444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Kapacita </a:t>
            </a:r>
            <a:r>
              <a:rPr lang="cs-CZ" altLang="cs-CZ" sz="800" dirty="0">
                <a:latin typeface="Arial" charset="0"/>
              </a:rPr>
              <a:t>bavlna </a:t>
            </a:r>
            <a:r>
              <a:rPr lang="cs-CZ" altLang="cs-CZ" sz="800" dirty="0" smtClean="0">
                <a:latin typeface="Arial" charset="0"/>
              </a:rPr>
              <a:t>(kg)		8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Energetická třída			A++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Program bavlna plná </a:t>
            </a:r>
            <a:r>
              <a:rPr lang="cs-CZ" altLang="cs-CZ" sz="800" dirty="0">
                <a:latin typeface="Arial" charset="0"/>
              </a:rPr>
              <a:t>náplň (kWh) </a:t>
            </a:r>
            <a:r>
              <a:rPr lang="cs-CZ" altLang="cs-CZ" sz="800" dirty="0" smtClean="0">
                <a:latin typeface="Arial" charset="0"/>
              </a:rPr>
              <a:t>	1,93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Spotř</a:t>
            </a:r>
            <a:r>
              <a:rPr lang="cs-CZ" altLang="cs-CZ" sz="800" dirty="0">
                <a:latin typeface="Arial" charset="0"/>
              </a:rPr>
              <a:t>. en. </a:t>
            </a:r>
            <a:r>
              <a:rPr lang="cs-CZ" altLang="cs-CZ" sz="800" dirty="0" smtClean="0">
                <a:latin typeface="Arial" charset="0"/>
              </a:rPr>
              <a:t>Program bavlna částečná </a:t>
            </a:r>
            <a:r>
              <a:rPr lang="cs-CZ" altLang="cs-CZ" sz="800" dirty="0">
                <a:latin typeface="Arial" charset="0"/>
              </a:rPr>
              <a:t>náplň (kWh) 	</a:t>
            </a:r>
            <a:r>
              <a:rPr lang="cs-CZ" altLang="cs-CZ" sz="800" dirty="0" smtClean="0">
                <a:latin typeface="Arial" charset="0"/>
              </a:rPr>
              <a:t>1,08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Roční spotř. </a:t>
            </a:r>
            <a:r>
              <a:rPr lang="cs-CZ" altLang="cs-CZ" sz="800" dirty="0">
                <a:latin typeface="Arial" charset="0"/>
              </a:rPr>
              <a:t>energie (kWh/rok</a:t>
            </a:r>
            <a:r>
              <a:rPr lang="cs-CZ" altLang="cs-CZ" sz="800" dirty="0" smtClean="0">
                <a:latin typeface="Arial" charset="0"/>
              </a:rPr>
              <a:t>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236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Doba sušení Program </a:t>
            </a:r>
            <a:r>
              <a:rPr lang="cs-CZ" altLang="cs-CZ" sz="800" dirty="0">
                <a:latin typeface="Arial" charset="0"/>
              </a:rPr>
              <a:t>bavlna Do skříně plná </a:t>
            </a:r>
            <a:r>
              <a:rPr lang="cs-CZ" altLang="cs-CZ" sz="800" dirty="0" smtClean="0">
                <a:latin typeface="Arial" charset="0"/>
              </a:rPr>
              <a:t>náplň (min) 	225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Hlučnost sušení (dB(A))</a:t>
            </a:r>
            <a:r>
              <a:rPr lang="cs-CZ" altLang="cs-CZ" sz="800" dirty="0">
                <a:latin typeface="Arial" charset="0"/>
              </a:rPr>
              <a:t>	</a:t>
            </a:r>
            <a:r>
              <a:rPr lang="cs-CZ" altLang="cs-CZ" sz="800" dirty="0" smtClean="0">
                <a:latin typeface="Arial" charset="0"/>
              </a:rPr>
              <a:t>	67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Wifi + Bluetooth připojení -  možnost ovládat pračku přes aplikaci hON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Kontrolní cyklus; Statistiky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7 Rychlých programů do 90 min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panose="020B0604020202020204" pitchFamily="34" charset="0"/>
              </a:rPr>
              <a:t>Kompatibilní </a:t>
            </a:r>
            <a:r>
              <a:rPr lang="cs-CZ" altLang="cs-CZ" sz="800" b="1" dirty="0">
                <a:latin typeface="Arial" panose="020B0604020202020204" pitchFamily="34" charset="0"/>
              </a:rPr>
              <a:t>s hlasovými aplikacemi Alexa (Amazon) a Google (pouze v ENG, ITA, FRA, ESP, GER, RUS)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Systém tepelného čerpadla se zdokonalenou konstrukcí a prouděním vzduchu (o 10% kratší doba sušení)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Senzorové sušení -  4 úrovně: Extra suché, Do skříně, Na ramínko, K žehlení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Časované sušení: 60 – 220 min, Ochlazování na konci cyklu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14 programů základních + Wifi programy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Denní perfektní 59 min, Denní 45 min, Úsporný 30 min, Osvěžení, Sport Plus, Zmírnění pomačkání, Malá náplň, </a:t>
            </a:r>
            <a:r>
              <a:rPr lang="cs-CZ" altLang="cs-CZ" sz="800" b="1" dirty="0">
                <a:latin typeface="Arial" charset="0"/>
              </a:rPr>
              <a:t>Vlna - Woolmark Apparel Care certifikace</a:t>
            </a:r>
            <a:r>
              <a:rPr lang="cs-CZ" altLang="cs-CZ" sz="800" dirty="0">
                <a:latin typeface="Arial" charset="0"/>
              </a:rPr>
              <a:t>, Košile, Syntetika, Barevné, Džíny, Bavlna, Bílé, Wifi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Časované sušení, Odložený start až 24 hod, Ochrana proti pomačkání, Paměť, Zablokování tlačítek, Ukazatel zanesení </a:t>
            </a:r>
            <a:r>
              <a:rPr lang="cs-CZ" altLang="cs-CZ" sz="800" dirty="0" smtClean="0">
                <a:latin typeface="Arial" charset="0"/>
              </a:rPr>
              <a:t>filtru</a:t>
            </a:r>
            <a:r>
              <a:rPr lang="cs-CZ" altLang="cs-CZ" sz="800" dirty="0">
                <a:latin typeface="Arial" charset="0"/>
              </a:rPr>
              <a:t>, Ukazatel naplnění nádoby na vodu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Dotykový displej - ergonomické ovládání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5 místný textový displej v CZ i SK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Buben </a:t>
            </a:r>
            <a:r>
              <a:rPr lang="cs-CZ" altLang="cs-CZ" sz="800" b="1" dirty="0">
                <a:latin typeface="Arial" charset="0"/>
              </a:rPr>
              <a:t>Infinity se zvukovou izolací, ztišení o 10dB(A) ve špičkách hluku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Easy Case - Nádoba na vodu umístěná ve dvířkách; </a:t>
            </a:r>
            <a:r>
              <a:rPr lang="cs-CZ" altLang="cs-CZ" sz="800" dirty="0">
                <a:latin typeface="Arial" charset="0"/>
              </a:rPr>
              <a:t>Objem nádoby na vodu 5 l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Možnost napojení na </a:t>
            </a:r>
            <a:r>
              <a:rPr lang="cs-CZ" altLang="cs-CZ" sz="800" dirty="0" smtClean="0">
                <a:latin typeface="Arial" charset="0"/>
              </a:rPr>
              <a:t>odpad </a:t>
            </a:r>
            <a:r>
              <a:rPr lang="cs-CZ" altLang="cs-CZ" sz="800" dirty="0">
                <a:latin typeface="Arial" panose="020B0604020202020204" pitchFamily="34" charset="0"/>
              </a:rPr>
              <a:t>(hadička </a:t>
            </a:r>
            <a:r>
              <a:rPr lang="cs-CZ" altLang="cs-CZ" sz="800" b="1" dirty="0">
                <a:latin typeface="Arial" panose="020B0604020202020204" pitchFamily="34" charset="0"/>
              </a:rPr>
              <a:t>není</a:t>
            </a:r>
            <a:r>
              <a:rPr lang="cs-CZ" altLang="cs-CZ" sz="800" dirty="0">
                <a:latin typeface="Arial" panose="020B0604020202020204" pitchFamily="34" charset="0"/>
              </a:rPr>
              <a:t> součástí dodávky, možné dokoupit jako náhradní díl zvlášť)</a:t>
            </a:r>
            <a:r>
              <a:rPr lang="cs-CZ" altLang="cs-CZ" sz="800" dirty="0" smtClean="0">
                <a:latin typeface="Arial" charset="0"/>
              </a:rPr>
              <a:t>; </a:t>
            </a:r>
            <a:r>
              <a:rPr lang="cs-CZ" altLang="cs-CZ" sz="800" dirty="0">
                <a:latin typeface="Arial" charset="0"/>
              </a:rPr>
              <a:t>Umístění pantů vlevo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Galvanizovaný buben s obousměrným otáčením; </a:t>
            </a:r>
            <a:r>
              <a:rPr lang="cs-CZ" altLang="cs-CZ" sz="800" b="1" dirty="0">
                <a:latin typeface="Arial" charset="0"/>
              </a:rPr>
              <a:t>Objem bubnu 125 l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Polohovatelné nožičky; Prosklená dvířka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Rozkládací dvojitý filtr na textilní prach v bubnu – snadné čištění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Zesílená konstrukce kabinetu sušičky (3 díly pro snadnou demontáž)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</a:t>
            </a:r>
            <a:r>
              <a:rPr lang="cs-CZ" altLang="cs-CZ" sz="800" dirty="0" smtClean="0">
                <a:latin typeface="Arial" charset="0"/>
              </a:rPr>
              <a:t>zámek dveří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4860032" y="350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361540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Dvojitý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 na textilní prach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4860032" y="270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278100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Senzorové sušení dle zbytkové vlhkosti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</a:p>
        </p:txBody>
      </p:sp>
      <p:sp>
        <p:nvSpPr>
          <p:cNvPr id="36" name="Ovál 35"/>
          <p:cNvSpPr/>
          <p:nvPr/>
        </p:nvSpPr>
        <p:spPr>
          <a:xfrm>
            <a:off x="4860032" y="429317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436518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Case nádoba na vodu ve dvířkách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508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4860032" y="515727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Certifikace Woolmark</a:t>
            </a:r>
            <a:endParaRPr lang="cs-CZ" sz="800" dirty="0">
              <a:solidFill>
                <a:schemeClr val="bg1"/>
              </a:solidFill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šetrné sušení vlny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652120" y="4941168"/>
            <a:ext cx="3491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31102161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endParaRPr lang="cs-CZ" altLang="cs-CZ" sz="800" dirty="0" smtClean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		8059019022796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Bílá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585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43,2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900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620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45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" b="1209"/>
          <a:stretch/>
        </p:blipFill>
        <p:spPr>
          <a:xfrm>
            <a:off x="4055368" y="2636992"/>
            <a:ext cx="804664" cy="817984"/>
          </a:xfrm>
          <a:prstGeom prst="rect">
            <a:avLst/>
          </a:prstGeom>
        </p:spPr>
      </p:pic>
      <p:pic>
        <p:nvPicPr>
          <p:cNvPr id="51" name="Immagin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5264"/>
            <a:ext cx="756000" cy="70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29" y="896423"/>
            <a:ext cx="720000" cy="720000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44" y="4293176"/>
            <a:ext cx="720000" cy="720000"/>
          </a:xfrm>
          <a:prstGeom prst="flowChartConnector">
            <a:avLst/>
          </a:prstGeom>
        </p:spPr>
      </p:pic>
      <p:sp>
        <p:nvSpPr>
          <p:cNvPr id="47" name="Ovál 46"/>
          <p:cNvSpPr/>
          <p:nvPr/>
        </p:nvSpPr>
        <p:spPr>
          <a:xfrm>
            <a:off x="4860032" y="191691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60032" y="198884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Tepelné čerpadlo -  energetická úspora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0" name="Obrázek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44824"/>
            <a:ext cx="756000" cy="756000"/>
          </a:xfrm>
          <a:prstGeom prst="rect">
            <a:avLst/>
          </a:prstGeom>
        </p:spPr>
      </p:pic>
      <p:sp>
        <p:nvSpPr>
          <p:cNvPr id="53" name="Ovál 52"/>
          <p:cNvSpPr/>
          <p:nvPr/>
        </p:nvSpPr>
        <p:spPr>
          <a:xfrm>
            <a:off x="4860032" y="587727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860032" y="602120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67 dB(A)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55" name="Obrázek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877272"/>
            <a:ext cx="720000" cy="720000"/>
          </a:xfrm>
          <a:prstGeom prst="flowChartConnector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2" name="Obrázek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289" y="1063620"/>
            <a:ext cx="1111250" cy="365125"/>
          </a:xfrm>
          <a:prstGeom prst="rect">
            <a:avLst/>
          </a:prstGeom>
        </p:spPr>
      </p:pic>
      <p:pic>
        <p:nvPicPr>
          <p:cNvPr id="43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8199120" y="1722120"/>
            <a:ext cx="720000" cy="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8136000" y="2644151"/>
            <a:ext cx="1008000" cy="64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Segnaposto contenuto 4">
            <a:extLst>
              <a:ext uri="{FF2B5EF4-FFF2-40B4-BE49-F238E27FC236}">
                <a16:creationId xmlns:a16="http://schemas.microsoft.com/office/drawing/2014/main" xmlns="" id="{08C38BDB-59E2-4AE7-936E-CC470522E92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6844" b="1369"/>
          <a:stretch/>
        </p:blipFill>
        <p:spPr>
          <a:xfrm>
            <a:off x="4053134" y="3501008"/>
            <a:ext cx="765692" cy="720000"/>
          </a:xfrm>
          <a:prstGeom prst="flowChartConnector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 rotWithShape="1">
          <a:blip r:embed="rId15"/>
          <a:srcRect l="3022" t="8817" r="4558" b="5317"/>
          <a:stretch/>
        </p:blipFill>
        <p:spPr>
          <a:xfrm>
            <a:off x="4037348" y="1035298"/>
            <a:ext cx="733246" cy="74187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45" y="896423"/>
            <a:ext cx="720000" cy="72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5900" r="18500" b="1701"/>
          <a:stretch/>
        </p:blipFill>
        <p:spPr>
          <a:xfrm>
            <a:off x="5657238" y="1595731"/>
            <a:ext cx="2304453" cy="33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85</Words>
  <Application>Microsoft Office PowerPoint</Application>
  <PresentationFormat>Předvádění na obrazovce (4:3)</PresentationFormat>
  <Paragraphs>64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152</cp:revision>
  <cp:lastPrinted>2016-05-05T10:40:20Z</cp:lastPrinted>
  <dcterms:created xsi:type="dcterms:W3CDTF">2015-07-16T11:02:07Z</dcterms:created>
  <dcterms:modified xsi:type="dcterms:W3CDTF">2022-09-20T12:12:37Z</dcterms:modified>
</cp:coreProperties>
</file>