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51520" y="35904"/>
            <a:ext cx="9073008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HDPW 5620BNPD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 smtClean="0">
                <a:latin typeface="Arial" charset="0"/>
              </a:rPr>
              <a:t>stojící kombinovaná chladnička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2D 60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5 Pro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Total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No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Frost Air Surround,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kompresor, Humidity Zone, HCS filtr, LED, displej, My Zone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90465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409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289/120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0,389</a:t>
            </a: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Roční </a:t>
            </a:r>
            <a:r>
              <a:rPr lang="cs-CZ" altLang="cs-CZ" sz="800" dirty="0">
                <a:latin typeface="Arial" charset="0"/>
              </a:rPr>
              <a:t>spotřeba energie (kWh/rok)		</a:t>
            </a:r>
            <a:r>
              <a:rPr lang="cs-CZ" altLang="cs-CZ" sz="800" dirty="0" smtClean="0">
                <a:latin typeface="Arial" charset="0"/>
              </a:rPr>
              <a:t>142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</a:t>
            </a:r>
            <a:r>
              <a:rPr lang="cs-CZ" altLang="cs-CZ" sz="800" dirty="0" smtClean="0">
                <a:latin typeface="Arial" charset="0"/>
              </a:rPr>
              <a:t>10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</a:t>
            </a:r>
            <a:r>
              <a:rPr lang="cs-CZ" altLang="cs-CZ" sz="800" dirty="0" smtClean="0">
                <a:latin typeface="Arial" charset="0"/>
              </a:rPr>
              <a:t>)</a:t>
            </a:r>
            <a:r>
              <a:rPr lang="cs-CZ" altLang="cs-CZ" sz="800" dirty="0">
                <a:latin typeface="Arial" charset="0"/>
              </a:rPr>
              <a:t>	</a:t>
            </a:r>
            <a:r>
              <a:rPr lang="cs-CZ" altLang="cs-CZ" sz="800" dirty="0" smtClean="0">
                <a:latin typeface="Arial" charset="0"/>
              </a:rPr>
              <a:t>16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35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B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Klimatická třída			</a:t>
            </a:r>
            <a:r>
              <a:rPr lang="cs-CZ" altLang="cs-CZ" sz="800" dirty="0" smtClean="0">
                <a:latin typeface="Arial" charset="0"/>
              </a:rPr>
              <a:t>SN </a:t>
            </a:r>
            <a:r>
              <a:rPr lang="cs-CZ" altLang="cs-CZ" sz="800" dirty="0">
                <a:latin typeface="Arial" charset="0"/>
              </a:rPr>
              <a:t>- ST </a:t>
            </a:r>
            <a:r>
              <a:rPr lang="cs-CZ" altLang="cs-CZ" sz="800" dirty="0" smtClean="0">
                <a:latin typeface="Arial" charset="0"/>
              </a:rPr>
              <a:t>10°- 43°C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Hvězdičkové </a:t>
            </a:r>
            <a:r>
              <a:rPr lang="cs-CZ" altLang="cs-CZ" sz="800" dirty="0">
                <a:latin typeface="Arial" charset="0"/>
              </a:rPr>
              <a:t>označení 		****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G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Wifi konektivita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– možnost ovládat chladničku na dálku a využívat doplňkový obsah pomocí aplikace hOn (např. Food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Locator, My Inventory, Advanced Drink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Assistant, atd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.)</a:t>
            </a:r>
            <a:endParaRPr lang="cs-CZ" altLang="cs-CZ" sz="800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Invertorový kompresor – tichý a energeticky úsporný chod </a:t>
            </a:r>
            <a:r>
              <a:rPr lang="cs-CZ" altLang="cs-CZ" sz="800" b="1" dirty="0" smtClean="0">
                <a:latin typeface="Arial" charset="0"/>
              </a:rPr>
              <a:t>                Air Surround Total </a:t>
            </a:r>
            <a:r>
              <a:rPr lang="cs-CZ" altLang="cs-CZ" sz="800" b="1" dirty="0">
                <a:latin typeface="Arial" charset="0"/>
              </a:rPr>
              <a:t>No Frost – beznámrazová technologie </a:t>
            </a:r>
            <a:r>
              <a:rPr lang="cs-CZ" altLang="cs-CZ" sz="800" b="1" dirty="0" smtClean="0">
                <a:latin typeface="Arial" charset="0"/>
              </a:rPr>
              <a:t>mrazení s rovnoměrnou distribucí chladného vzduchu proudící v horizontálních kruzích. Šetrné zachování až 99 % šťavnatosti a konzistence potravin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HCS filtr v zásuvce Humidity Zone pro udržení 90% vlhkosti a zachování čerstvosti potravin až 2x déle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My Zone – zásuvka se samostatnou regulací teploty od 0 do +5 °C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Jeden chladící okruh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Funkce Rychlé chlazení, Rychlé mrazení, Dovolená, Eco, Demo režim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Elektronické </a:t>
            </a:r>
            <a:r>
              <a:rPr lang="cs-CZ" altLang="cs-CZ" sz="800" dirty="0">
                <a:latin typeface="Arial" charset="0"/>
              </a:rPr>
              <a:t>ovládání teploty </a:t>
            </a:r>
            <a:r>
              <a:rPr lang="cs-CZ" altLang="cs-CZ" sz="800" dirty="0" smtClean="0">
                <a:latin typeface="Arial" charset="0"/>
              </a:rPr>
              <a:t>+2 až +8 °C chladnička / -16 </a:t>
            </a:r>
            <a:r>
              <a:rPr lang="cs-CZ" altLang="cs-CZ" sz="800" dirty="0">
                <a:latin typeface="Arial" charset="0"/>
              </a:rPr>
              <a:t>až -</a:t>
            </a:r>
            <a:r>
              <a:rPr lang="cs-CZ" altLang="cs-CZ" sz="800" dirty="0" smtClean="0">
                <a:latin typeface="Arial" charset="0"/>
              </a:rPr>
              <a:t>24 °C mrazák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Externí dotykový displej na dvířkách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Automatické odmrazování chladničky i mrazáku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Akustický signál otevřených dvířek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Chladnička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3 +1  skleněné police (z toho jedna v polovině složitelná)/ 6 přihrádek </a:t>
            </a:r>
            <a:r>
              <a:rPr lang="cs-CZ" altLang="cs-CZ" sz="800" dirty="0">
                <a:latin typeface="Arial" charset="0"/>
              </a:rPr>
              <a:t>ve </a:t>
            </a:r>
            <a:r>
              <a:rPr lang="cs-CZ" altLang="cs-CZ" sz="800" dirty="0" smtClean="0">
                <a:latin typeface="Arial" charset="0"/>
              </a:rPr>
              <a:t>dveřích 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Zásuvka Humidity Zone, Zásuvka My Zone</a:t>
            </a:r>
            <a:endParaRPr lang="cs-CZ" altLang="cs-CZ" sz="800" dirty="0">
              <a:latin typeface="Arial" charset="0"/>
            </a:endParaRP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Držák na víno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3 transparentní zásuvky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solidFill>
                  <a:schemeClr val="bg1"/>
                </a:solidFill>
                <a:latin typeface="Arial" charset="0"/>
              </a:rPr>
              <a:t>Konstrukce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solidFill>
                  <a:schemeClr val="bg1"/>
                </a:solidFill>
                <a:latin typeface="Arial" charset="0"/>
              </a:rPr>
              <a:t>Osvětlení </a:t>
            </a:r>
            <a:r>
              <a:rPr lang="cs-CZ" altLang="cs-CZ" sz="800" b="1" dirty="0" smtClean="0">
                <a:solidFill>
                  <a:schemeClr val="bg1"/>
                </a:solidFill>
                <a:latin typeface="Arial" charset="0"/>
              </a:rPr>
              <a:t>LED / </a:t>
            </a: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Integrované madlo / 2 </a:t>
            </a:r>
            <a:r>
              <a:rPr lang="cs-CZ" altLang="cs-CZ" sz="800" dirty="0">
                <a:solidFill>
                  <a:schemeClr val="bg1"/>
                </a:solidFill>
                <a:latin typeface="Arial" charset="0"/>
              </a:rPr>
              <a:t>nastavitelné </a:t>
            </a: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nožičky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Výměnný závěs dveří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34005918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6901018094378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Černý 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2050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595 x 667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95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2080 x 664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747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103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3030" y="1967006"/>
            <a:ext cx="6480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7639094" y="2039086"/>
            <a:ext cx="143944" cy="648000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4811250" y="1078383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Beznámrazová technologie Total No Frost Air Surround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58" y="951500"/>
            <a:ext cx="720000" cy="720000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4788024" y="1775038"/>
            <a:ext cx="914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Zásuvka Humidity Zone s filtrem HCS, který udrží až 90 % vlhkosti v prostoru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778244" y="2731546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Dotykový displej na dvířkách pro ovládání teploty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4797479" y="3729509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Úsporné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797479" y="4437112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Rychlé mrazení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089" y="4293176"/>
            <a:ext cx="720000" cy="720000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278" y="3573016"/>
            <a:ext cx="720000" cy="720000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9" t="5251" r="2651" b="9475"/>
          <a:stretch/>
        </p:blipFill>
        <p:spPr>
          <a:xfrm>
            <a:off x="4094190" y="2708920"/>
            <a:ext cx="720000" cy="71999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30" y="1772816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728" y="5219888"/>
            <a:ext cx="720000" cy="720000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757621" y="4941168"/>
            <a:ext cx="893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na dálku a doplňkové funkce v aplikaci hOn: Food Locator, My Inventory a Advanced Drink Assistant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Obrázek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1" y="1078383"/>
            <a:ext cx="648000" cy="65232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3" t="5900" r="18543" b="4851"/>
          <a:stretch/>
        </p:blipFill>
        <p:spPr>
          <a:xfrm>
            <a:off x="6844046" y="2738896"/>
            <a:ext cx="1103840" cy="223396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7" t="5901" r="29377" b="5901"/>
          <a:stretch/>
        </p:blipFill>
        <p:spPr>
          <a:xfrm>
            <a:off x="5752852" y="1696591"/>
            <a:ext cx="1012814" cy="327216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76043" y="1024422"/>
            <a:ext cx="706388" cy="692696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266" y="2795584"/>
            <a:ext cx="1056165" cy="21123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a09af93a-bc92-4cce-8ba3-c8fdbed82e22"/>
    <ds:schemaRef ds:uri="http://purl.org/dc/elements/1.1/"/>
    <ds:schemaRef ds:uri="http://schemas.microsoft.com/office/2006/metadata/properties"/>
    <ds:schemaRef ds:uri="http://schemas.microsoft.com/office/infopath/2007/PartnerControls"/>
    <ds:schemaRef ds:uri="b4af0723-3826-4aee-ba08-906e8dce304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107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274</cp:revision>
  <cp:lastPrinted>2016-05-31T13:00:02Z</cp:lastPrinted>
  <dcterms:created xsi:type="dcterms:W3CDTF">2015-07-16T11:02:07Z</dcterms:created>
  <dcterms:modified xsi:type="dcterms:W3CDTF">2025-01-15T16:56:09Z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