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=""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251520" y="35904"/>
            <a:ext cx="9073008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HDPW3618DNPK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latin typeface="Arial" charset="0"/>
              </a:rPr>
              <a:t>Volně </a:t>
            </a:r>
            <a:r>
              <a:rPr lang="cs-CZ" altLang="cs-CZ" sz="1400" dirty="0" smtClean="0">
                <a:latin typeface="Arial" charset="0"/>
              </a:rPr>
              <a:t>stojící kombinovaná chladnička </a:t>
            </a:r>
            <a:r>
              <a:rPr lang="cs-CZ" altLang="cs-CZ" sz="1400" dirty="0">
                <a:solidFill>
                  <a:srgbClr val="0070C0"/>
                </a:solidFill>
                <a:latin typeface="Arial" charset="0"/>
              </a:rPr>
              <a:t>2D 60 Series 3 </a:t>
            </a:r>
            <a:r>
              <a:rPr lang="cs-CZ" altLang="cs-CZ" sz="1400" dirty="0" smtClean="0">
                <a:solidFill>
                  <a:srgbClr val="0070C0"/>
                </a:solidFill>
                <a:latin typeface="Arial" charset="0"/>
              </a:rPr>
              <a:t>PRO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Wifi, Total No Frost Air Surround, Invertorový kompresor, LED, displej, My Zone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107504" y="908720"/>
            <a:ext cx="3888432" cy="5904656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2019/2016)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</a:t>
            </a:r>
            <a:r>
              <a:rPr lang="cs-CZ" altLang="cs-CZ" sz="800" dirty="0">
                <a:latin typeface="Arial" charset="0"/>
              </a:rPr>
              <a:t>D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Celkový čistý objem (l)		</a:t>
            </a:r>
            <a:r>
              <a:rPr lang="cs-CZ" altLang="cs-CZ" sz="800" dirty="0" smtClean="0">
                <a:latin typeface="Arial" charset="0"/>
              </a:rPr>
              <a:t>352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Čistý objem chladničky/ mrazáku (l)		</a:t>
            </a:r>
            <a:r>
              <a:rPr lang="cs-CZ" altLang="cs-CZ" sz="800" dirty="0" smtClean="0">
                <a:latin typeface="Arial" charset="0"/>
              </a:rPr>
              <a:t>235/117 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za den (kWh/24 hod)		</a:t>
            </a:r>
            <a:r>
              <a:rPr lang="cs-CZ" altLang="cs-CZ" sz="800" dirty="0" smtClean="0">
                <a:latin typeface="Arial" charset="0"/>
              </a:rPr>
              <a:t>0,586</a:t>
            </a:r>
            <a:endParaRPr lang="cs-CZ" altLang="cs-CZ" sz="800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Roční </a:t>
            </a:r>
            <a:r>
              <a:rPr lang="cs-CZ" altLang="cs-CZ" sz="800" dirty="0">
                <a:latin typeface="Arial" charset="0"/>
              </a:rPr>
              <a:t>spotřeba energie (kWh/rok)		</a:t>
            </a:r>
            <a:r>
              <a:rPr lang="cs-CZ" altLang="cs-CZ" sz="800" dirty="0" smtClean="0">
                <a:latin typeface="Arial" charset="0"/>
              </a:rPr>
              <a:t>214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Mrazicí výkon (kg/24 hod)		</a:t>
            </a:r>
            <a:r>
              <a:rPr lang="cs-CZ" altLang="cs-CZ" sz="800" dirty="0" smtClean="0">
                <a:latin typeface="Arial" charset="0"/>
              </a:rPr>
              <a:t>10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Doba skladování při výpadku proudu (hod</a:t>
            </a:r>
            <a:r>
              <a:rPr lang="cs-CZ" altLang="cs-CZ" sz="800" dirty="0" smtClean="0">
                <a:latin typeface="Arial" charset="0"/>
              </a:rPr>
              <a:t>)</a:t>
            </a:r>
            <a:r>
              <a:rPr lang="cs-CZ" altLang="cs-CZ" sz="800" dirty="0">
                <a:latin typeface="Arial" charset="0"/>
              </a:rPr>
              <a:t>	</a:t>
            </a:r>
            <a:r>
              <a:rPr lang="cs-CZ" altLang="cs-CZ" sz="800" dirty="0" smtClean="0">
                <a:latin typeface="Arial" charset="0"/>
              </a:rPr>
              <a:t>13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šířeného vzduchem (dB(A) re 1 pW)	</a:t>
            </a:r>
            <a:r>
              <a:rPr lang="cs-CZ" altLang="cs-CZ" sz="800" dirty="0" smtClean="0">
                <a:latin typeface="Arial" charset="0"/>
              </a:rPr>
              <a:t>35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		B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Klimatická třída			</a:t>
            </a:r>
            <a:r>
              <a:rPr lang="cs-CZ" altLang="cs-CZ" sz="800" dirty="0" smtClean="0">
                <a:latin typeface="Arial" charset="0"/>
              </a:rPr>
              <a:t>SN </a:t>
            </a:r>
            <a:r>
              <a:rPr lang="cs-CZ" altLang="cs-CZ" sz="800" dirty="0">
                <a:latin typeface="Arial" charset="0"/>
              </a:rPr>
              <a:t>- ST </a:t>
            </a:r>
            <a:r>
              <a:rPr lang="cs-CZ" altLang="cs-CZ" sz="800" dirty="0" smtClean="0">
                <a:latin typeface="Arial" charset="0"/>
              </a:rPr>
              <a:t>10°- 43°C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Hvězdičkové </a:t>
            </a:r>
            <a:r>
              <a:rPr lang="cs-CZ" altLang="cs-CZ" sz="800" dirty="0">
                <a:latin typeface="Arial" charset="0"/>
              </a:rPr>
              <a:t>označení 		****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energetické účinnosti světla		G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Vlastnosti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Wifi konektivita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– možnost ovládat chladničku na dálku a využívat doplňkový obsah pomocí aplikace hOn (např. Food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Locator, My Inventory, Advanced Drink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Assistant, atd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.)</a:t>
            </a:r>
            <a:endParaRPr lang="cs-CZ" altLang="cs-CZ" sz="800" b="1" dirty="0" smtClean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Invertorový kompresor – tichý a energeticky úsporný </a:t>
            </a:r>
            <a:r>
              <a:rPr lang="cs-CZ" altLang="cs-CZ" sz="800" b="1" dirty="0" smtClean="0">
                <a:latin typeface="Arial" charset="0"/>
              </a:rPr>
              <a:t>chod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Air Surround Total </a:t>
            </a:r>
            <a:r>
              <a:rPr lang="cs-CZ" altLang="cs-CZ" sz="800" b="1" dirty="0">
                <a:latin typeface="Arial" charset="0"/>
              </a:rPr>
              <a:t>No Frost – beznámrazová technologie </a:t>
            </a:r>
            <a:r>
              <a:rPr lang="cs-CZ" altLang="cs-CZ" sz="800" b="1" dirty="0" smtClean="0">
                <a:latin typeface="Arial" charset="0"/>
              </a:rPr>
              <a:t>mrazení s rovnoměrnou distribucí chladného vzduchu proudící v horizontálních kruzích. Šetrné zachování až 99 % šťavnatosti a konzistence potravin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My Zone – zásuvka se samostatnou regulací teploty od 0 do +5 °C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Jeden chladící okruh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Funkce Rychlé chlazení, Rychlé mrazení, Dovolená, Eco, Demo režim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Elektronické </a:t>
            </a:r>
            <a:r>
              <a:rPr lang="cs-CZ" altLang="cs-CZ" sz="800" dirty="0">
                <a:latin typeface="Arial" charset="0"/>
              </a:rPr>
              <a:t>ovládání teploty </a:t>
            </a:r>
            <a:r>
              <a:rPr lang="cs-CZ" altLang="cs-CZ" sz="800" dirty="0" smtClean="0">
                <a:latin typeface="Arial" charset="0"/>
              </a:rPr>
              <a:t>+2 až +8 °C chladnička / -16 </a:t>
            </a:r>
            <a:r>
              <a:rPr lang="cs-CZ" altLang="cs-CZ" sz="800" dirty="0">
                <a:latin typeface="Arial" charset="0"/>
              </a:rPr>
              <a:t>až -</a:t>
            </a:r>
            <a:r>
              <a:rPr lang="cs-CZ" altLang="cs-CZ" sz="800" dirty="0" smtClean="0">
                <a:latin typeface="Arial" charset="0"/>
              </a:rPr>
              <a:t>24 °C mrazák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Externí dotykový displej na dvířkách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Automatické odmrazování chladničky i mrazáku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Akustický signál otevřených dvířek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b="1" dirty="0" smtClean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Chladnička</a:t>
            </a:r>
            <a:endParaRPr lang="cs-CZ" altLang="cs-CZ" sz="800" b="1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3</a:t>
            </a:r>
            <a:r>
              <a:rPr lang="cs-CZ" altLang="cs-CZ" sz="800" dirty="0" smtClean="0">
                <a:latin typeface="Arial" charset="0"/>
              </a:rPr>
              <a:t> </a:t>
            </a:r>
            <a:r>
              <a:rPr lang="cs-CZ" altLang="cs-CZ" sz="800" dirty="0" smtClean="0">
                <a:latin typeface="Arial" charset="0"/>
              </a:rPr>
              <a:t>+1  skleněné police, </a:t>
            </a:r>
            <a:r>
              <a:rPr lang="cs-CZ" altLang="cs-CZ" sz="800" dirty="0" smtClean="0">
                <a:latin typeface="Arial" charset="0"/>
              </a:rPr>
              <a:t>5 </a:t>
            </a:r>
            <a:r>
              <a:rPr lang="cs-CZ" altLang="cs-CZ" sz="800" dirty="0" smtClean="0">
                <a:latin typeface="Arial" charset="0"/>
              </a:rPr>
              <a:t>přihrádek </a:t>
            </a:r>
            <a:r>
              <a:rPr lang="cs-CZ" altLang="cs-CZ" sz="800" dirty="0">
                <a:latin typeface="Arial" charset="0"/>
              </a:rPr>
              <a:t>ve </a:t>
            </a:r>
            <a:r>
              <a:rPr lang="cs-CZ" altLang="cs-CZ" sz="800" dirty="0" smtClean="0">
                <a:latin typeface="Arial" charset="0"/>
              </a:rPr>
              <a:t>dveřích, </a:t>
            </a:r>
            <a:r>
              <a:rPr lang="cs-CZ" altLang="cs-CZ" sz="800" b="1" dirty="0" smtClean="0">
                <a:latin typeface="Arial" charset="0"/>
              </a:rPr>
              <a:t>Zásuvka My Zone</a:t>
            </a:r>
            <a:endParaRPr lang="cs-CZ" altLang="cs-CZ" sz="800" dirty="0">
              <a:latin typeface="Arial" charset="0"/>
            </a:endParaRP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endParaRPr lang="cs-CZ" altLang="cs-CZ" sz="800" dirty="0" smtClean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Mrazák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3 transparentní zásuvky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endParaRPr lang="cs-CZ" altLang="cs-CZ" sz="800" b="1" dirty="0" smtClean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Konstrukce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Osvětlení </a:t>
            </a:r>
            <a:r>
              <a:rPr lang="cs-CZ" altLang="cs-CZ" sz="800" b="1" dirty="0" smtClean="0">
                <a:latin typeface="Arial" charset="0"/>
              </a:rPr>
              <a:t>LED / </a:t>
            </a:r>
            <a:r>
              <a:rPr lang="cs-CZ" altLang="cs-CZ" sz="800" dirty="0" smtClean="0">
                <a:latin typeface="Arial" charset="0"/>
              </a:rPr>
              <a:t>Integrované madlo / 2 </a:t>
            </a:r>
            <a:r>
              <a:rPr lang="cs-CZ" altLang="cs-CZ" sz="800" dirty="0">
                <a:latin typeface="Arial" charset="0"/>
              </a:rPr>
              <a:t>nastavitelné </a:t>
            </a:r>
            <a:r>
              <a:rPr lang="cs-CZ" altLang="cs-CZ" sz="800" dirty="0" smtClean="0">
                <a:latin typeface="Arial" charset="0"/>
              </a:rPr>
              <a:t>nožičky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Výměnný závěs dveří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Kód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34005773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6901018091018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Stříbrný nerez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1850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595 x 667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80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1944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x 664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747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87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4788024" y="1916832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Bezdotyková technologie ovládání </a:t>
            </a:r>
            <a:r>
              <a:rPr lang="cs-CZ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chladničky</a:t>
            </a:r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063030" y="1844824"/>
            <a:ext cx="648072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185</a:t>
            </a:r>
            <a:endParaRPr lang="cs-CZ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Obrázek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87"/>
          <a:stretch/>
        </p:blipFill>
        <p:spPr>
          <a:xfrm>
            <a:off x="7639094" y="1916904"/>
            <a:ext cx="143944" cy="648000"/>
          </a:xfrm>
          <a:prstGeom prst="rect">
            <a:avLst/>
          </a:prstGeom>
        </p:spPr>
      </p:pic>
      <p:sp>
        <p:nvSpPr>
          <p:cNvPr id="22" name="TextovéPole 21"/>
          <p:cNvSpPr txBox="1"/>
          <p:nvPr/>
        </p:nvSpPr>
        <p:spPr>
          <a:xfrm>
            <a:off x="4811250" y="1078383"/>
            <a:ext cx="91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Beznámrazová technologie Total No Frost Air Surround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Obrázek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758" y="951500"/>
            <a:ext cx="720000" cy="720000"/>
          </a:xfrm>
          <a:prstGeom prst="rect">
            <a:avLst/>
          </a:prstGeom>
        </p:spPr>
      </p:pic>
      <p:sp>
        <p:nvSpPr>
          <p:cNvPr id="36" name="TextovéPole 35"/>
          <p:cNvSpPr txBox="1"/>
          <p:nvPr/>
        </p:nvSpPr>
        <p:spPr>
          <a:xfrm>
            <a:off x="4737682" y="1819249"/>
            <a:ext cx="91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Dotykový displej na dvířkách pro ovládání teploty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4797479" y="2817212"/>
            <a:ext cx="9144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Úsporné </a:t>
            </a:r>
          </a:p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 osvětlení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4797479" y="3452727"/>
            <a:ext cx="8932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Funkce </a:t>
            </a:r>
          </a:p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Rychlé mrazení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5" name="Obrázek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089" y="3308791"/>
            <a:ext cx="720000" cy="720000"/>
          </a:xfrm>
          <a:prstGeom prst="rect">
            <a:avLst/>
          </a:prstGeom>
        </p:spPr>
      </p:pic>
      <p:sp>
        <p:nvSpPr>
          <p:cNvPr id="28" name="TextovéPole 27">
            <a:extLst>
              <a:ext uri="{FF2B5EF4-FFF2-40B4-BE49-F238E27FC236}">
                <a16:creationId xmlns:a16="http://schemas.microsoft.com/office/drawing/2014/main" xmlns="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2019/2016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278" y="2660719"/>
            <a:ext cx="720000" cy="720000"/>
          </a:xfrm>
          <a:prstGeom prst="rect">
            <a:avLst/>
          </a:prstGeom>
        </p:spPr>
      </p:pic>
      <p:pic>
        <p:nvPicPr>
          <p:cNvPr id="39" name="Obrázek 3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9" t="5251" r="2651" b="9475"/>
          <a:stretch/>
        </p:blipFill>
        <p:spPr>
          <a:xfrm>
            <a:off x="4053628" y="1796623"/>
            <a:ext cx="720000" cy="719999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728" y="4235583"/>
            <a:ext cx="720000" cy="720000"/>
          </a:xfrm>
          <a:prstGeom prst="rect">
            <a:avLst/>
          </a:prstGeom>
        </p:spPr>
      </p:pic>
      <p:sp>
        <p:nvSpPr>
          <p:cNvPr id="37" name="TextovéPole 36"/>
          <p:cNvSpPr txBox="1"/>
          <p:nvPr/>
        </p:nvSpPr>
        <p:spPr>
          <a:xfrm>
            <a:off x="4757621" y="3956863"/>
            <a:ext cx="8932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Ovládání na dálku a doplňkové funkce v aplikaci hOn: Food Locator, My Inventory a Advanced Drink Assistant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Obrázek 3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314" y="1084912"/>
            <a:ext cx="648000" cy="65232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25" t="2750" r="15755" b="3801"/>
          <a:stretch/>
        </p:blipFill>
        <p:spPr>
          <a:xfrm>
            <a:off x="6912966" y="2817212"/>
            <a:ext cx="1258242" cy="228537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23" t="5900" r="30823" b="4851"/>
          <a:stretch/>
        </p:blipFill>
        <p:spPr>
          <a:xfrm>
            <a:off x="5713256" y="996091"/>
            <a:ext cx="1138574" cy="3456384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89899"/>
          <a:stretch/>
        </p:blipFill>
        <p:spPr>
          <a:xfrm>
            <a:off x="8436044" y="392216"/>
            <a:ext cx="706388" cy="692696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0302" y="1152655"/>
            <a:ext cx="888202" cy="177640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1747CF-528E-4FB1-8821-D297DBD7BA7C}">
  <ds:schemaRefs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a09af93a-bc92-4cce-8ba3-c8fdbed82e22"/>
    <ds:schemaRef ds:uri="http://purl.org/dc/elements/1.1/"/>
    <ds:schemaRef ds:uri="http://schemas.microsoft.com/office/2006/metadata/properties"/>
    <ds:schemaRef ds:uri="http://schemas.microsoft.com/office/infopath/2007/PartnerControls"/>
    <ds:schemaRef ds:uri="b4af0723-3826-4aee-ba08-906e8dce304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2079</TotalTime>
  <Words>85</Words>
  <Application>Microsoft Office PowerPoint</Application>
  <PresentationFormat>Předvádění na obrazovce (4:3)</PresentationFormat>
  <Paragraphs>60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275</cp:revision>
  <cp:lastPrinted>2016-05-31T13:00:02Z</cp:lastPrinted>
  <dcterms:created xsi:type="dcterms:W3CDTF">2015-07-16T11:02:07Z</dcterms:created>
  <dcterms:modified xsi:type="dcterms:W3CDTF">2024-04-24T15:20:08Z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