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4"/>
  </p:sldMasterIdLst>
  <p:notesMasterIdLst>
    <p:notesMasterId r:id="rId6"/>
  </p:notesMasterIdLst>
  <p:sldIdLst>
    <p:sldId id="256" r:id="rId5"/>
  </p:sldIdLst>
  <p:sldSz cx="9144000" cy="6858000" type="screen4x3"/>
  <p:notesSz cx="6797675" cy="9926638"/>
  <p:defaultTextStyle>
    <a:defPPr>
      <a:defRPr lang="cs-CZ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4472C4"/>
    <a:srgbClr val="0E8FC5"/>
    <a:srgbClr val="0093CE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Střední styl 2 – zvýraznění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5622" autoAdjust="0"/>
    <p:restoredTop sz="94667" autoAdjust="0"/>
  </p:normalViewPr>
  <p:slideViewPr>
    <p:cSldViewPr>
      <p:cViewPr varScale="1">
        <p:scale>
          <a:sx n="89" d="100"/>
          <a:sy n="89" d="100"/>
        </p:scale>
        <p:origin x="1282" y="62"/>
      </p:cViewPr>
      <p:guideLst/>
    </p:cSldViewPr>
  </p:slideViewPr>
  <p:outlineViewPr>
    <p:cViewPr>
      <p:scale>
        <a:sx n="33" d="100"/>
        <a:sy n="33" d="100"/>
      </p:scale>
      <p:origin x="0" y="0"/>
    </p:cViewPr>
  </p:outlin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viewProps" Target="viewProps.xml"/><Relationship Id="rId3" Type="http://schemas.openxmlformats.org/officeDocument/2006/relationships/customXml" Target="../customXml/item3.xml"/><Relationship Id="rId7" Type="http://schemas.openxmlformats.org/officeDocument/2006/relationships/presProps" Target="presProps.xml"/><Relationship Id="rId2" Type="http://schemas.openxmlformats.org/officeDocument/2006/relationships/customXml" Target="../customXml/item2.xml"/><Relationship Id="rId1" Type="http://schemas.openxmlformats.org/officeDocument/2006/relationships/customXml" Target="../customXml/item1.xml"/><Relationship Id="rId6" Type="http://schemas.openxmlformats.org/officeDocument/2006/relationships/notesMaster" Target="notesMasters/notesMaster1.xml"/><Relationship Id="rId5" Type="http://schemas.openxmlformats.org/officeDocument/2006/relationships/slide" Target="slides/slide1.xml"/><Relationship Id="rId10" Type="http://schemas.openxmlformats.org/officeDocument/2006/relationships/tableStyles" Target="tableStyles.xml"/><Relationship Id="rId4" Type="http://schemas.openxmlformats.org/officeDocument/2006/relationships/slideMaster" Target="slideMasters/slideMaster1.xml"/><Relationship Id="rId9" Type="http://schemas.openxmlformats.org/officeDocument/2006/relationships/theme" Target="theme/theme1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záhlaví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3" name="Zástupný symbol pro datum 2"/>
          <p:cNvSpPr>
            <a:spLocks noGrp="1"/>
          </p:cNvSpPr>
          <p:nvPr>
            <p:ph type="dt" idx="1"/>
          </p:nvPr>
        </p:nvSpPr>
        <p:spPr>
          <a:xfrm>
            <a:off x="3850444" y="0"/>
            <a:ext cx="2945659" cy="498056"/>
          </a:xfrm>
          <a:prstGeom prst="rect">
            <a:avLst/>
          </a:prstGeom>
        </p:spPr>
        <p:txBody>
          <a:bodyPr vert="horz" lIns="91429" tIns="45715" rIns="91429" bIns="45715" rtlCol="0"/>
          <a:lstStyle>
            <a:lvl1pPr algn="r">
              <a:defRPr sz="1200"/>
            </a:lvl1pPr>
          </a:lstStyle>
          <a:p>
            <a:fld id="{791B80A1-FDE9-416C-B9A8-2A1FE73A844A}" type="datetimeFigureOut">
              <a:rPr lang="cs-CZ" smtClean="0"/>
              <a:t>31.01.2025</a:t>
            </a:fld>
            <a:endParaRPr lang="cs-CZ"/>
          </a:p>
        </p:txBody>
      </p:sp>
      <p:sp>
        <p:nvSpPr>
          <p:cNvPr id="4" name="Zástupný symbol pro obrázek snímku 3"/>
          <p:cNvSpPr>
            <a:spLocks noGrp="1" noRot="1" noChangeAspect="1"/>
          </p:cNvSpPr>
          <p:nvPr>
            <p:ph type="sldImg" idx="2"/>
          </p:nvPr>
        </p:nvSpPr>
        <p:spPr>
          <a:xfrm>
            <a:off x="1166813" y="1241425"/>
            <a:ext cx="4464050" cy="3349625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29" tIns="45715" rIns="91429" bIns="45715" rtlCol="0" anchor="ctr"/>
          <a:lstStyle/>
          <a:p>
            <a:endParaRPr lang="cs-CZ"/>
          </a:p>
        </p:txBody>
      </p:sp>
      <p:sp>
        <p:nvSpPr>
          <p:cNvPr id="5" name="Zástupný symbol pro poznámky 4"/>
          <p:cNvSpPr>
            <a:spLocks noGrp="1"/>
          </p:cNvSpPr>
          <p:nvPr>
            <p:ph type="body" sz="quarter" idx="3"/>
          </p:nvPr>
        </p:nvSpPr>
        <p:spPr>
          <a:xfrm>
            <a:off x="679768" y="4777195"/>
            <a:ext cx="5438140" cy="3908614"/>
          </a:xfrm>
          <a:prstGeom prst="rect">
            <a:avLst/>
          </a:prstGeom>
        </p:spPr>
        <p:txBody>
          <a:bodyPr vert="horz" lIns="91429" tIns="45715" rIns="91429" bIns="45715" rtlCol="0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4"/>
          </p:nvPr>
        </p:nvSpPr>
        <p:spPr>
          <a:xfrm>
            <a:off x="0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l">
              <a:defRPr sz="1200"/>
            </a:lvl1pPr>
          </a:lstStyle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5"/>
          </p:nvPr>
        </p:nvSpPr>
        <p:spPr>
          <a:xfrm>
            <a:off x="3850444" y="9428585"/>
            <a:ext cx="2945659" cy="498055"/>
          </a:xfrm>
          <a:prstGeom prst="rect">
            <a:avLst/>
          </a:prstGeom>
        </p:spPr>
        <p:txBody>
          <a:bodyPr vert="horz" lIns="91429" tIns="45715" rIns="91429" bIns="45715" rtlCol="0" anchor="b"/>
          <a:lstStyle>
            <a:lvl1pPr algn="r">
              <a:defRPr sz="1200"/>
            </a:lvl1pPr>
          </a:lstStyle>
          <a:p>
            <a:fld id="{F63C6288-EF84-456C-B7FC-4481D153D6E9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938080560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obrázek snímku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Zástupný symbol pro poznámky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cs-CZ" dirty="0"/>
          </a:p>
        </p:txBody>
      </p:sp>
      <p:sp>
        <p:nvSpPr>
          <p:cNvPr id="4" name="Zástupný symbol pro číslo snímku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F63C6288-EF84-456C-B7FC-4481D153D6E9}" type="slidenum">
              <a:rPr lang="cs-CZ" smtClean="0"/>
              <a:t>1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04777388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Úvodní sníme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Podnadpis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cs-CZ"/>
              <a:t>Kliknutím lze upravit styl předlohy.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31.01.2025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188545740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Nadpis a svislý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31.01.2025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560163596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Svislý nadpis a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vislý nadpis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svislý text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31.01.2025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625164367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Nadpis a obsa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31.01.2025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047302856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Záhlaví části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31.01.2025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312916201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va obsah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31.01.2025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93477299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Porovnání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4" name="Zástupný symbol pro obsah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5" name="Zástupný symbol pro text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6" name="Zástupný symbol pro obsah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7" name="Zástupný symbol pro datum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31.01.2025</a:t>
            </a:fld>
            <a:endParaRPr lang="cs-CZ"/>
          </a:p>
        </p:txBody>
      </p:sp>
      <p:sp>
        <p:nvSpPr>
          <p:cNvPr id="8" name="Zástupný symbol pro zápatí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9" name="Zástupný symbol pro číslo snímku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55038749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Pouze nadpi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datum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31.01.2025</a:t>
            </a:fld>
            <a:endParaRPr lang="cs-CZ"/>
          </a:p>
        </p:txBody>
      </p:sp>
      <p:sp>
        <p:nvSpPr>
          <p:cNvPr id="4" name="Zástupný symbol pro zápatí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5" name="Zástupný symbol pro číslo snímku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023665459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Prázdný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Picture 11"/>
          <p:cNvPicPr>
            <a:picLocks noChangeAspect="1"/>
          </p:cNvPicPr>
          <p:nvPr userDrawn="1"/>
        </p:nvPicPr>
        <p:blipFill>
          <a:blip r:embed="rId2" cstate="screen">
            <a:extLst>
              <a:ext uri="{28A0092B-C50C-407E-A947-70E740481C1C}">
                <a14:useLocalDpi xmlns:a14="http://schemas.microsoft.com/office/drawing/2010/main"/>
              </a:ext>
            </a:extLst>
          </a:blip>
          <a:srcRect/>
          <a:stretch>
            <a:fillRect/>
          </a:stretch>
        </p:blipFill>
        <p:spPr bwMode="auto">
          <a:xfrm>
            <a:off x="7452320" y="6309320"/>
            <a:ext cx="1251348" cy="386531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8" name="Freeform 28"/>
          <p:cNvSpPr>
            <a:spLocks/>
          </p:cNvSpPr>
          <p:nvPr userDrawn="1"/>
        </p:nvSpPr>
        <p:spPr bwMode="auto">
          <a:xfrm flipH="1" flipV="1">
            <a:off x="0" y="6211575"/>
            <a:ext cx="6984776" cy="646425"/>
          </a:xfrm>
          <a:custGeom>
            <a:avLst/>
            <a:gdLst>
              <a:gd name="connsiteX0" fmla="*/ 0 w 8915400"/>
              <a:gd name="connsiteY0" fmla="*/ 0 h 1026989"/>
              <a:gd name="connsiteX1" fmla="*/ 311567 w 8915400"/>
              <a:gd name="connsiteY1" fmla="*/ 0 h 1026989"/>
              <a:gd name="connsiteX2" fmla="*/ 8609192 w 8915400"/>
              <a:gd name="connsiteY2" fmla="*/ 0 h 1026989"/>
              <a:gd name="connsiteX3" fmla="*/ 8892102 w 8915400"/>
              <a:gd name="connsiteY3" fmla="*/ 281709 h 1026989"/>
              <a:gd name="connsiteX4" fmla="*/ 8915400 w 8915400"/>
              <a:gd name="connsiteY4" fmla="*/ 313802 h 1026989"/>
              <a:gd name="connsiteX5" fmla="*/ 8892102 w 8915400"/>
              <a:gd name="connsiteY5" fmla="*/ 345896 h 1026989"/>
              <a:gd name="connsiteX6" fmla="*/ 8203133 w 8915400"/>
              <a:gd name="connsiteY6" fmla="*/ 1012725 h 1026989"/>
              <a:gd name="connsiteX7" fmla="*/ 8196476 w 8915400"/>
              <a:gd name="connsiteY7" fmla="*/ 1016291 h 1026989"/>
              <a:gd name="connsiteX8" fmla="*/ 8173178 w 8915400"/>
              <a:gd name="connsiteY8" fmla="*/ 1026989 h 1026989"/>
              <a:gd name="connsiteX9" fmla="*/ 686871 w 8915400"/>
              <a:gd name="connsiteY9" fmla="*/ 1026989 h 1026989"/>
              <a:gd name="connsiteX10" fmla="*/ 0 w 8915400"/>
              <a:gd name="connsiteY10" fmla="*/ 1026989 h 1026989"/>
            </a:gdLst>
            <a:ahLst/>
            <a:cxnLst>
              <a:cxn ang="0">
                <a:pos x="connsiteX0" y="connsiteY0"/>
              </a:cxn>
              <a:cxn ang="0">
                <a:pos x="connsiteX1" y="connsiteY1"/>
              </a:cxn>
              <a:cxn ang="0">
                <a:pos x="connsiteX2" y="connsiteY2"/>
              </a:cxn>
              <a:cxn ang="0">
                <a:pos x="connsiteX3" y="connsiteY3"/>
              </a:cxn>
              <a:cxn ang="0">
                <a:pos x="connsiteX4" y="connsiteY4"/>
              </a:cxn>
              <a:cxn ang="0">
                <a:pos x="connsiteX5" y="connsiteY5"/>
              </a:cxn>
              <a:cxn ang="0">
                <a:pos x="connsiteX6" y="connsiteY6"/>
              </a:cxn>
              <a:cxn ang="0">
                <a:pos x="connsiteX7" y="connsiteY7"/>
              </a:cxn>
              <a:cxn ang="0">
                <a:pos x="connsiteX8" y="connsiteY8"/>
              </a:cxn>
              <a:cxn ang="0">
                <a:pos x="connsiteX9" y="connsiteY9"/>
              </a:cxn>
              <a:cxn ang="0">
                <a:pos x="connsiteX10" y="connsiteY10"/>
              </a:cxn>
            </a:cxnLst>
            <a:rect l="l" t="t" r="r" b="b"/>
            <a:pathLst>
              <a:path w="8915400" h="1026989">
                <a:moveTo>
                  <a:pt x="0" y="0"/>
                </a:moveTo>
                <a:lnTo>
                  <a:pt x="311567" y="0"/>
                </a:lnTo>
                <a:cubicBezTo>
                  <a:pt x="1814549" y="0"/>
                  <a:pt x="4345887" y="0"/>
                  <a:pt x="8609192" y="0"/>
                </a:cubicBezTo>
                <a:cubicBezTo>
                  <a:pt x="8609192" y="0"/>
                  <a:pt x="8609192" y="0"/>
                  <a:pt x="8892102" y="281709"/>
                </a:cubicBezTo>
                <a:cubicBezTo>
                  <a:pt x="8892102" y="281709"/>
                  <a:pt x="8915400" y="299539"/>
                  <a:pt x="8915400" y="313802"/>
                </a:cubicBezTo>
                <a:cubicBezTo>
                  <a:pt x="8915400" y="328066"/>
                  <a:pt x="8892102" y="345896"/>
                  <a:pt x="8892102" y="345896"/>
                </a:cubicBezTo>
                <a:cubicBezTo>
                  <a:pt x="8892102" y="345896"/>
                  <a:pt x="8892102" y="345896"/>
                  <a:pt x="8203133" y="1012725"/>
                </a:cubicBezTo>
                <a:cubicBezTo>
                  <a:pt x="8203133" y="1012725"/>
                  <a:pt x="8206461" y="1009159"/>
                  <a:pt x="8196476" y="1016291"/>
                </a:cubicBezTo>
                <a:cubicBezTo>
                  <a:pt x="8186491" y="1026989"/>
                  <a:pt x="8173178" y="1026989"/>
                  <a:pt x="8173178" y="1026989"/>
                </a:cubicBezTo>
                <a:cubicBezTo>
                  <a:pt x="8173178" y="1026989"/>
                  <a:pt x="8173178" y="1026989"/>
                  <a:pt x="686871" y="1026989"/>
                </a:cubicBezTo>
                <a:lnTo>
                  <a:pt x="0" y="1026989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</p:spPr>
        <p:txBody>
          <a:bodyPr vert="horz" wrap="square" lIns="86818" tIns="43409" rIns="86818" bIns="43409" numCol="1" anchor="t" anchorCtr="0" compatLnSpc="1">
            <a:prstTxWarp prst="textNoShape">
              <a:avLst/>
            </a:prstTxWarp>
            <a:noAutofit/>
          </a:bodyPr>
          <a:lstStyle/>
          <a:p>
            <a:endParaRPr lang="en-US" sz="1709">
              <a:solidFill>
                <a:prstClr val="black"/>
              </a:solidFill>
            </a:endParaRPr>
          </a:p>
        </p:txBody>
      </p:sp>
      <p:sp>
        <p:nvSpPr>
          <p:cNvPr id="12" name="Freeform 9">
            <a:extLst>
              <a:ext uri="{FF2B5EF4-FFF2-40B4-BE49-F238E27FC236}">
                <a16:creationId xmlns:a16="http://schemas.microsoft.com/office/drawing/2014/main" xmlns="" id="{9CBF3D83-6329-4114-881B-C48C9E2EDB1D}"/>
              </a:ext>
            </a:extLst>
          </p:cNvPr>
          <p:cNvSpPr>
            <a:spLocks/>
          </p:cNvSpPr>
          <p:nvPr userDrawn="1"/>
        </p:nvSpPr>
        <p:spPr bwMode="auto">
          <a:xfrm rot="5400000">
            <a:off x="-98852" y="98850"/>
            <a:ext cx="519832" cy="322129"/>
          </a:xfrm>
          <a:custGeom>
            <a:avLst/>
            <a:gdLst>
              <a:gd name="T0" fmla="*/ 397 w 524"/>
              <a:gd name="T1" fmla="*/ 0 h 398"/>
              <a:gd name="T2" fmla="*/ 0 w 524"/>
              <a:gd name="T3" fmla="*/ 398 h 398"/>
              <a:gd name="T4" fmla="*/ 524 w 524"/>
              <a:gd name="T5" fmla="*/ 398 h 398"/>
              <a:gd name="T6" fmla="*/ 524 w 524"/>
              <a:gd name="T7" fmla="*/ 130 h 398"/>
              <a:gd name="T8" fmla="*/ 397 w 524"/>
              <a:gd name="T9" fmla="*/ 0 h 398"/>
            </a:gdLst>
            <a:ahLst/>
            <a:cxnLst>
              <a:cxn ang="0">
                <a:pos x="T0" y="T1"/>
              </a:cxn>
              <a:cxn ang="0">
                <a:pos x="T2" y="T3"/>
              </a:cxn>
              <a:cxn ang="0">
                <a:pos x="T4" y="T5"/>
              </a:cxn>
              <a:cxn ang="0">
                <a:pos x="T6" y="T7"/>
              </a:cxn>
              <a:cxn ang="0">
                <a:pos x="T8" y="T9"/>
              </a:cxn>
            </a:cxnLst>
            <a:rect l="0" t="0" r="r" b="b"/>
            <a:pathLst>
              <a:path w="524" h="398">
                <a:moveTo>
                  <a:pt x="397" y="0"/>
                </a:moveTo>
                <a:lnTo>
                  <a:pt x="0" y="398"/>
                </a:lnTo>
                <a:lnTo>
                  <a:pt x="524" y="398"/>
                </a:lnTo>
                <a:lnTo>
                  <a:pt x="524" y="130"/>
                </a:lnTo>
                <a:lnTo>
                  <a:pt x="397" y="0"/>
                </a:lnTo>
                <a:close/>
              </a:path>
            </a:pathLst>
          </a:custGeom>
          <a:solidFill>
            <a:srgbClr val="015AAA"/>
          </a:solidFill>
          <a:ln>
            <a:noFill/>
          </a:ln>
          <a:scene3d>
            <a:camera prst="orthographicFront">
              <a:rot lat="0" lon="10800000" rev="0"/>
            </a:camera>
            <a:lightRig rig="threePt" dir="t"/>
          </a:scene3d>
          <a:extLst>
            <a:ext uri="{91240B29-F687-4F45-9708-019B960494DF}">
              <a14:hiddenLine xmlns:a14="http://schemas.microsoft.com/office/drawing/2010/main" w="9525">
                <a:solidFill>
                  <a:srgbClr val="000000"/>
                </a:solidFill>
                <a:round/>
                <a:headEnd/>
                <a:tailEnd/>
              </a14:hiddenLine>
            </a:ext>
          </a:extLst>
        </p:spPr>
        <p:txBody>
          <a:bodyPr vert="horz" wrap="square" lIns="65114" tIns="32557" rIns="65114" bIns="32557" numCol="1" anchor="t" anchorCtr="0" compatLnSpc="1">
            <a:prstTxWarp prst="textNoShape">
              <a:avLst/>
            </a:prstTxWarp>
          </a:bodyPr>
          <a:lstStyle/>
          <a:p>
            <a:endParaRPr lang="en-US" sz="1350">
              <a:solidFill>
                <a:prstClr val="black"/>
              </a:solidFill>
            </a:endParaRPr>
          </a:p>
        </p:txBody>
      </p:sp>
      <p:cxnSp>
        <p:nvCxnSpPr>
          <p:cNvPr id="14" name="Přímá spojnice 13"/>
          <p:cNvCxnSpPr/>
          <p:nvPr userDrawn="1"/>
        </p:nvCxnSpPr>
        <p:spPr>
          <a:xfrm>
            <a:off x="0" y="908720"/>
            <a:ext cx="7147240" cy="0"/>
          </a:xfrm>
          <a:prstGeom prst="line">
            <a:avLst/>
          </a:prstGeom>
          <a:ln w="19050">
            <a:solidFill>
              <a:srgbClr val="4472C4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67882639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Obsah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sah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31.01.2025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1729091571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Obrázek s titulkem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Nadpis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obrázek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cs-CZ"/>
          </a:p>
        </p:txBody>
      </p:sp>
      <p:sp>
        <p:nvSpPr>
          <p:cNvPr id="4" name="Zástupný symbol pro text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cs-CZ"/>
              <a:t>Kliknutím lze upravit styly předlohy textu.</a:t>
            </a:r>
          </a:p>
        </p:txBody>
      </p:sp>
      <p:sp>
        <p:nvSpPr>
          <p:cNvPr id="5" name="Zástupný symbol pro datum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AD435264-EE75-400C-80BE-5E821CD423B8}" type="datetimeFigureOut">
              <a:rPr lang="cs-CZ" smtClean="0"/>
              <a:t>31.01.2025</a:t>
            </a:fld>
            <a:endParaRPr lang="cs-CZ"/>
          </a:p>
        </p:txBody>
      </p:sp>
      <p:sp>
        <p:nvSpPr>
          <p:cNvPr id="6" name="Zástupný symbol pro zápatí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cs-CZ"/>
          </a:p>
        </p:txBody>
      </p:sp>
      <p:sp>
        <p:nvSpPr>
          <p:cNvPr id="7" name="Zástupný symbol pro číslo snímku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259620850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Zástupný symbol pro nadpis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cs-CZ"/>
              <a:t>Kliknutím lze upravit styl.</a:t>
            </a:r>
          </a:p>
        </p:txBody>
      </p:sp>
      <p:sp>
        <p:nvSpPr>
          <p:cNvPr id="3" name="Zástupný symbol pro text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cs-CZ"/>
              <a:t>Kliknutím lze upravit styly předlohy textu.</a:t>
            </a:r>
          </a:p>
          <a:p>
            <a:pPr lvl="1"/>
            <a:r>
              <a:rPr lang="cs-CZ"/>
              <a:t>Druhá úroveň</a:t>
            </a:r>
          </a:p>
          <a:p>
            <a:pPr lvl="2"/>
            <a:r>
              <a:rPr lang="cs-CZ"/>
              <a:t>Třetí úroveň</a:t>
            </a:r>
          </a:p>
          <a:p>
            <a:pPr lvl="3"/>
            <a:r>
              <a:rPr lang="cs-CZ"/>
              <a:t>Čtvrtá úroveň</a:t>
            </a:r>
          </a:p>
          <a:p>
            <a:pPr lvl="4"/>
            <a:r>
              <a:rPr lang="cs-CZ"/>
              <a:t>Pátá úroveň</a:t>
            </a:r>
          </a:p>
        </p:txBody>
      </p:sp>
      <p:sp>
        <p:nvSpPr>
          <p:cNvPr id="4" name="Zástupný symbol pro datum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D435264-EE75-400C-80BE-5E821CD423B8}" type="datetimeFigureOut">
              <a:rPr lang="cs-CZ" smtClean="0"/>
              <a:t>31.01.2025</a:t>
            </a:fld>
            <a:endParaRPr lang="cs-CZ"/>
          </a:p>
        </p:txBody>
      </p:sp>
      <p:sp>
        <p:nvSpPr>
          <p:cNvPr id="5" name="Zástupný symbol pro zápatí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cs-CZ"/>
          </a:p>
        </p:txBody>
      </p:sp>
      <p:sp>
        <p:nvSpPr>
          <p:cNvPr id="6" name="Zástupný symbol pro číslo snímku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E08D434-0B67-4F7A-AD4E-10F73751A677}" type="slidenum">
              <a:rPr lang="cs-CZ" smtClean="0"/>
              <a:t>‹#›</a:t>
            </a:fld>
            <a:endParaRPr lang="cs-CZ"/>
          </a:p>
        </p:txBody>
      </p:sp>
    </p:spTree>
    <p:extLst>
      <p:ext uri="{BB962C8B-B14F-4D97-AF65-F5344CB8AC3E}">
        <p14:creationId xmlns:p14="http://schemas.microsoft.com/office/powerpoint/2010/main" val="2947510918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cs-CZ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8" Type="http://schemas.openxmlformats.org/officeDocument/2006/relationships/image" Target="../media/image7.jpeg"/><Relationship Id="rId3" Type="http://schemas.openxmlformats.org/officeDocument/2006/relationships/image" Target="../media/image2.jpeg"/><Relationship Id="rId7" Type="http://schemas.openxmlformats.org/officeDocument/2006/relationships/image" Target="../media/image6.jpe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7.xml"/><Relationship Id="rId6" Type="http://schemas.openxmlformats.org/officeDocument/2006/relationships/image" Target="../media/image5.jpeg"/><Relationship Id="rId5" Type="http://schemas.openxmlformats.org/officeDocument/2006/relationships/image" Target="../media/image4.png"/><Relationship Id="rId4" Type="http://schemas.openxmlformats.org/officeDocument/2006/relationships/image" Target="../media/image3.png"/><Relationship Id="rId9" Type="http://schemas.openxmlformats.org/officeDocument/2006/relationships/image" Target="../media/image8.jpeg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2" name="Zástupný symbol pro text 3"/>
          <p:cNvSpPr txBox="1">
            <a:spLocks/>
          </p:cNvSpPr>
          <p:nvPr/>
        </p:nvSpPr>
        <p:spPr>
          <a:xfrm>
            <a:off x="323528" y="44624"/>
            <a:ext cx="8818904" cy="864443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>
              <a:spcBef>
                <a:spcPct val="0"/>
              </a:spcBef>
              <a:buFontTx/>
              <a:buNone/>
            </a:pPr>
            <a:r>
              <a:rPr lang="cs-CZ" altLang="cs-CZ" sz="2400" b="1" dirty="0" smtClean="0">
                <a:solidFill>
                  <a:srgbClr val="4472C4"/>
                </a:solidFill>
                <a:latin typeface="Arial" charset="0"/>
              </a:rPr>
              <a:t>HWD100-BP16929AS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400" dirty="0" smtClean="0">
                <a:solidFill>
                  <a:prstClr val="black"/>
                </a:solidFill>
                <a:latin typeface="Arial" charset="0"/>
              </a:rPr>
              <a:t>Předem </a:t>
            </a:r>
            <a:r>
              <a:rPr lang="cs-CZ" altLang="cs-CZ" sz="1400" dirty="0">
                <a:solidFill>
                  <a:prstClr val="black"/>
                </a:solidFill>
                <a:latin typeface="Arial" charset="0"/>
              </a:rPr>
              <a:t>plněná automatická pračka se sušičkou </a:t>
            </a:r>
            <a:r>
              <a:rPr lang="cs-CZ" altLang="cs-CZ" sz="1400" dirty="0">
                <a:solidFill>
                  <a:srgbClr val="0070C0"/>
                </a:solidFill>
                <a:latin typeface="Arial" charset="0"/>
              </a:rPr>
              <a:t>I-PRO SERIES 1</a:t>
            </a:r>
          </a:p>
          <a:p>
            <a:pPr>
              <a:spcBef>
                <a:spcPct val="0"/>
              </a:spcBef>
              <a:buFontTx/>
              <a:buNone/>
            </a:pP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Invertorový motor, ABT antibakteriální ošetření, Refresh, digitální displej, rychlý cyklus,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4 </a:t>
            </a:r>
            <a:r>
              <a:rPr lang="cs-CZ" altLang="cs-CZ" sz="1200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parní </a:t>
            </a:r>
            <a:r>
              <a:rPr lang="cs-CZ" altLang="cs-CZ" sz="1200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cykly, A-20 %</a:t>
            </a:r>
            <a:endParaRPr lang="cs-CZ" altLang="cs-CZ" sz="1200" dirty="0">
              <a:solidFill>
                <a:schemeClr val="bg1">
                  <a:lumMod val="50000"/>
                </a:schemeClr>
              </a:solidFill>
              <a:latin typeface="Arial" panose="020B0604020202020204" pitchFamily="34" charset="0"/>
            </a:endParaRPr>
          </a:p>
        </p:txBody>
      </p:sp>
      <p:cxnSp>
        <p:nvCxnSpPr>
          <p:cNvPr id="33" name="Straight Connector 32"/>
          <p:cNvCxnSpPr/>
          <p:nvPr/>
        </p:nvCxnSpPr>
        <p:spPr>
          <a:xfrm>
            <a:off x="4067944" y="980728"/>
            <a:ext cx="0" cy="5112000"/>
          </a:xfrm>
          <a:prstGeom prst="line">
            <a:avLst/>
          </a:prstGeom>
          <a:ln>
            <a:solidFill>
              <a:schemeClr val="bg1">
                <a:lumMod val="50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34" name="Zástupný symbol pro text 3"/>
          <p:cNvSpPr txBox="1">
            <a:spLocks/>
          </p:cNvSpPr>
          <p:nvPr/>
        </p:nvSpPr>
        <p:spPr>
          <a:xfrm>
            <a:off x="35496" y="908720"/>
            <a:ext cx="4143312" cy="6048672"/>
          </a:xfrm>
          <a:prstGeom prst="rect">
            <a:avLst/>
          </a:prstGeom>
        </p:spPr>
        <p:txBody>
          <a:bodyPr anchor="t"/>
          <a:lstStyle>
            <a:lvl1pPr marL="342900" indent="-3429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32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4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–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»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spcBef>
                <a:spcPct val="20000"/>
              </a:spcBef>
              <a:buFont typeface="Arial" panose="020B0604020202020204" pitchFamily="34" charset="0"/>
              <a:buChar char="•"/>
              <a:defRPr sz="20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Hlavní vlastnosti (Nařízení v přenesené pravomoci: (EU) 2019/2014)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Třída energetické účinnosti sušení / praní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D/A</a:t>
            </a:r>
          </a:p>
          <a:p>
            <a:pPr marL="0" indent="0">
              <a:buNone/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Marketingové označení en.  </a:t>
            </a:r>
            <a:r>
              <a:rPr lang="cs-CZ" altLang="cs-CZ" sz="800" b="1" dirty="0" smtClean="0">
                <a:solidFill>
                  <a:prstClr val="black"/>
                </a:solidFill>
                <a:latin typeface="Arial" charset="0"/>
              </a:rPr>
              <a:t>Účinnosti praní: </a:t>
            </a: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o 20 % úspornější než třída A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Jmenovitá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kapacita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sušení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/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praní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(kg)	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6/10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Spotřeba energie při praní + sušení na 1/100 cyklů (kWh) 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3,076/308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Spotřeba energie při praní na 1/100 cyklů Eco 40-60 (kWh) 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0,410/41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Spotřeba vody při praní + sušení/ při praní na 1 cyklus (l) 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67/44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Otáčky při odstřeďování (ot./min)/ Účinnost odstřeďování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1530/B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Trvání programu praní + sušení/ praní Eco 40-60 (h:min)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8:00/3:58</a:t>
            </a: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Emise hluku (dB(A) re 1 pW) / třída hluku při odstřeďování 	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72/A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Technologie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Invertorový motor – bezkartáčový typ motoru s klasickým převodem přes řemen a řemenici 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ABT – antibakt. ošetření zásuvky na detergent a gumového těsnění dvířek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PillowDrum – šetrný buben s polštářkovými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výstupky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SmartDualSpray – dvojité sprchování okénka dvířek a gumového těsnění 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4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parní cykly pro větší hygienu a snadnější žehlení: Košile, Dětská péče, Antialergenní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péče, Refresh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Program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„Refresh“- Osvěžení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pomocí páry -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vytváří jemnou a teplou vodní mlhu, která proniká do vláken;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zbavuje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zápachu, desinfikuje a sterilizuje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prádlo</a:t>
            </a:r>
          </a:p>
          <a:p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Laserem svařený buben – odolný proti poničení, jemný téměř neviditelný svár, který je šetrný k oděvům během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praní</a:t>
            </a:r>
          </a:p>
          <a:p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15 programů: </a:t>
            </a:r>
          </a:p>
          <a:p>
            <a:pPr marL="0" indent="0">
              <a:buNone/>
            </a:pP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Bavlna, Syntetika, Džíny,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parní cykly - Košile, Dětská péče, Antialergenní péče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,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Odstřeďování, Samočištění, Bavlna 20 °C, Eco 40°C – 60°C,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Pouze sušení,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Rychlý 15‘,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Rychlý, 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Refresh </a:t>
            </a:r>
            <a:r>
              <a:rPr lang="cs-CZ" sz="800" b="1" dirty="0">
                <a:latin typeface="Arial" panose="020B0604020202020204" pitchFamily="34" charset="0"/>
                <a:cs typeface="Arial" panose="020B0604020202020204" pitchFamily="34" charset="0"/>
              </a:rPr>
              <a:t>(</a:t>
            </a: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Osvěžení – Parní cyklus)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Funkce</a:t>
            </a:r>
            <a:endParaRPr lang="cs-CZ" sz="800" b="1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Odložený konec programu,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Nastavení úrovně vysušení,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Nastavení teploty praní, Nastavení otáček odstřeďování,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Přídavné 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máchání, Dětský zámek</a:t>
            </a:r>
          </a:p>
          <a:p>
            <a:pPr marL="0" indent="0">
              <a:buNone/>
            </a:pPr>
            <a:endParaRPr lang="cs-CZ" sz="800" dirty="0"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latin typeface="Arial" panose="020B0604020202020204" pitchFamily="34" charset="0"/>
                <a:cs typeface="Arial" panose="020B0604020202020204" pitchFamily="34" charset="0"/>
              </a:rPr>
              <a:t>Bezpečnost</a:t>
            </a: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	</a:t>
            </a:r>
          </a:p>
          <a:p>
            <a:pPr marL="0" indent="0">
              <a:buNone/>
            </a:pPr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Bezpečnostní zámek dveří; Ochrana proti úniku vody </a:t>
            </a:r>
            <a:r>
              <a:rPr lang="cs-CZ" sz="800" dirty="0" smtClean="0">
                <a:latin typeface="Arial" panose="020B0604020202020204" pitchFamily="34" charset="0"/>
                <a:cs typeface="Arial" panose="020B0604020202020204" pitchFamily="34" charset="0"/>
              </a:rPr>
              <a:t>- plovák na dně detekuje únik</a:t>
            </a:r>
            <a:endParaRPr lang="cs-CZ" sz="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 </a:t>
            </a:r>
            <a:endParaRPr lang="cs-CZ" sz="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endParaRPr lang="cs-CZ" sz="800" b="1" dirty="0" smtClean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Konstrukce</a:t>
            </a:r>
            <a:endParaRPr lang="cs-CZ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Digitální displej s tlačítky; </a:t>
            </a: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Invertorový motor; </a:t>
            </a:r>
          </a:p>
          <a:p>
            <a:pPr marL="0" indent="0">
              <a:buNone/>
            </a:pP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Průměr (výška) bubnu </a:t>
            </a: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52,5 </a:t>
            </a: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cm; Objem bubnu </a:t>
            </a:r>
            <a:r>
              <a:rPr lang="cs-CZ" sz="800" b="1" dirty="0" smtClean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66 </a:t>
            </a:r>
            <a:r>
              <a:rPr lang="cs-CZ" sz="800" b="1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l; </a:t>
            </a: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Plnicí tvor 36 cm; </a:t>
            </a:r>
            <a:endParaRPr lang="cs-CZ" sz="800" b="1" dirty="0">
              <a:solidFill>
                <a:schemeClr val="bg1"/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  <a:p>
            <a:pPr marL="0" indent="0">
              <a:buNone/>
            </a:pPr>
            <a:r>
              <a:rPr lang="cs-CZ" sz="800" dirty="0">
                <a:solidFill>
                  <a:schemeClr val="bg1"/>
                </a:solidFill>
                <a:latin typeface="Arial" panose="020B0604020202020204" pitchFamily="34" charset="0"/>
                <a:cs typeface="Arial" panose="020B0604020202020204" pitchFamily="34" charset="0"/>
              </a:rPr>
              <a:t>Materiál bubnu Nerez/ vany Silitech</a:t>
            </a:r>
          </a:p>
        </p:txBody>
      </p:sp>
      <p:cxnSp>
        <p:nvCxnSpPr>
          <p:cNvPr id="35" name="Straight Connector 34"/>
          <p:cNvCxnSpPr/>
          <p:nvPr/>
        </p:nvCxnSpPr>
        <p:spPr>
          <a:xfrm>
            <a:off x="5724128" y="980728"/>
            <a:ext cx="0" cy="5112000"/>
          </a:xfrm>
          <a:prstGeom prst="line">
            <a:avLst/>
          </a:prstGeom>
          <a:ln>
            <a:solidFill>
              <a:schemeClr val="bg1">
                <a:lumMod val="75000"/>
              </a:schemeClr>
            </a:solidFill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sp>
        <p:nvSpPr>
          <p:cNvPr id="19" name="Obdélník 18"/>
          <p:cNvSpPr/>
          <p:nvPr/>
        </p:nvSpPr>
        <p:spPr>
          <a:xfrm>
            <a:off x="5758056" y="5013176"/>
            <a:ext cx="3384376" cy="1077218"/>
          </a:xfrm>
          <a:prstGeom prst="rect">
            <a:avLst/>
          </a:prstGeom>
        </p:spPr>
        <p:txBody>
          <a:bodyPr wrap="square">
            <a:spAutoFit/>
          </a:bodyPr>
          <a:lstStyle/>
          <a:p>
            <a:pPr lvl="0">
              <a:spcBef>
                <a:spcPct val="0"/>
              </a:spcBef>
            </a:pPr>
            <a:r>
              <a:rPr lang="cs-CZ" altLang="cs-CZ" sz="800" b="1" dirty="0">
                <a:solidFill>
                  <a:prstClr val="black"/>
                </a:solidFill>
                <a:latin typeface="Arial" charset="0"/>
              </a:rPr>
              <a:t>Logistická data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Kód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31020625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EAN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6921081507391</a:t>
            </a:r>
          </a:p>
          <a:p>
            <a:pPr lvl="0">
              <a:spcBef>
                <a:spcPct val="0"/>
              </a:spcBef>
            </a:pP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Barva	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Bílá </a:t>
            </a: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s černými dvířky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Rozměry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výrobku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850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600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620</a:t>
            </a:r>
            <a:endParaRPr lang="cs-CZ" altLang="cs-CZ" sz="800" b="1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Čistá váha výrobku (kg)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72</a:t>
            </a:r>
            <a:endParaRPr lang="cs-CZ" altLang="cs-CZ" sz="800" dirty="0">
              <a:solidFill>
                <a:prstClr val="black"/>
              </a:solidFill>
              <a:latin typeface="Arial" panose="020B0604020202020204" pitchFamily="34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Rozměry balení v x š x h (mm)	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890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649 </a:t>
            </a:r>
            <a:r>
              <a:rPr lang="cs-CZ" altLang="cs-CZ" sz="800" dirty="0">
                <a:solidFill>
                  <a:prstClr val="black"/>
                </a:solidFill>
                <a:latin typeface="Arial" panose="020B0604020202020204" pitchFamily="34" charset="0"/>
              </a:rPr>
              <a:t>x </a:t>
            </a:r>
            <a:r>
              <a:rPr lang="cs-CZ" altLang="cs-CZ" sz="800" dirty="0" smtClean="0">
                <a:solidFill>
                  <a:prstClr val="black"/>
                </a:solidFill>
                <a:latin typeface="Arial" panose="020B0604020202020204" pitchFamily="34" charset="0"/>
              </a:rPr>
              <a:t>669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  <a:p>
            <a:pPr lvl="0">
              <a:spcBef>
                <a:spcPct val="0"/>
              </a:spcBef>
            </a:pPr>
            <a:r>
              <a:rPr lang="cs-CZ" altLang="cs-CZ" sz="800" dirty="0">
                <a:solidFill>
                  <a:prstClr val="black"/>
                </a:solidFill>
                <a:latin typeface="Arial" charset="0"/>
              </a:rPr>
              <a:t>Hmotnost s obalem (kg)	</a:t>
            </a:r>
            <a:r>
              <a:rPr lang="cs-CZ" altLang="cs-CZ" sz="800" dirty="0" smtClean="0">
                <a:solidFill>
                  <a:prstClr val="black"/>
                </a:solidFill>
                <a:latin typeface="Arial" charset="0"/>
              </a:rPr>
              <a:t>75</a:t>
            </a:r>
            <a:endParaRPr lang="cs-CZ" altLang="cs-CZ" sz="800" dirty="0">
              <a:solidFill>
                <a:prstClr val="black"/>
              </a:solidFill>
              <a:latin typeface="Arial" charset="0"/>
            </a:endParaRPr>
          </a:p>
        </p:txBody>
      </p:sp>
      <p:sp>
        <p:nvSpPr>
          <p:cNvPr id="21" name="TextovéPole 20">
            <a:extLst>
              <a:ext uri="{FF2B5EF4-FFF2-40B4-BE49-F238E27FC236}">
                <a16:creationId xmlns:a16="http://schemas.microsoft.com/office/drawing/2014/main" xmlns="" id="{87E6A696-3B0E-4AB4-A886-45FE02A3E943}"/>
              </a:ext>
            </a:extLst>
          </p:cNvPr>
          <p:cNvSpPr txBox="1"/>
          <p:nvPr/>
        </p:nvSpPr>
        <p:spPr>
          <a:xfrm>
            <a:off x="5258163" y="90260"/>
            <a:ext cx="3885837" cy="338554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Parametry odpovídají Nařízení v přenesené pravomoci: (EU) 2019/2014</a:t>
            </a:r>
          </a:p>
          <a:p>
            <a:r>
              <a:rPr lang="cs-CZ" sz="800" dirty="0">
                <a:latin typeface="Arial" panose="020B0604020202020204" pitchFamily="34" charset="0"/>
                <a:cs typeface="Arial" panose="020B0604020202020204" pitchFamily="34" charset="0"/>
              </a:rPr>
              <a:t>Více informací o výrobku naleznete pod tímto QR kódem:</a:t>
            </a:r>
          </a:p>
        </p:txBody>
      </p:sp>
      <p:sp>
        <p:nvSpPr>
          <p:cNvPr id="36" name="Pětiúhelník 35"/>
          <p:cNvSpPr/>
          <p:nvPr/>
        </p:nvSpPr>
        <p:spPr>
          <a:xfrm>
            <a:off x="5886290" y="1506808"/>
            <a:ext cx="1617554" cy="360040"/>
          </a:xfrm>
          <a:prstGeom prst="homePlate">
            <a:avLst/>
          </a:prstGeom>
          <a:solidFill>
            <a:srgbClr val="00B050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cs-CZ" dirty="0" smtClean="0">
                <a:solidFill>
                  <a:schemeClr val="bg1"/>
                </a:solidFill>
              </a:rPr>
              <a:t>A-20 %</a:t>
            </a:r>
            <a:endParaRPr lang="cs-CZ" dirty="0">
              <a:solidFill>
                <a:schemeClr val="bg1"/>
              </a:solidFill>
            </a:endParaRPr>
          </a:p>
        </p:txBody>
      </p:sp>
      <p:sp>
        <p:nvSpPr>
          <p:cNvPr id="37" name="TextovéPole 36"/>
          <p:cNvSpPr txBox="1"/>
          <p:nvPr/>
        </p:nvSpPr>
        <p:spPr>
          <a:xfrm>
            <a:off x="5756173" y="1200483"/>
            <a:ext cx="3454792" cy="24622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Energetická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spotřeba praní o 20 % </a:t>
            </a:r>
            <a:r>
              <a:rPr lang="cs-CZ" altLang="cs-CZ" sz="1000" b="1" dirty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nižší než ve třídě </a:t>
            </a:r>
            <a:r>
              <a:rPr lang="cs-CZ" altLang="cs-CZ" sz="1000" b="1" dirty="0" smtClean="0">
                <a:solidFill>
                  <a:schemeClr val="bg1">
                    <a:lumMod val="50000"/>
                  </a:schemeClr>
                </a:solidFill>
                <a:latin typeface="Arial" charset="0"/>
              </a:rPr>
              <a:t>A</a:t>
            </a:r>
            <a:endParaRPr lang="cs-CZ" dirty="0"/>
          </a:p>
        </p:txBody>
      </p:sp>
      <p:pic>
        <p:nvPicPr>
          <p:cNvPr id="2" name="Obrázek 1"/>
          <p:cNvPicPr>
            <a:picLocks noChangeAspect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18500" t="8000" r="19551" b="6951"/>
          <a:stretch/>
        </p:blipFill>
        <p:spPr>
          <a:xfrm>
            <a:off x="5794850" y="2445586"/>
            <a:ext cx="1798976" cy="2469780"/>
          </a:xfrm>
          <a:prstGeom prst="rect">
            <a:avLst/>
          </a:prstGeom>
        </p:spPr>
      </p:pic>
      <p:pic>
        <p:nvPicPr>
          <p:cNvPr id="5" name="Obrázek 4"/>
          <p:cNvPicPr>
            <a:picLocks noChangeAspect="1"/>
          </p:cNvPicPr>
          <p:nvPr/>
        </p:nvPicPr>
        <p:blipFill rotWithShape="1">
          <a:blip r:embed="rId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l="79400" b="89899"/>
          <a:stretch/>
        </p:blipFill>
        <p:spPr>
          <a:xfrm>
            <a:off x="8274051" y="1436521"/>
            <a:ext cx="706388" cy="692696"/>
          </a:xfrm>
          <a:prstGeom prst="rect">
            <a:avLst/>
          </a:prstGeom>
        </p:spPr>
      </p:pic>
      <p:pic>
        <p:nvPicPr>
          <p:cNvPr id="6" name="Obrázek 5"/>
          <p:cNvPicPr>
            <a:picLocks noChangeAspect="1"/>
          </p:cNvPicPr>
          <p:nvPr/>
        </p:nvPicPr>
        <p:blipFill>
          <a:blip r:embed="rId5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697643" y="2320506"/>
            <a:ext cx="1282796" cy="2565592"/>
          </a:xfrm>
          <a:prstGeom prst="rect">
            <a:avLst/>
          </a:prstGeom>
          <a:ln>
            <a:solidFill>
              <a:schemeClr val="tx1"/>
            </a:solidFill>
          </a:ln>
        </p:spPr>
      </p:pic>
      <p:sp>
        <p:nvSpPr>
          <p:cNvPr id="28" name="TextovéPole 27"/>
          <p:cNvSpPr txBox="1"/>
          <p:nvPr/>
        </p:nvSpPr>
        <p:spPr>
          <a:xfrm>
            <a:off x="4788024" y="3757286"/>
            <a:ext cx="978588" cy="584775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Tichý chod -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pouhých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72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dB(A) při odstřeďování</a:t>
            </a:r>
          </a:p>
        </p:txBody>
      </p:sp>
      <p:sp>
        <p:nvSpPr>
          <p:cNvPr id="29" name="TextovéPole 28"/>
          <p:cNvSpPr txBox="1"/>
          <p:nvPr/>
        </p:nvSpPr>
        <p:spPr>
          <a:xfrm>
            <a:off x="4851918" y="2724928"/>
            <a:ext cx="930520" cy="954107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PillowDrum –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šetrný buben s polštářkovými výstupky pro jemné zacházení s prádlem</a:t>
            </a:r>
          </a:p>
        </p:txBody>
      </p:sp>
      <p:sp>
        <p:nvSpPr>
          <p:cNvPr id="30" name="TextovéPole 29"/>
          <p:cNvSpPr txBox="1"/>
          <p:nvPr/>
        </p:nvSpPr>
        <p:spPr>
          <a:xfrm>
            <a:off x="4797528" y="1973483"/>
            <a:ext cx="926600" cy="707886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Antibakteriální ošetření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zásuvky na prášek a těsnění</a:t>
            </a:r>
          </a:p>
        </p:txBody>
      </p:sp>
      <p:sp>
        <p:nvSpPr>
          <p:cNvPr id="31" name="TextovéPole 30"/>
          <p:cNvSpPr txBox="1"/>
          <p:nvPr/>
        </p:nvSpPr>
        <p:spPr>
          <a:xfrm>
            <a:off x="4887023" y="908720"/>
            <a:ext cx="931496" cy="1077218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cs-CZ" sz="800" b="1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4 </a:t>
            </a:r>
            <a:r>
              <a:rPr lang="cs-CZ" sz="800" b="1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parní cykly </a:t>
            </a:r>
            <a:r>
              <a:rPr lang="cs-CZ" sz="800" dirty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pro větší hygienu a snadnější žehlení: Košile, Dětská péče, Antialergenní </a:t>
            </a:r>
            <a:r>
              <a:rPr lang="cs-CZ" sz="800" dirty="0" smtClean="0">
                <a:solidFill>
                  <a:schemeClr val="tx1">
                    <a:lumMod val="65000"/>
                    <a:lumOff val="35000"/>
                  </a:schemeClr>
                </a:solidFill>
                <a:latin typeface="Arial" panose="020B0604020202020204" pitchFamily="34" charset="0"/>
                <a:cs typeface="Arial" panose="020B0604020202020204" pitchFamily="34" charset="0"/>
              </a:rPr>
              <a:t>péče, Refresh</a:t>
            </a:r>
            <a:endParaRPr lang="cs-CZ" sz="800" dirty="0">
              <a:solidFill>
                <a:schemeClr val="tx1">
                  <a:lumMod val="65000"/>
                  <a:lumOff val="35000"/>
                </a:schemeClr>
              </a:solidFill>
              <a:latin typeface="Arial" panose="020B0604020202020204" pitchFamily="34" charset="0"/>
              <a:cs typeface="Arial" panose="020B0604020202020204" pitchFamily="34" charset="0"/>
            </a:endParaRPr>
          </a:p>
        </p:txBody>
      </p:sp>
      <p:pic>
        <p:nvPicPr>
          <p:cNvPr id="38" name="Obrázek 37"/>
          <p:cNvPicPr>
            <a:picLocks noChangeAspect="1"/>
          </p:cNvPicPr>
          <p:nvPr/>
        </p:nvPicPr>
        <p:blipFill>
          <a:blip r:embed="rId6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47601" y="1915269"/>
            <a:ext cx="720000" cy="720000"/>
          </a:xfrm>
          <a:prstGeom prst="rect">
            <a:avLst/>
          </a:prstGeom>
        </p:spPr>
      </p:pic>
      <p:pic>
        <p:nvPicPr>
          <p:cNvPr id="39" name="Obrázek 38"/>
          <p:cNvPicPr>
            <a:picLocks noChangeAspect="1"/>
          </p:cNvPicPr>
          <p:nvPr/>
        </p:nvPicPr>
        <p:blipFill>
          <a:blip r:embed="rId7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077528" y="3646576"/>
            <a:ext cx="720000" cy="720000"/>
          </a:xfrm>
          <a:prstGeom prst="rect">
            <a:avLst/>
          </a:prstGeom>
        </p:spPr>
      </p:pic>
      <p:sp>
        <p:nvSpPr>
          <p:cNvPr id="40" name="Obdélník 39"/>
          <p:cNvSpPr/>
          <p:nvPr/>
        </p:nvSpPr>
        <p:spPr>
          <a:xfrm>
            <a:off x="4093658" y="3715469"/>
            <a:ext cx="478342" cy="272640"/>
          </a:xfrm>
          <a:prstGeom prst="rect">
            <a:avLst/>
          </a:prstGeom>
          <a:solidFill>
            <a:schemeClr val="bg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cs-CZ"/>
          </a:p>
        </p:txBody>
      </p:sp>
      <p:pic>
        <p:nvPicPr>
          <p:cNvPr id="45" name="Obrázek 44"/>
          <p:cNvPicPr>
            <a:picLocks noChangeAspect="1"/>
          </p:cNvPicPr>
          <p:nvPr/>
        </p:nvPicPr>
        <p:blipFill>
          <a:blip r:embed="rId8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122" y="1051253"/>
            <a:ext cx="720000" cy="720000"/>
          </a:xfrm>
          <a:prstGeom prst="rect">
            <a:avLst/>
          </a:prstGeom>
        </p:spPr>
      </p:pic>
      <p:pic>
        <p:nvPicPr>
          <p:cNvPr id="47" name="Obrázek 46"/>
          <p:cNvPicPr>
            <a:picLocks noChangeAspect="1"/>
          </p:cNvPicPr>
          <p:nvPr/>
        </p:nvPicPr>
        <p:blipFill>
          <a:blip r:embed="rId9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4108122" y="2786907"/>
            <a:ext cx="720000" cy="7200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74233977"/>
      </p:ext>
    </p:extLst>
  </p:cSld>
  <p:clrMapOvr>
    <a:masterClrMapping/>
  </p:clrMapOvr>
</p:sld>
</file>

<file path=ppt/theme/theme1.xml><?xml version="1.0" encoding="utf-8"?>
<a:theme xmlns:a="http://schemas.openxmlformats.org/drawingml/2006/main" name="Motiv systému Office">
  <a:themeElements>
    <a:clrScheme name="Kancelář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Kancelář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Motiv Office">
  <a:themeElements>
    <a:clrScheme name="Kancelář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Kancelář">
      <a:majorFont>
        <a:latin typeface="Calibri Light" panose="020F03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Kancelář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ct:contentTypeSchema xmlns:ct="http://schemas.microsoft.com/office/2006/metadata/contentType" xmlns:ma="http://schemas.microsoft.com/office/2006/metadata/properties/metaAttributes" ct:_="" ma:_="" ma:contentTypeName="Dokument" ma:contentTypeID="0x010100C795BD839E46F24EB4770DF09025A07F" ma:contentTypeVersion="11" ma:contentTypeDescription="Vytvoří nový dokument" ma:contentTypeScope="" ma:versionID="899d58e324f7d2ad8dbbf30f92ba481f">
  <xsd:schema xmlns:xsd="http://www.w3.org/2001/XMLSchema" xmlns:xs="http://www.w3.org/2001/XMLSchema" xmlns:p="http://schemas.microsoft.com/office/2006/metadata/properties" xmlns:ns3="a09af93a-bc92-4cce-8ba3-c8fdbed82e22" xmlns:ns4="b4af0723-3826-4aee-ba08-906e8dce3040" targetNamespace="http://schemas.microsoft.com/office/2006/metadata/properties" ma:root="true" ma:fieldsID="8ecc31191407e2209a8b26e29ff69bbb" ns3:_="" ns4:_="">
    <xsd:import namespace="a09af93a-bc92-4cce-8ba3-c8fdbed82e22"/>
    <xsd:import namespace="b4af0723-3826-4aee-ba08-906e8dce3040"/>
    <xsd:element name="properties">
      <xsd:complexType>
        <xsd:sequence>
          <xsd:element name="documentManagement">
            <xsd:complexType>
              <xsd:all>
                <xsd:element ref="ns3:MediaServiceMetadata" minOccurs="0"/>
                <xsd:element ref="ns3:MediaServiceFastMetadata" minOccurs="0"/>
                <xsd:element ref="ns3:MediaServiceDateTaken" minOccurs="0"/>
                <xsd:element ref="ns3:MediaServiceAutoTags" minOccurs="0"/>
                <xsd:element ref="ns3:MediaServiceLocation" minOccurs="0"/>
                <xsd:element ref="ns3:MediaServiceOCR" minOccurs="0"/>
                <xsd:element ref="ns4:SharedWithUsers" minOccurs="0"/>
                <xsd:element ref="ns4:SharedWithDetails" minOccurs="0"/>
                <xsd:element ref="ns4:SharingHintHash" minOccurs="0"/>
                <xsd:element ref="ns3:MediaServiceEventHashCode" minOccurs="0"/>
                <xsd:element ref="ns3:MediaServiceGenerationTime" minOccurs="0"/>
              </xsd:all>
            </xsd:complexType>
          </xsd:element>
        </xsd:sequence>
      </xsd:complex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a09af93a-bc92-4cce-8ba3-c8fdbed82e22" elementFormDefault="qualified">
    <xsd:import namespace="http://schemas.microsoft.com/office/2006/documentManagement/types"/>
    <xsd:import namespace="http://schemas.microsoft.com/office/infopath/2007/PartnerControls"/>
    <xsd:element name="MediaServiceMetadata" ma:index="8" nillable="true" ma:displayName="MediaServiceMetadata" ma:description="" ma:hidden="true" ma:internalName="MediaServiceMetadata" ma:readOnly="true">
      <xsd:simpleType>
        <xsd:restriction base="dms:Note"/>
      </xsd:simpleType>
    </xsd:element>
    <xsd:element name="MediaServiceFastMetadata" ma:index="9" nillable="true" ma:displayName="MediaServiceFastMetadata" ma:description="" ma:hidden="true" ma:internalName="MediaServiceFastMetadata" ma:readOnly="true">
      <xsd:simpleType>
        <xsd:restriction base="dms:Note"/>
      </xsd:simpleType>
    </xsd:element>
    <xsd:element name="MediaServiceDateTaken" ma:index="10" nillable="true" ma:displayName="MediaServiceDateTaken" ma:description="" ma:hidden="true" ma:internalName="MediaServiceDateTaken" ma:readOnly="true">
      <xsd:simpleType>
        <xsd:restriction base="dms:Text"/>
      </xsd:simpleType>
    </xsd:element>
    <xsd:element name="MediaServiceAutoTags" ma:index="11" nillable="true" ma:displayName="MediaServiceAutoTags" ma:description="" ma:internalName="MediaServiceAutoTags" ma:readOnly="true">
      <xsd:simpleType>
        <xsd:restriction base="dms:Text"/>
      </xsd:simpleType>
    </xsd:element>
    <xsd:element name="MediaServiceLocation" ma:index="12" nillable="true" ma:displayName="MediaServiceLocation" ma:description="" ma:internalName="MediaServiceLocation" ma:readOnly="true">
      <xsd:simpleType>
        <xsd:restriction base="dms:Text"/>
      </xsd:simpleType>
    </xsd:element>
    <xsd:element name="MediaServiceOCR" ma:index="13" nillable="true" ma:displayName="MediaServiceOCR" ma:internalName="MediaServiceOCR" ma:readOnly="true">
      <xsd:simpleType>
        <xsd:restriction base="dms:Note">
          <xsd:maxLength value="255"/>
        </xsd:restriction>
      </xsd:simpleType>
    </xsd:element>
    <xsd:element name="MediaServiceEventHashCode" ma:index="17" nillable="true" ma:displayName="MediaServiceEventHashCode" ma:hidden="true" ma:internalName="MediaServiceEventHashCode" ma:readOnly="true">
      <xsd:simpleType>
        <xsd:restriction base="dms:Text"/>
      </xsd:simpleType>
    </xsd:element>
    <xsd:element name="MediaServiceGenerationTime" ma:index="18" nillable="true" ma:displayName="MediaServiceGenerationTime" ma:hidden="true" ma:internalName="MediaServiceGenerationTime" ma:readOnly="true">
      <xsd:simpleType>
        <xsd:restriction base="dms:Text"/>
      </xsd:simpleType>
    </xsd:element>
  </xsd:schema>
  <xsd:schema xmlns:xsd="http://www.w3.org/2001/XMLSchema" xmlns:xs="http://www.w3.org/2001/XMLSchema" xmlns:dms="http://schemas.microsoft.com/office/2006/documentManagement/types" xmlns:pc="http://schemas.microsoft.com/office/infopath/2007/PartnerControls" targetNamespace="b4af0723-3826-4aee-ba08-906e8dce3040" elementFormDefault="qualified">
    <xsd:import namespace="http://schemas.microsoft.com/office/2006/documentManagement/types"/>
    <xsd:import namespace="http://schemas.microsoft.com/office/infopath/2007/PartnerControls"/>
    <xsd:element name="SharedWithUsers" ma:index="14" nillable="true" ma:displayName="Sdílí se s" ma:internalName="SharedWithUsers" ma:readOnly="true">
      <xsd:complexType>
        <xsd:complexContent>
          <xsd:extension base="dms:UserMulti">
            <xsd:sequence>
              <xsd:element name="UserInfo" minOccurs="0" maxOccurs="unbounded">
                <xsd:complexType>
                  <xsd:sequence>
                    <xsd:element name="DisplayName" type="xsd:string" minOccurs="0"/>
                    <xsd:element name="AccountId" type="dms:UserId" minOccurs="0" nillable="true"/>
                    <xsd:element name="AccountType" type="xsd:string" minOccurs="0"/>
                  </xsd:sequence>
                </xsd:complexType>
              </xsd:element>
            </xsd:sequence>
          </xsd:extension>
        </xsd:complexContent>
      </xsd:complexType>
    </xsd:element>
    <xsd:element name="SharedWithDetails" ma:index="15" nillable="true" ma:displayName="Sdílené s podrobnostmi" ma:internalName="SharedWithDetails" ma:readOnly="true">
      <xsd:simpleType>
        <xsd:restriction base="dms:Note">
          <xsd:maxLength value="255"/>
        </xsd:restriction>
      </xsd:simpleType>
    </xsd:element>
    <xsd:element name="SharingHintHash" ma:index="16" nillable="true" ma:displayName="Hodnota hash upozornění na sdílení" ma:hidden="true" ma:internalName="SharingHintHash" ma:readOnly="true">
      <xsd:simpleType>
        <xsd:restriction base="dms:Text"/>
      </xsd:simple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Typ obsahu"/>
        <xsd:element ref="dc:title" minOccurs="0" maxOccurs="1" ma:index="4" ma:displayName="Nadpis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2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3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Props1.xml><?xml version="1.0" encoding="utf-8"?>
<ds:datastoreItem xmlns:ds="http://schemas.openxmlformats.org/officeDocument/2006/customXml" ds:itemID="{4ADD55FB-A287-496D-995F-BEB9B7F59037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a09af93a-bc92-4cce-8ba3-c8fdbed82e22"/>
    <ds:schemaRef ds:uri="b4af0723-3826-4aee-ba08-906e8dce3040"/>
    <ds:schemaRef ds:uri="http://schemas.microsoft.com/office/2006/documentManagement/types"/>
    <ds:schemaRef ds:uri="http://schemas.microsoft.com/office/infopath/2007/PartnerControl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</ds:schemaRefs>
</ds:datastoreItem>
</file>

<file path=customXml/itemProps2.xml><?xml version="1.0" encoding="utf-8"?>
<ds:datastoreItem xmlns:ds="http://schemas.openxmlformats.org/officeDocument/2006/customXml" ds:itemID="{F71747CF-528E-4FB1-8821-D297DBD7BA7C}">
  <ds:schemaRefs>
    <ds:schemaRef ds:uri="http://purl.org/dc/terms/"/>
    <ds:schemaRef ds:uri="http://schemas.openxmlformats.org/package/2006/metadata/core-properties"/>
    <ds:schemaRef ds:uri="http://schemas.microsoft.com/office/2006/documentManagement/types"/>
    <ds:schemaRef ds:uri="http://schemas.microsoft.com/office/infopath/2007/PartnerControls"/>
    <ds:schemaRef ds:uri="a09af93a-bc92-4cce-8ba3-c8fdbed82e22"/>
    <ds:schemaRef ds:uri="http://purl.org/dc/elements/1.1/"/>
    <ds:schemaRef ds:uri="http://schemas.microsoft.com/office/2006/metadata/properties"/>
    <ds:schemaRef ds:uri="b4af0723-3826-4aee-ba08-906e8dce3040"/>
    <ds:schemaRef ds:uri="http://www.w3.org/XML/1998/namespace"/>
    <ds:schemaRef ds:uri="http://purl.org/dc/dcmitype/"/>
  </ds:schemaRefs>
</ds:datastoreItem>
</file>

<file path=customXml/itemProps3.xml><?xml version="1.0" encoding="utf-8"?>
<ds:datastoreItem xmlns:ds="http://schemas.openxmlformats.org/officeDocument/2006/customXml" ds:itemID="{738943F7-9869-47ED-98D3-9740D3D8EED8}">
  <ds:schemaRefs>
    <ds:schemaRef ds:uri="http://schemas.microsoft.com/sharepoint/v3/contenttype/form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otalTime>2511</TotalTime>
  <Words>104</Words>
  <Application>Microsoft Office PowerPoint</Application>
  <PresentationFormat>Předvádění na obrazovce (4:3)</PresentationFormat>
  <Paragraphs>53</Paragraphs>
  <Slides>1</Slides>
  <Notes>1</Notes>
  <HiddenSlides>0</HiddenSlides>
  <MMClips>0</MMClips>
  <ScaleCrop>false</ScaleCrop>
  <HeadingPairs>
    <vt:vector size="6" baseType="variant">
      <vt:variant>
        <vt:lpstr>Použitá písma</vt:lpstr>
      </vt:variant>
      <vt:variant>
        <vt:i4>2</vt:i4>
      </vt:variant>
      <vt:variant>
        <vt:lpstr>Motiv</vt:lpstr>
      </vt:variant>
      <vt:variant>
        <vt:i4>1</vt:i4>
      </vt:variant>
      <vt:variant>
        <vt:lpstr>Nadpisy snímků</vt:lpstr>
      </vt:variant>
      <vt:variant>
        <vt:i4>1</vt:i4>
      </vt:variant>
    </vt:vector>
  </HeadingPairs>
  <TitlesOfParts>
    <vt:vector size="4" baseType="lpstr">
      <vt:lpstr>Arial</vt:lpstr>
      <vt:lpstr>Calibri</vt:lpstr>
      <vt:lpstr>Motiv systému Office</vt:lpstr>
      <vt:lpstr>Prezentace aplikace PowerPoint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Prezentace aplikace PowerPoint</dc:title>
  <dc:creator>recepce</dc:creator>
  <cp:lastModifiedBy>Martina Křižáková</cp:lastModifiedBy>
  <cp:revision>314</cp:revision>
  <cp:lastPrinted>2016-05-31T13:00:02Z</cp:lastPrinted>
  <dcterms:created xsi:type="dcterms:W3CDTF">2015-07-16T11:02:07Z</dcterms:created>
  <dcterms:modified xsi:type="dcterms:W3CDTF">2025-01-31T12:26:07Z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0x010100C795BD839E46F24EB4770DF09025A07F</vt:lpwstr>
  </property>
</Properties>
</file>