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4493" autoAdjust="0"/>
    <p:restoredTop sz="94660"/>
  </p:normalViewPr>
  <p:slideViewPr>
    <p:cSldViewPr>
      <p:cViewPr>
        <p:scale>
          <a:sx n="262" d="100"/>
          <a:sy n="262" d="100"/>
        </p:scale>
        <p:origin x="204" y="-6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21.06.2023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289661" y="19066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4472C4"/>
                </a:solidFill>
                <a:latin typeface="Arial" charset="0"/>
              </a:rPr>
              <a:t>HWO60SM5B9BH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Multifunkční trouba I-</a:t>
            </a:r>
            <a:r>
              <a:rPr lang="cs-CZ" altLang="cs-CZ" sz="1400" dirty="0" err="1">
                <a:latin typeface="Arial" charset="0"/>
              </a:rPr>
              <a:t>Message</a:t>
            </a:r>
            <a:r>
              <a:rPr lang="cs-CZ" altLang="cs-CZ" sz="1400" dirty="0">
                <a:latin typeface="Arial" charset="0"/>
              </a:rPr>
              <a:t> </a:t>
            </a:r>
            <a:r>
              <a:rPr lang="cs-CZ" altLang="cs-CZ" sz="1400" dirty="0" err="1">
                <a:latin typeface="Arial" charset="0"/>
              </a:rPr>
              <a:t>Series</a:t>
            </a:r>
            <a:r>
              <a:rPr lang="cs-CZ" altLang="cs-CZ" sz="1400" dirty="0">
                <a:latin typeface="Arial" charset="0"/>
              </a:rPr>
              <a:t> 4 s pravým horkým vzduchem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Wi-Fi+BLE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Gril, pyrolytické čištění, masová sonda, dotykový displej, nerezové pojezdy, Soft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Close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teleskopický výsuv 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22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95138" y="980728"/>
            <a:ext cx="3905003" cy="5220000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Hlavní vlastnosti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Kapacita (l) 			70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Energetická třída			A+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Statický program (kWh) 		1,10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 err="1">
                <a:latin typeface="Arial" charset="0"/>
                <a:cs typeface="+mn-cs"/>
              </a:rPr>
              <a:t>Spotř</a:t>
            </a:r>
            <a:r>
              <a:rPr lang="cs-CZ" altLang="cs-CZ" sz="800" dirty="0">
                <a:latin typeface="Arial" charset="0"/>
                <a:cs typeface="+mn-cs"/>
              </a:rPr>
              <a:t>. en. Nucená ventilace (kWh) 		0,68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Celkový příkon (W)			3400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Maximální možná teplota (°C)		280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b="1" u="sng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Programy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Statický, Spodní ohřev + Horní ohřev + ventilátor, Multifunkce (pravý horký vzduch), Gril, Gril + ventilátor, Spodní ohřev, Spodní ohřev + ventilátor, Rozmrazování, Světlo</a:t>
            </a:r>
            <a:br>
              <a:rPr lang="cs-CZ" altLang="cs-CZ" sz="800" dirty="0">
                <a:latin typeface="Arial" charset="0"/>
              </a:rPr>
            </a:br>
            <a:endParaRPr lang="cs-CZ" altLang="cs-CZ" sz="800" dirty="0">
              <a:latin typeface="Arial" charset="0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Funkce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Wi-Fi + Bluetooth – </a:t>
            </a:r>
            <a:r>
              <a:rPr lang="cs-CZ" altLang="cs-CZ" sz="800" dirty="0">
                <a:latin typeface="Arial" charset="0"/>
              </a:rPr>
              <a:t>možnost připojení k aplikaci </a:t>
            </a:r>
            <a:r>
              <a:rPr lang="cs-CZ" altLang="cs-CZ" sz="800" b="1" dirty="0" err="1">
                <a:latin typeface="Arial" charset="0"/>
              </a:rPr>
              <a:t>hOn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a ovládání na dálk</a:t>
            </a:r>
            <a:r>
              <a:rPr lang="cs-CZ" altLang="cs-CZ" sz="800" b="1" dirty="0">
                <a:latin typeface="Arial" charset="0"/>
              </a:rPr>
              <a:t>u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Funkce </a:t>
            </a:r>
            <a:r>
              <a:rPr lang="cs-CZ" altLang="cs-CZ" sz="800" b="1" dirty="0" err="1">
                <a:latin typeface="Arial" charset="0"/>
              </a:rPr>
              <a:t>Cook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with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Me</a:t>
            </a:r>
            <a:r>
              <a:rPr lang="cs-CZ" altLang="cs-CZ" sz="800" b="1" dirty="0">
                <a:latin typeface="Arial" charset="0"/>
              </a:rPr>
              <a:t> – umožňuje spravovat, ukládat a hledat nové recepty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Masová sonda</a:t>
            </a:r>
            <a:endParaRPr lang="cs-CZ" altLang="cs-CZ" sz="800" b="1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 err="1">
                <a:latin typeface="Arial" charset="0"/>
              </a:rPr>
              <a:t>Tailor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Bake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program pro přípravu uvnitř měkkých a na povrchu křupavých pokrmů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Kynutí – </a:t>
            </a:r>
            <a:r>
              <a:rPr lang="pt-BR" altLang="cs-CZ" sz="800" b="1" dirty="0">
                <a:latin typeface="Arial" charset="0"/>
              </a:rPr>
              <a:t>speciální program se stálou teplotou 40°C &amp; Rozmrazování</a:t>
            </a:r>
            <a:endParaRPr lang="cs-CZ" altLang="cs-CZ" sz="800" b="1" dirty="0">
              <a:latin typeface="Arial" charset="0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Pyrolytické čištění - </a:t>
            </a:r>
            <a:r>
              <a:rPr lang="cs-CZ" sz="800" b="0" dirty="0">
                <a:effectLst/>
                <a:latin typeface="Arial" panose="020B0604020202020204" pitchFamily="34" charset="0"/>
              </a:rPr>
              <a:t>zahřátí trouby na teplotu dosahující téměř 430 °C, </a:t>
            </a:r>
            <a:r>
              <a:rPr lang="cs-CZ" sz="800" dirty="0">
                <a:latin typeface="Arial" panose="020B0604020202020204" pitchFamily="34" charset="0"/>
              </a:rPr>
              <a:t>p</a:t>
            </a:r>
            <a:r>
              <a:rPr lang="cs-CZ" sz="800" b="0" dirty="0">
                <a:effectLst/>
                <a:latin typeface="Arial" panose="020B0604020202020204" pitchFamily="34" charset="0"/>
              </a:rPr>
              <a:t>ři které se veškeré připečené zbytky jídla spálí na popel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H20 čištění </a:t>
            </a:r>
            <a:r>
              <a:rPr lang="cs-CZ" altLang="cs-CZ" sz="800" dirty="0">
                <a:latin typeface="Arial" charset="0"/>
              </a:rPr>
              <a:t>– rychlé ekologické čištění pomocí vody, které je hotové </a:t>
            </a:r>
            <a:r>
              <a:rPr lang="cs-CZ" altLang="cs-CZ" sz="800">
                <a:latin typeface="Arial" charset="0"/>
              </a:rPr>
              <a:t>za 90 </a:t>
            </a:r>
            <a:r>
              <a:rPr lang="cs-CZ" altLang="cs-CZ" sz="800" dirty="0">
                <a:latin typeface="Arial" charset="0"/>
              </a:rPr>
              <a:t>min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Elektronická minutka </a:t>
            </a:r>
            <a:r>
              <a:rPr lang="cs-CZ" altLang="cs-CZ" sz="800" dirty="0">
                <a:latin typeface="Arial" charset="0"/>
                <a:cs typeface="+mn-cs"/>
              </a:rPr>
              <a:t>s odloženým startem pečení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Ovládání </a:t>
            </a:r>
            <a:r>
              <a:rPr lang="cs-CZ" altLang="cs-CZ" sz="800" b="1" dirty="0">
                <a:latin typeface="Arial" charset="0"/>
              </a:rPr>
              <a:t>i</a:t>
            </a:r>
            <a:r>
              <a:rPr lang="cs-CZ" altLang="cs-CZ" sz="800" b="1" dirty="0">
                <a:latin typeface="Arial" charset="0"/>
                <a:cs typeface="+mn-cs"/>
              </a:rPr>
              <a:t>-</a:t>
            </a:r>
            <a:r>
              <a:rPr lang="cs-CZ" altLang="cs-CZ" sz="800" b="1" dirty="0" err="1">
                <a:latin typeface="Arial" charset="0"/>
                <a:cs typeface="+mn-cs"/>
              </a:rPr>
              <a:t>Message</a:t>
            </a:r>
            <a:r>
              <a:rPr lang="cs-CZ" altLang="cs-CZ" sz="800" b="1" dirty="0">
                <a:latin typeface="Arial" charset="0"/>
                <a:cs typeface="+mn-cs"/>
              </a:rPr>
              <a:t> </a:t>
            </a:r>
            <a:r>
              <a:rPr lang="cs-CZ" altLang="cs-CZ" sz="800" dirty="0">
                <a:latin typeface="Arial" charset="0"/>
                <a:cs typeface="+mn-cs"/>
              </a:rPr>
              <a:t>– intuitivní dotykový displej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Technologie </a:t>
            </a:r>
            <a:r>
              <a:rPr lang="cs-CZ" altLang="cs-CZ" sz="800" b="1" dirty="0" err="1">
                <a:latin typeface="Arial" charset="0"/>
              </a:rPr>
              <a:t>ClimaTech</a:t>
            </a:r>
            <a:r>
              <a:rPr lang="cs-CZ" altLang="cs-CZ" sz="800" b="1" dirty="0">
                <a:latin typeface="Arial" charset="0"/>
              </a:rPr>
              <a:t>: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>
                <a:latin typeface="Arial" charset="0"/>
              </a:rPr>
              <a:t>Soft+ </a:t>
            </a:r>
            <a:r>
              <a:rPr lang="cs-CZ" altLang="cs-CZ" sz="800" dirty="0">
                <a:latin typeface="Arial" charset="0"/>
              </a:rPr>
              <a:t>– kombinuje první fázi tradičního pečení a následně mění rychlost ventilátoru tak, aby koláče, sušenky a croissanty byly nadýchané a měkké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>
                <a:latin typeface="Arial" charset="0"/>
              </a:rPr>
              <a:t>Dvojitý gril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 err="1">
                <a:latin typeface="Arial" charset="0"/>
              </a:rPr>
              <a:t>Chef</a:t>
            </a:r>
            <a:r>
              <a:rPr lang="cs-CZ" altLang="cs-CZ" sz="800" b="1" dirty="0">
                <a:latin typeface="Arial" charset="0"/>
              </a:rPr>
              <a:t> panel</a:t>
            </a:r>
            <a:r>
              <a:rPr lang="cs-CZ" altLang="cs-CZ" sz="800" dirty="0">
                <a:latin typeface="Arial" charset="0"/>
              </a:rPr>
              <a:t> – speciální tvar ventilátoru pro optimální rozložení vzduchu a rychlý ohřev</a:t>
            </a:r>
          </a:p>
          <a:p>
            <a:pPr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cs-CZ" altLang="cs-CZ" sz="800" b="1" dirty="0">
                <a:latin typeface="Arial" charset="0"/>
              </a:rPr>
              <a:t>Aktivní ventilace </a:t>
            </a:r>
            <a:r>
              <a:rPr lang="cs-CZ" altLang="cs-CZ" sz="800" dirty="0">
                <a:latin typeface="Arial" charset="0"/>
              </a:rPr>
              <a:t>– zajistí konstantní vnitřní teplotu, nepřehřívání dvířek a madla</a:t>
            </a: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endParaRPr lang="cs-CZ" altLang="cs-CZ" sz="800" dirty="0">
              <a:latin typeface="Arial" charset="0"/>
              <a:cs typeface="+mn-cs"/>
            </a:endParaRP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  <a:cs typeface="+mn-cs"/>
              </a:rPr>
              <a:t>Bezpečnost</a:t>
            </a:r>
            <a:r>
              <a:rPr lang="cs-CZ" altLang="cs-CZ" sz="800" dirty="0">
                <a:latin typeface="Arial" charset="0"/>
                <a:cs typeface="+mn-cs"/>
              </a:rPr>
              <a:t>	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4</a:t>
            </a:r>
            <a:r>
              <a:rPr lang="cs-CZ" altLang="cs-CZ" sz="800" b="1" dirty="0">
                <a:latin typeface="Arial" charset="0"/>
                <a:cs typeface="+mn-cs"/>
              </a:rPr>
              <a:t> bezpečnostní skla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			</a:t>
            </a:r>
            <a:br>
              <a:rPr lang="cs-CZ" altLang="cs-CZ" sz="800" dirty="0">
                <a:latin typeface="Arial" charset="0"/>
              </a:rPr>
            </a:br>
            <a:r>
              <a:rPr lang="cs-CZ" altLang="cs-CZ" sz="800" b="1" u="sng" dirty="0">
                <a:latin typeface="Arial" charset="0"/>
                <a:cs typeface="+mn-cs"/>
              </a:rPr>
              <a:t>Konstrukce</a:t>
            </a:r>
            <a:r>
              <a:rPr lang="cs-CZ" altLang="cs-CZ" sz="800" b="1" dirty="0">
                <a:latin typeface="Arial" charset="0"/>
                <a:cs typeface="+mn-cs"/>
              </a:rPr>
              <a:t> 			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  <a:cs typeface="+mn-cs"/>
              </a:rPr>
              <a:t>Postranní osvětlení LED pro viditelnost 360°C</a:t>
            </a:r>
          </a:p>
          <a:p>
            <a:pPr marL="0" indent="0"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Nerezové pojezdy pro vedení plechů		 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</a:rPr>
              <a:t>Teleskopický výsuv (1x)</a:t>
            </a:r>
          </a:p>
          <a:p>
            <a:pPr marL="0" lvl="0" indent="0">
              <a:lnSpc>
                <a:spcPct val="100000"/>
              </a:lnSpc>
              <a:spcBef>
                <a:spcPct val="0"/>
              </a:spcBef>
              <a:buNone/>
            </a:pPr>
            <a:r>
              <a:rPr lang="cs-CZ" altLang="cs-CZ" sz="800" b="1" dirty="0">
                <a:latin typeface="Arial" charset="0"/>
                <a:cs typeface="+mn-cs"/>
              </a:rPr>
              <a:t>Soft </a:t>
            </a:r>
            <a:r>
              <a:rPr lang="cs-CZ" altLang="cs-CZ" sz="800" b="1" dirty="0" err="1">
                <a:latin typeface="Arial" charset="0"/>
                <a:cs typeface="+mn-cs"/>
              </a:rPr>
              <a:t>Close</a:t>
            </a:r>
            <a:r>
              <a:rPr lang="cs-CZ" altLang="cs-CZ" sz="800" b="1" dirty="0">
                <a:latin typeface="Arial" charset="0"/>
                <a:cs typeface="+mn-cs"/>
              </a:rPr>
              <a:t> – pomalé dovírání dvířek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22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662119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33703166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EAN		8059019010984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Barva		Černé sklo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výrobku V × Š × H (mm)	595 × 595 × 546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37,28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× Š × H (mm)	665 × 620 × 640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38,98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4788024" y="1916832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Bezdotyková technologie ovládání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856465" y="1166874"/>
            <a:ext cx="7842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Ovládání na dálku pomocí aplikace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4811811" y="2071402"/>
            <a:ext cx="8628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Funkce Soft+ pro dokonale měkké pokrmy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830382" y="2989529"/>
            <a:ext cx="8149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Teleskopický výsuv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791361" y="3720961"/>
            <a:ext cx="914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Postranní osvětlení pro 360°C viditelnost</a:t>
            </a:r>
          </a:p>
        </p:txBody>
      </p:sp>
      <p:pic>
        <p:nvPicPr>
          <p:cNvPr id="24" name="Obrázek 23">
            <a:extLst>
              <a:ext uri="{FF2B5EF4-FFF2-40B4-BE49-F238E27FC236}">
                <a16:creationId xmlns:a16="http://schemas.microsoft.com/office/drawing/2014/main" id="{30465F23-FF22-46EE-901E-B0690441B1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3844" y="1101268"/>
            <a:ext cx="589760" cy="626240"/>
          </a:xfrm>
          <a:prstGeom prst="rect">
            <a:avLst/>
          </a:prstGeom>
        </p:spPr>
      </p:pic>
      <p:pic>
        <p:nvPicPr>
          <p:cNvPr id="28" name="Obrázek 27">
            <a:extLst>
              <a:ext uri="{FF2B5EF4-FFF2-40B4-BE49-F238E27FC236}">
                <a16:creationId xmlns:a16="http://schemas.microsoft.com/office/drawing/2014/main" id="{4AD5A672-9D3B-4494-BFD9-E023DE19B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72591" y="3723100"/>
            <a:ext cx="705392" cy="683188"/>
          </a:xfrm>
          <a:prstGeom prst="rect">
            <a:avLst/>
          </a:prstGeom>
        </p:spPr>
      </p:pic>
      <p:pic>
        <p:nvPicPr>
          <p:cNvPr id="40" name="Obrázek 39">
            <a:extLst>
              <a:ext uri="{FF2B5EF4-FFF2-40B4-BE49-F238E27FC236}">
                <a16:creationId xmlns:a16="http://schemas.microsoft.com/office/drawing/2014/main" id="{7F7E5044-A133-435D-8505-7BA3B6DCBBD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72591" y="1947405"/>
            <a:ext cx="727358" cy="709660"/>
          </a:xfrm>
          <a:prstGeom prst="rect">
            <a:avLst/>
          </a:prstGeom>
        </p:spPr>
      </p:pic>
      <p:pic>
        <p:nvPicPr>
          <p:cNvPr id="42" name="Obrázek 41">
            <a:extLst>
              <a:ext uri="{FF2B5EF4-FFF2-40B4-BE49-F238E27FC236}">
                <a16:creationId xmlns:a16="http://schemas.microsoft.com/office/drawing/2014/main" id="{75EAABF9-C665-474B-818A-DC0625773A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80533" y="2897011"/>
            <a:ext cx="693534" cy="559666"/>
          </a:xfrm>
          <a:prstGeom prst="rect">
            <a:avLst/>
          </a:prstGeom>
        </p:spPr>
      </p:pic>
      <p:pic>
        <p:nvPicPr>
          <p:cNvPr id="44" name="Obrázek 43">
            <a:extLst>
              <a:ext uri="{FF2B5EF4-FFF2-40B4-BE49-F238E27FC236}">
                <a16:creationId xmlns:a16="http://schemas.microsoft.com/office/drawing/2014/main" id="{C48B6050-6194-4219-AFD9-96B169410F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7096" y="4559889"/>
            <a:ext cx="731511" cy="683188"/>
          </a:xfrm>
          <a:prstGeom prst="rect">
            <a:avLst/>
          </a:prstGeom>
        </p:spPr>
      </p:pic>
      <p:sp>
        <p:nvSpPr>
          <p:cNvPr id="46" name="TextovéPole 45">
            <a:extLst>
              <a:ext uri="{FF2B5EF4-FFF2-40B4-BE49-F238E27FC236}">
                <a16:creationId xmlns:a16="http://schemas.microsoft.com/office/drawing/2014/main" id="{38B9F9D3-E082-4EB9-AFCB-466BCAC760C4}"/>
              </a:ext>
            </a:extLst>
          </p:cNvPr>
          <p:cNvSpPr txBox="1"/>
          <p:nvPr/>
        </p:nvSpPr>
        <p:spPr>
          <a:xfrm>
            <a:off x="4820306" y="4726833"/>
            <a:ext cx="799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Pyrolytické čištění trouby</a:t>
            </a:r>
          </a:p>
        </p:txBody>
      </p:sp>
      <p:sp>
        <p:nvSpPr>
          <p:cNvPr id="45" name="TextovéPole 44">
            <a:extLst>
              <a:ext uri="{FF2B5EF4-FFF2-40B4-BE49-F238E27FC236}">
                <a16:creationId xmlns:a16="http://schemas.microsoft.com/office/drawing/2014/main" id="{F7B26AD6-8C7A-4F20-B2F2-11E44277A3C2}"/>
              </a:ext>
            </a:extLst>
          </p:cNvPr>
          <p:cNvSpPr txBox="1"/>
          <p:nvPr/>
        </p:nvSpPr>
        <p:spPr>
          <a:xfrm>
            <a:off x="95138" y="6235035"/>
            <a:ext cx="1886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u="sng" dirty="0">
                <a:solidFill>
                  <a:schemeClr val="bg1"/>
                </a:solidFill>
                <a:latin typeface="Arial" charset="0"/>
              </a:rPr>
              <a:t>Příslušenství</a:t>
            </a:r>
            <a:br>
              <a:rPr lang="cs-CZ" sz="800" dirty="0">
                <a:solidFill>
                  <a:schemeClr val="bg1"/>
                </a:solidFill>
                <a:latin typeface="Arial" charset="0"/>
              </a:rPr>
            </a:br>
            <a:r>
              <a:rPr lang="cs-CZ" sz="800" dirty="0">
                <a:solidFill>
                  <a:schemeClr val="bg1"/>
                </a:solidFill>
                <a:latin typeface="Arial" charset="0"/>
              </a:rPr>
              <a:t>1x plech – 35 mm</a:t>
            </a:r>
          </a:p>
          <a:p>
            <a:r>
              <a:rPr lang="cs-CZ" sz="800" dirty="0">
                <a:solidFill>
                  <a:schemeClr val="bg1"/>
                </a:solidFill>
                <a:latin typeface="Arial" charset="0"/>
              </a:rPr>
              <a:t>2x rošt</a:t>
            </a:r>
          </a:p>
          <a:p>
            <a:r>
              <a:rPr lang="cs-CZ" sz="800" dirty="0">
                <a:solidFill>
                  <a:schemeClr val="bg1"/>
                </a:solidFill>
                <a:latin typeface="Arial" charset="0"/>
              </a:rPr>
              <a:t>1x teplotní sonda kabelová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19215E0-0619-4DD8-BB55-602D49ED725F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5" t="2714" r="1845" b="1701"/>
          <a:stretch/>
        </p:blipFill>
        <p:spPr>
          <a:xfrm>
            <a:off x="5717844" y="980728"/>
            <a:ext cx="2033587" cy="2012239"/>
          </a:xfrm>
          <a:prstGeom prst="rect">
            <a:avLst/>
          </a:prstGeom>
        </p:spPr>
      </p:pic>
      <p:pic>
        <p:nvPicPr>
          <p:cNvPr id="4" name="Obrázek 3">
            <a:extLst>
              <a:ext uri="{FF2B5EF4-FFF2-40B4-BE49-F238E27FC236}">
                <a16:creationId xmlns:a16="http://schemas.microsoft.com/office/drawing/2014/main" id="{21E9ABD1-38B7-4FE5-9C1C-890C2ABD0BF5}"/>
              </a:ext>
            </a:extLst>
          </p:cNvPr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6" b="1489"/>
          <a:stretch/>
        </p:blipFill>
        <p:spPr>
          <a:xfrm>
            <a:off x="7956376" y="980728"/>
            <a:ext cx="1033071" cy="2012239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6A4E1BE4-36DD-405D-B97A-9053A6A40BA8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3100857"/>
            <a:ext cx="1598148" cy="1598148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879741F7-34FE-4F29-8A49-B2217CE49D5A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923" y="3094577"/>
            <a:ext cx="1598148" cy="1598148"/>
          </a:xfrm>
          <a:prstGeom prst="rect">
            <a:avLst/>
          </a:prstGeom>
        </p:spPr>
      </p:pic>
      <p:sp>
        <p:nvSpPr>
          <p:cNvPr id="37" name="TextovéPole 36">
            <a:extLst>
              <a:ext uri="{FF2B5EF4-FFF2-40B4-BE49-F238E27FC236}">
                <a16:creationId xmlns:a16="http://schemas.microsoft.com/office/drawing/2014/main" id="{EA79EB14-6739-4427-AAE0-2E35DB65365D}"/>
              </a:ext>
            </a:extLst>
          </p:cNvPr>
          <p:cNvSpPr txBox="1"/>
          <p:nvPr/>
        </p:nvSpPr>
        <p:spPr>
          <a:xfrm>
            <a:off x="4783546" y="5521849"/>
            <a:ext cx="813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Teplotní sonda Preci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Probe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Skupina 2">
            <a:extLst>
              <a:ext uri="{FF2B5EF4-FFF2-40B4-BE49-F238E27FC236}">
                <a16:creationId xmlns:a16="http://schemas.microsoft.com/office/drawing/2014/main" id="{FFB79E82-D07F-A24C-CEEE-21AFDFACD2C4}"/>
              </a:ext>
            </a:extLst>
          </p:cNvPr>
          <p:cNvGrpSpPr/>
          <p:nvPr/>
        </p:nvGrpSpPr>
        <p:grpSpPr>
          <a:xfrm>
            <a:off x="4072591" y="5339333"/>
            <a:ext cx="683188" cy="683188"/>
            <a:chOff x="4072591" y="5339333"/>
            <a:chExt cx="683188" cy="683188"/>
          </a:xfrm>
        </p:grpSpPr>
        <p:pic>
          <p:nvPicPr>
            <p:cNvPr id="14" name="Obrázek 13">
              <a:extLst>
                <a:ext uri="{FF2B5EF4-FFF2-40B4-BE49-F238E27FC236}">
                  <a16:creationId xmlns:a16="http://schemas.microsoft.com/office/drawing/2014/main" id="{556528F2-D556-457D-8B5E-69089BC1B44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72591" y="5339333"/>
              <a:ext cx="683188" cy="683188"/>
            </a:xfrm>
            <a:prstGeom prst="rect">
              <a:avLst/>
            </a:prstGeom>
          </p:spPr>
        </p:pic>
        <p:sp>
          <p:nvSpPr>
            <p:cNvPr id="2" name="Ovál 1">
              <a:extLst>
                <a:ext uri="{FF2B5EF4-FFF2-40B4-BE49-F238E27FC236}">
                  <a16:creationId xmlns:a16="http://schemas.microsoft.com/office/drawing/2014/main" id="{0890A0B5-3025-B735-8698-C5ACC9EDCA63}"/>
                </a:ext>
              </a:extLst>
            </p:cNvPr>
            <p:cNvSpPr/>
            <p:nvPr/>
          </p:nvSpPr>
          <p:spPr>
            <a:xfrm>
              <a:off x="4404281" y="5379741"/>
              <a:ext cx="216024" cy="21602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71747CF-528E-4FB1-8821-D297DBD7BA7C}">
  <ds:schemaRefs>
    <ds:schemaRef ds:uri="http://schemas.openxmlformats.org/package/2006/metadata/core-properties"/>
    <ds:schemaRef ds:uri="http://purl.org/dc/dcmitype/"/>
    <ds:schemaRef ds:uri="b4af0723-3826-4aee-ba08-906e8dce3040"/>
    <ds:schemaRef ds:uri="http://purl.org/dc/terms/"/>
    <ds:schemaRef ds:uri="a09af93a-bc92-4cce-8ba3-c8fdbed82e22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2437</TotalTime>
  <Words>436</Words>
  <Application>Microsoft Office PowerPoint</Application>
  <PresentationFormat>Předvádění na obrazovce (4:3)</PresentationFormat>
  <Paragraphs>55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296</cp:revision>
  <cp:lastPrinted>2016-05-31T13:00:02Z</cp:lastPrinted>
  <dcterms:created xsi:type="dcterms:W3CDTF">2015-07-16T11:02:07Z</dcterms:created>
  <dcterms:modified xsi:type="dcterms:W3CDTF">2023-06-21T09:06:36Z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