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>
        <p:scale>
          <a:sx n="131" d="100"/>
          <a:sy n="131" d="100"/>
        </p:scale>
        <p:origin x="571" y="-16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H6 ID2P5B5EYTB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Multifunkční trouba ID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2 s pravým horkým vzduchem a parní asistencí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Wi-Fi a Bluetooth, 300°C, Pyrolýza,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Push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Pull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ID Superior </a:t>
            </a:r>
            <a:r>
              <a:rPr lang="cs-CZ" altLang="cs-CZ" sz="7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(Basic UX),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1x osvětlení, Soft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Close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a Soft Open,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Easy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steam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892029"/>
            <a:ext cx="3907768" cy="5321475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(l) 			78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Energetická třída			A++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 err="1">
                <a:latin typeface="Arial" panose="020B0604020202020204" pitchFamily="34" charset="0"/>
                <a:cs typeface="Arial" panose="020B0604020202020204" pitchFamily="34" charset="0"/>
              </a:rPr>
              <a:t>Spotř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. en. Statický program (kWh) 		0,99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 err="1">
                <a:latin typeface="Arial" panose="020B0604020202020204" pitchFamily="34" charset="0"/>
                <a:cs typeface="Arial" panose="020B0604020202020204" pitchFamily="34" charset="0"/>
              </a:rPr>
              <a:t>Spotř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. en. Nucená ventilace (kWh) 		0,54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Celkový příkon (W)			3300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it-IT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Min/Max teplota (°C)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30°C-250°C /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it-IT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Program Pizza  max.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300°C</a:t>
            </a:r>
            <a:endParaRPr lang="cs-CZ" alt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Programy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6 programů hlavních: </a:t>
            </a:r>
            <a:r>
              <a:rPr lang="cs-CZ" sz="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ECO, Statický, Víceúrovňové, </a:t>
            </a:r>
            <a:r>
              <a:rPr lang="cs-CZ" sz="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Supergril</a:t>
            </a:r>
            <a:r>
              <a:rPr lang="cs-CZ" sz="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Gratinování, </a:t>
            </a:r>
            <a:r>
              <a:rPr lang="cs-CZ" sz="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AirFry</a:t>
            </a:r>
            <a:endParaRPr lang="cs-CZ" sz="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2 programy speciální: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Pizza, Jolly </a:t>
            </a:r>
            <a:r>
              <a:rPr lang="cs-CZ" alt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Přidejte do přednastaveného seznamu funkcí svou oblíbenou funkci, kterou ještě nemáte v troubě. Můžete ji nakonfigurovat pomocí aplikace </a:t>
            </a:r>
            <a:r>
              <a:rPr lang="cs-CZ" sz="8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hOn</a:t>
            </a:r>
            <a:r>
              <a:rPr lang="cs-CZ" sz="8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sz="800" i="1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3 programy každodenní: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Maso, ryby, Zelenina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hygienické: </a:t>
            </a:r>
            <a:r>
              <a:rPr lang="cs-CZ" altLang="cs-CZ" sz="800" dirty="0" err="1">
                <a:latin typeface="Arial" panose="020B0604020202020204" pitchFamily="34" charset="0"/>
                <a:cs typeface="Arial" panose="020B0604020202020204" pitchFamily="34" charset="0"/>
              </a:rPr>
              <a:t>Pyro+Hydro</a:t>
            </a: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Easy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Steam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BR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parní asistence se aktivuje v různých konfiguracích s topnými tělesy (200 ml)</a:t>
            </a: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 OTA (Standard)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- Pomocí tohoto typu aktualizace mohu upravit pouze konkrétní část softwaru, která spravuje programy vaření a jejich nastavení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Wi-Fi + Bluetooth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možnost připojení k aplikaci </a:t>
            </a:r>
            <a:r>
              <a:rPr lang="cs-CZ" alt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a ovládání na dálku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Hydrolytické čištění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rychlé ekologické čištění pomocí páry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Pyrolytické čištění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čištěnou trouby za vysoké teplot 430</a:t>
            </a:r>
            <a:r>
              <a:rPr lang="cs-CZ" altLang="cs-CZ" sz="800" dirty="0">
                <a:latin typeface="Calibri" panose="020F0502020204030204" pitchFamily="34" charset="0"/>
                <a:cs typeface="Calibri" panose="020F0502020204030204" pitchFamily="34" charset="0"/>
              </a:rPr>
              <a:t>˚</a:t>
            </a: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4 bezpečnostní skla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br>
              <a:rPr lang="cs-CZ" altLang="cs-CZ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6 úrovní pečení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Nerezové postranní pojezdy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Click&amp;Clean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 snadné čištění skel dvířek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Ovládání ID Superior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(Basic UX) – </a:t>
            </a:r>
            <a:r>
              <a:rPr lang="cs-CZ" altLang="cs-CZ" sz="800" dirty="0" err="1">
                <a:latin typeface="Arial" panose="020B0604020202020204" pitchFamily="34" charset="0"/>
                <a:cs typeface="Arial" panose="020B0604020202020204" pitchFamily="34" charset="0"/>
              </a:rPr>
              <a:t>PushPull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 + dotykové ovládání</a:t>
            </a:r>
            <a:r>
              <a:rPr lang="cs-CZ" altLang="cs-CZ" sz="800" i="1" dirty="0">
                <a:latin typeface="Arial" panose="020B0604020202020204" pitchFamily="34" charset="0"/>
                <a:cs typeface="Arial" panose="020B0604020202020204" pitchFamily="34" charset="0"/>
              </a:rPr>
              <a:t> (Dálkové ovládání, Osvětlení, Nastavení času a teploty, Rychlý předehřev)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1x osvětlení v horním rohu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Soft </a:t>
            </a:r>
            <a:r>
              <a:rPr lang="cs-CZ" alt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cs-CZ" alt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Soft Open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pohodlná manipulace při zavírání/otevírání dvířek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33704155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8059019101965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Černé sklo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Připojení		K</a:t>
            </a:r>
            <a:r>
              <a:rPr lang="cs-CZ" sz="800" dirty="0">
                <a:latin typeface="Arial" charset="0"/>
              </a:rPr>
              <a:t>abel s vidlicí 230V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595 × 595 × 568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35,1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665 × 620 × 646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37,9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720834" y="1076090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na dálku pomocí aplikace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798227" y="1836791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Teleskopický výsuv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30465F23-FF22-46EE-901E-B0690441B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256" y="1024855"/>
            <a:ext cx="589760" cy="626240"/>
          </a:xfrm>
          <a:prstGeom prst="rect">
            <a:avLst/>
          </a:prstGeom>
        </p:spPr>
      </p:pic>
      <p:pic>
        <p:nvPicPr>
          <p:cNvPr id="42" name="Obrázek 41">
            <a:extLst>
              <a:ext uri="{FF2B5EF4-FFF2-40B4-BE49-F238E27FC236}">
                <a16:creationId xmlns:a16="http://schemas.microsoft.com/office/drawing/2014/main" id="{75EAABF9-C665-474B-818A-DC0625773A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0518" y="1751059"/>
            <a:ext cx="693534" cy="559666"/>
          </a:xfrm>
          <a:prstGeom prst="rect">
            <a:avLst/>
          </a:prstGeom>
        </p:spPr>
      </p:pic>
      <p:pic>
        <p:nvPicPr>
          <p:cNvPr id="44" name="Obrázek 43">
            <a:extLst>
              <a:ext uri="{FF2B5EF4-FFF2-40B4-BE49-F238E27FC236}">
                <a16:creationId xmlns:a16="http://schemas.microsoft.com/office/drawing/2014/main" id="{C48B6050-6194-4219-AFD9-96B169410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731" y="2480546"/>
            <a:ext cx="708559" cy="661752"/>
          </a:xfrm>
          <a:prstGeom prst="rect">
            <a:avLst/>
          </a:prstGeom>
        </p:spPr>
      </p:pic>
      <p:sp>
        <p:nvSpPr>
          <p:cNvPr id="46" name="TextovéPole 45">
            <a:extLst>
              <a:ext uri="{FF2B5EF4-FFF2-40B4-BE49-F238E27FC236}">
                <a16:creationId xmlns:a16="http://schemas.microsoft.com/office/drawing/2014/main" id="{38B9F9D3-E082-4EB9-AFCB-466BCAC760C4}"/>
              </a:ext>
            </a:extLst>
          </p:cNvPr>
          <p:cNvSpPr txBox="1"/>
          <p:nvPr/>
        </p:nvSpPr>
        <p:spPr>
          <a:xfrm>
            <a:off x="4741290" y="2655692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Pyrolytické čištění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4AED1248-BF50-41C3-B6C1-2793E746CA6A}"/>
              </a:ext>
            </a:extLst>
          </p:cNvPr>
          <p:cNvSpPr txBox="1"/>
          <p:nvPr/>
        </p:nvSpPr>
        <p:spPr>
          <a:xfrm>
            <a:off x="95138" y="6195949"/>
            <a:ext cx="44768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sz="800" b="1" u="sng" dirty="0">
                <a:solidFill>
                  <a:schemeClr val="bg1"/>
                </a:solidFill>
                <a:latin typeface="Arial" charset="0"/>
              </a:rPr>
              <a:t>Příslušenství</a:t>
            </a:r>
            <a:br>
              <a:rPr lang="cs-CZ" sz="800" dirty="0">
                <a:solidFill>
                  <a:schemeClr val="bg1"/>
                </a:solidFill>
                <a:latin typeface="Arial" charset="0"/>
              </a:rPr>
            </a:br>
            <a:r>
              <a:rPr lang="cs-CZ" sz="800" dirty="0">
                <a:solidFill>
                  <a:schemeClr val="bg1"/>
                </a:solidFill>
                <a:latin typeface="Arial" charset="0"/>
              </a:rPr>
              <a:t>1× plech – 40 mm 			1x teplotní sonda (kabelová)</a:t>
            </a:r>
          </a:p>
          <a:p>
            <a:pPr>
              <a:spcBef>
                <a:spcPct val="0"/>
              </a:spcBef>
            </a:pPr>
            <a:r>
              <a:rPr lang="cs-CZ" sz="800" dirty="0">
                <a:solidFill>
                  <a:schemeClr val="bg1"/>
                </a:solidFill>
                <a:latin typeface="Arial" charset="0"/>
              </a:rPr>
              <a:t>1× rošt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schemeClr val="bg1"/>
                </a:solidFill>
                <a:latin typeface="Arial" charset="0"/>
              </a:rPr>
              <a:t>1x teleskopické výsuvy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schemeClr val="bg1"/>
                </a:solidFill>
                <a:latin typeface="Arial" charset="0"/>
              </a:rPr>
              <a:t>1x fritovací plech </a:t>
            </a:r>
            <a:r>
              <a:rPr lang="cs-CZ" altLang="cs-CZ" sz="800" dirty="0" err="1">
                <a:solidFill>
                  <a:schemeClr val="bg1"/>
                </a:solidFill>
                <a:latin typeface="Arial" charset="0"/>
              </a:rPr>
              <a:t>AirFry</a:t>
            </a:r>
            <a:endParaRPr lang="cs-CZ" altLang="cs-CZ" sz="8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endParaRPr lang="cs-CZ" altLang="cs-CZ" sz="8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46FA1D5-C075-B360-A4D9-27EC9FDF9C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9093" y="3298559"/>
            <a:ext cx="577809" cy="577809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AD83A024-077A-328F-695C-AA790E574BEA}"/>
              </a:ext>
            </a:extLst>
          </p:cNvPr>
          <p:cNvSpPr txBox="1"/>
          <p:nvPr/>
        </p:nvSpPr>
        <p:spPr>
          <a:xfrm>
            <a:off x="4741290" y="3340606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AirFry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zdravé smažení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15AB7C5F-BBDE-1F71-6B69-045EA353C632}"/>
              </a:ext>
            </a:extLst>
          </p:cNvPr>
          <p:cNvSpPr txBox="1"/>
          <p:nvPr/>
        </p:nvSpPr>
        <p:spPr>
          <a:xfrm>
            <a:off x="4724122" y="4159640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Teplotní sonda kabelová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6BDE6C6-78CF-993E-0CE0-17D41C9EF4C0}"/>
              </a:ext>
            </a:extLst>
          </p:cNvPr>
          <p:cNvSpPr txBox="1"/>
          <p:nvPr/>
        </p:nvSpPr>
        <p:spPr>
          <a:xfrm>
            <a:off x="4760098" y="4818771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Parní asistence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steam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12">
            <a:extLst>
              <a:ext uri="{FF2B5EF4-FFF2-40B4-BE49-F238E27FC236}">
                <a16:creationId xmlns:a16="http://schemas.microsoft.com/office/drawing/2014/main" id="{00000000-0008-0000-0400-0000090000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37156" y="1450649"/>
            <a:ext cx="2032878" cy="201815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7FA2CF1-C916-BEB5-9FFA-06DF715C6A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03704" y="1808691"/>
            <a:ext cx="811956" cy="1682449"/>
          </a:xfrm>
          <a:prstGeom prst="rect">
            <a:avLst/>
          </a:prstGeom>
        </p:spPr>
      </p:pic>
      <p:grpSp>
        <p:nvGrpSpPr>
          <p:cNvPr id="8" name="Skupina 7">
            <a:extLst>
              <a:ext uri="{FF2B5EF4-FFF2-40B4-BE49-F238E27FC236}">
                <a16:creationId xmlns:a16="http://schemas.microsoft.com/office/drawing/2014/main" id="{C2355C28-AD1B-BAA1-2798-C3B0C59DBF25}"/>
              </a:ext>
            </a:extLst>
          </p:cNvPr>
          <p:cNvGrpSpPr/>
          <p:nvPr/>
        </p:nvGrpSpPr>
        <p:grpSpPr>
          <a:xfrm>
            <a:off x="4087082" y="3983733"/>
            <a:ext cx="598465" cy="610256"/>
            <a:chOff x="4117635" y="4766697"/>
            <a:chExt cx="598465" cy="610256"/>
          </a:xfrm>
        </p:grpSpPr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062B6384-FDD9-656F-4453-190EE053C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117635" y="4775756"/>
              <a:ext cx="598465" cy="601197"/>
            </a:xfrm>
            <a:prstGeom prst="rect">
              <a:avLst/>
            </a:prstGeom>
          </p:spPr>
        </p:pic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2A7AA57D-D1D7-FFE6-D508-14EC13A0D063}"/>
                </a:ext>
              </a:extLst>
            </p:cNvPr>
            <p:cNvSpPr/>
            <p:nvPr/>
          </p:nvSpPr>
          <p:spPr>
            <a:xfrm>
              <a:off x="4408550" y="4766697"/>
              <a:ext cx="216024" cy="2374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1" name="Obrázek 10">
            <a:extLst>
              <a:ext uri="{FF2B5EF4-FFF2-40B4-BE49-F238E27FC236}">
                <a16:creationId xmlns:a16="http://schemas.microsoft.com/office/drawing/2014/main" id="{7B59C05C-8A8E-48D9-DD1F-22A1D8B57F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09072" y="4726980"/>
            <a:ext cx="537849" cy="54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a09af93a-bc92-4cce-8ba3-c8fdbed82e22"/>
    <ds:schemaRef ds:uri="http://schemas.microsoft.com/office/2006/documentManagement/types"/>
    <ds:schemaRef ds:uri="http://schemas.microsoft.com/office/2006/metadata/properties"/>
    <ds:schemaRef ds:uri="b4af0723-3826-4aee-ba08-906e8dce3040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445</Words>
  <Application>Microsoft Office PowerPoint</Application>
  <PresentationFormat>Předvádění na obrazovce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342</cp:revision>
  <cp:lastPrinted>2021-09-06T12:40:04Z</cp:lastPrinted>
  <dcterms:created xsi:type="dcterms:W3CDTF">2015-07-16T11:02:07Z</dcterms:created>
  <dcterms:modified xsi:type="dcterms:W3CDTF">2025-01-22T09:59:18Z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