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108" d="100"/>
          <a:sy n="108" d="100"/>
        </p:scale>
        <p:origin x="23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H6 ID46G3YTB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Multifunkční trouba ID </a:t>
            </a:r>
            <a:r>
              <a:rPr lang="cs-CZ" altLang="cs-CZ" sz="1400" dirty="0" err="1">
                <a:latin typeface="Arial" charset="0"/>
              </a:rPr>
              <a:t>Series</a:t>
            </a:r>
            <a:r>
              <a:rPr lang="cs-CZ" altLang="cs-CZ" sz="1400" dirty="0">
                <a:latin typeface="Arial" charset="0"/>
              </a:rPr>
              <a:t> 4 s pravým horkým vzduchem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Wi-Fi a Bluetooth, 300°C, Pyrolýza, dotykový displej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Graphic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UX, 2x osvětlení, Soft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Close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a Soft Open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95138" y="980728"/>
            <a:ext cx="3907768" cy="522000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Kapacita (l) 			78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Energetická třída			A++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  <a:cs typeface="+mn-cs"/>
              </a:rPr>
              <a:t>Spotř</a:t>
            </a:r>
            <a:r>
              <a:rPr lang="cs-CZ" altLang="cs-CZ" sz="800" dirty="0">
                <a:latin typeface="Arial" charset="0"/>
                <a:cs typeface="+mn-cs"/>
              </a:rPr>
              <a:t>. en. Statický program (kWh) 		</a:t>
            </a:r>
            <a:r>
              <a:rPr lang="cs-CZ" altLang="cs-CZ" sz="800" dirty="0">
                <a:latin typeface="Arial" charset="0"/>
              </a:rPr>
              <a:t>0,99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  <a:cs typeface="+mn-cs"/>
              </a:rPr>
              <a:t>Spotř</a:t>
            </a:r>
            <a:r>
              <a:rPr lang="cs-CZ" altLang="cs-CZ" sz="800" dirty="0">
                <a:latin typeface="Arial" charset="0"/>
                <a:cs typeface="+mn-cs"/>
              </a:rPr>
              <a:t>. en. Nucená ventilace (kWh) 		0,54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Celkový příkon (W)			3300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Min/Max teplota (°C)		30°C-300°C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20 programů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Statický, Statický + ventilátor, Víceúrovňové pečení, Spodní ohřev, Spodní ohřev + ventilátor, Gril, </a:t>
            </a:r>
            <a:r>
              <a:rPr lang="cs-CZ" altLang="cs-CZ" sz="800" dirty="0" err="1">
                <a:latin typeface="Arial" charset="0"/>
              </a:rPr>
              <a:t>Supergril</a:t>
            </a:r>
            <a:r>
              <a:rPr lang="cs-CZ" altLang="cs-CZ" sz="800" dirty="0">
                <a:latin typeface="Arial" charset="0"/>
              </a:rPr>
              <a:t>, Gratinování (</a:t>
            </a:r>
            <a:r>
              <a:rPr lang="cs-CZ" altLang="cs-CZ" sz="800" dirty="0" err="1">
                <a:latin typeface="Arial" charset="0"/>
              </a:rPr>
              <a:t>gril+ventilátor</a:t>
            </a:r>
            <a:r>
              <a:rPr lang="cs-CZ" altLang="cs-CZ" sz="800" dirty="0">
                <a:latin typeface="Arial" charset="0"/>
              </a:rPr>
              <a:t>), Víceúrovňové pečení+,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err="1">
                <a:latin typeface="Arial" charset="0"/>
              </a:rPr>
              <a:t>AirFry</a:t>
            </a:r>
            <a:r>
              <a:rPr lang="cs-CZ" altLang="cs-CZ" sz="800" dirty="0">
                <a:latin typeface="Arial" charset="0"/>
              </a:rPr>
              <a:t>, Jolly, Chléb, Maso a </a:t>
            </a:r>
            <a:r>
              <a:rPr lang="cs-CZ" altLang="cs-CZ" sz="800" dirty="0" err="1">
                <a:latin typeface="Arial" charset="0"/>
              </a:rPr>
              <a:t>drůběž</a:t>
            </a:r>
            <a:r>
              <a:rPr lang="cs-CZ" altLang="cs-CZ" sz="800" dirty="0">
                <a:latin typeface="Arial" charset="0"/>
              </a:rPr>
              <a:t>, Ryby, Zelenina, </a:t>
            </a:r>
            <a:r>
              <a:rPr lang="cs-CZ" altLang="cs-CZ" sz="800" dirty="0" err="1">
                <a:latin typeface="Arial" charset="0"/>
              </a:rPr>
              <a:t>Pyro</a:t>
            </a:r>
            <a:r>
              <a:rPr lang="cs-CZ" altLang="cs-CZ" sz="800" dirty="0">
                <a:latin typeface="Arial" charset="0"/>
              </a:rPr>
              <a:t>+, </a:t>
            </a:r>
            <a:r>
              <a:rPr lang="cs-CZ" altLang="cs-CZ" sz="800" dirty="0" err="1">
                <a:latin typeface="Arial" charset="0"/>
              </a:rPr>
              <a:t>Pyro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, Hydrolytické čištění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Jolly</a:t>
            </a:r>
            <a:r>
              <a:rPr lang="cs-CZ" altLang="cs-CZ" sz="800" dirty="0">
                <a:latin typeface="Arial" charset="0"/>
              </a:rPr>
              <a:t> - Přidejte do přednastaveného seznamu funkcí svou oblíbenou funkci, kterou ještě nemáte v troubě. Můžete ji nakonfigurovat pomocí aplikace </a:t>
            </a:r>
            <a:r>
              <a:rPr lang="cs-CZ" altLang="cs-CZ" sz="800" dirty="0" err="1">
                <a:latin typeface="Arial" charset="0"/>
              </a:rPr>
              <a:t>hOn</a:t>
            </a:r>
            <a:r>
              <a:rPr lang="cs-CZ" altLang="cs-CZ" sz="800" dirty="0">
                <a:latin typeface="Arial" charset="0"/>
              </a:rPr>
              <a:t>.</a:t>
            </a:r>
            <a:br>
              <a:rPr lang="cs-CZ" altLang="cs-CZ" sz="800" dirty="0">
                <a:solidFill>
                  <a:srgbClr val="FF0000"/>
                </a:solidFill>
                <a:latin typeface="Arial" charset="0"/>
              </a:rPr>
            </a:b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  <a:r>
              <a:rPr lang="cs-CZ" altLang="cs-CZ" sz="800" b="1" u="sng" dirty="0">
                <a:latin typeface="Arial" charset="0"/>
              </a:rPr>
              <a:t> </a:t>
            </a:r>
            <a:endParaRPr lang="cs-CZ" altLang="cs-CZ" sz="800" b="1" u="sng" dirty="0">
              <a:latin typeface="Arial" charset="0"/>
              <a:cs typeface="+mn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Wi-Fi + Bluetooth </a:t>
            </a:r>
            <a:r>
              <a:rPr lang="cs-CZ" altLang="cs-CZ" sz="800" dirty="0">
                <a:latin typeface="Arial" charset="0"/>
              </a:rPr>
              <a:t>–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možnost připojení k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a ovládání na dálku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Funkce </a:t>
            </a:r>
            <a:r>
              <a:rPr lang="cs-CZ" altLang="cs-CZ" sz="800" b="1" dirty="0" err="1">
                <a:latin typeface="Arial" charset="0"/>
              </a:rPr>
              <a:t>Everyday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cooking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Nabídka kategorií potravin umožňuje připravovat různé recepty bez předehřívání trouby díky určeným programům (Maso, Ryby, Zelenina)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Pyrolytické čištění </a:t>
            </a:r>
            <a:r>
              <a:rPr lang="cs-CZ" altLang="cs-CZ" sz="800" dirty="0">
                <a:latin typeface="Arial" charset="0"/>
              </a:rPr>
              <a:t>– zahřátí trouby na teplotu 410 °C – spálení zbytků na popel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H₂O</a:t>
            </a:r>
            <a:r>
              <a:rPr lang="cs-CZ" altLang="cs-CZ" sz="800" b="1" dirty="0">
                <a:latin typeface="Arial" charset="0"/>
              </a:rPr>
              <a:t> čištění </a:t>
            </a:r>
            <a:r>
              <a:rPr lang="cs-CZ" altLang="cs-CZ" sz="800" dirty="0">
                <a:latin typeface="Arial" charset="0"/>
              </a:rPr>
              <a:t>– rychlé ekologické čištění pomocí vody, které je hotové za 90 min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Bezpečnost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4 </a:t>
            </a:r>
            <a:r>
              <a:rPr lang="cs-CZ" altLang="cs-CZ" sz="800" dirty="0">
                <a:latin typeface="Arial" charset="0"/>
                <a:cs typeface="+mn-cs"/>
              </a:rPr>
              <a:t>bezpečnostní skla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			</a:t>
            </a:r>
            <a:br>
              <a:rPr lang="cs-CZ" altLang="cs-CZ" sz="800" dirty="0">
                <a:solidFill>
                  <a:srgbClr val="FF0000"/>
                </a:solidFill>
                <a:latin typeface="Arial" charset="0"/>
              </a:rPr>
            </a:br>
            <a:r>
              <a:rPr lang="cs-CZ" altLang="cs-CZ" sz="800" b="1" u="sng" dirty="0">
                <a:latin typeface="Arial" charset="0"/>
                <a:cs typeface="+mn-cs"/>
              </a:rPr>
              <a:t>Konstrukce</a:t>
            </a:r>
            <a:r>
              <a:rPr lang="cs-CZ" altLang="cs-CZ" sz="800" b="1" dirty="0">
                <a:latin typeface="Arial" charset="0"/>
                <a:cs typeface="+mn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7 úrovní pečení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Click&amp;Clean</a:t>
            </a:r>
            <a:r>
              <a:rPr lang="cs-CZ" altLang="cs-CZ" sz="800" b="1" dirty="0">
                <a:latin typeface="Arial" charset="0"/>
              </a:rPr>
              <a:t> - </a:t>
            </a:r>
            <a:r>
              <a:rPr lang="cs-CZ" altLang="cs-CZ" sz="800" dirty="0">
                <a:latin typeface="Arial" charset="0"/>
              </a:rPr>
              <a:t>pro snadné čištění skel dvířek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</a:rPr>
              <a:t>Graphic</a:t>
            </a:r>
            <a:r>
              <a:rPr lang="cs-CZ" altLang="cs-CZ" sz="800" dirty="0">
                <a:latin typeface="Arial" charset="0"/>
              </a:rPr>
              <a:t> UX - Plně dotykové ovládání + bílý displej (dálkové ovládání, osvětlení, funkce, hodiny, teplota)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1x p</a:t>
            </a:r>
            <a:r>
              <a:rPr lang="cs-CZ" altLang="cs-CZ" sz="800" b="1" dirty="0">
                <a:latin typeface="Arial" charset="0"/>
                <a:cs typeface="+mn-cs"/>
              </a:rPr>
              <a:t>ostranní osvětlení + 1x osvětlení v horním rohu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Soft </a:t>
            </a:r>
            <a:r>
              <a:rPr lang="cs-CZ" altLang="cs-CZ" sz="800" b="1" dirty="0" err="1">
                <a:latin typeface="Arial" charset="0"/>
                <a:cs typeface="+mn-cs"/>
              </a:rPr>
              <a:t>Close</a:t>
            </a:r>
            <a:r>
              <a:rPr lang="cs-CZ" altLang="cs-CZ" sz="800" dirty="0">
                <a:latin typeface="Arial" charset="0"/>
                <a:cs typeface="+mn-cs"/>
              </a:rPr>
              <a:t> – závěsy tlumící pohyb dvířek během zavírání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Soft Open </a:t>
            </a:r>
            <a:r>
              <a:rPr lang="cs-CZ" altLang="cs-CZ" sz="800" dirty="0">
                <a:latin typeface="Arial" charset="0"/>
              </a:rPr>
              <a:t>– pohodlná manipulace při otevírání dvířek</a:t>
            </a:r>
            <a:endParaRPr lang="cs-CZ" altLang="cs-CZ" sz="800" dirty="0">
              <a:latin typeface="Arial" charset="0"/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33703812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EAN		8059019084275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Barva		Černé sklo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Připojení		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</a:t>
            </a:r>
            <a:r>
              <a:rPr lang="cs-CZ" sz="800" dirty="0">
                <a:solidFill>
                  <a:prstClr val="black"/>
                </a:solidFill>
                <a:latin typeface="Arial" charset="0"/>
              </a:rPr>
              <a:t>abel s vidlicí 230V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595 × 595 × 568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39,15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665 × 620 × 646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41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720834" y="1076090"/>
            <a:ext cx="9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na dálku pomocí aplikace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795667" y="1900171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Teleskopický výsuv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833338" y="2814376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Postranní osvětlení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0465F23-FF22-46EE-901E-B0690441B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256" y="1024855"/>
            <a:ext cx="589760" cy="62624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4AD5A672-9D3B-4494-BFD9-E023DE19B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946" y="2633742"/>
            <a:ext cx="705392" cy="683188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75EAABF9-C665-474B-818A-DC0625773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295" y="1808554"/>
            <a:ext cx="693534" cy="559666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C48B6050-6194-4219-AFD9-96B169410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2451" y="3470531"/>
            <a:ext cx="731511" cy="683188"/>
          </a:xfrm>
          <a:prstGeom prst="rect">
            <a:avLst/>
          </a:prstGeom>
        </p:spPr>
      </p:pic>
      <p:sp>
        <p:nvSpPr>
          <p:cNvPr id="46" name="TextovéPole 45">
            <a:extLst>
              <a:ext uri="{FF2B5EF4-FFF2-40B4-BE49-F238E27FC236}">
                <a16:creationId xmlns:a16="http://schemas.microsoft.com/office/drawing/2014/main" id="{38B9F9D3-E082-4EB9-AFCB-466BCAC760C4}"/>
              </a:ext>
            </a:extLst>
          </p:cNvPr>
          <p:cNvSpPr txBox="1"/>
          <p:nvPr/>
        </p:nvSpPr>
        <p:spPr>
          <a:xfrm>
            <a:off x="4813360" y="3715084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Pyrolytické čištění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AED1248-BF50-41C3-B6C1-2793E746CA6A}"/>
              </a:ext>
            </a:extLst>
          </p:cNvPr>
          <p:cNvSpPr txBox="1"/>
          <p:nvPr/>
        </p:nvSpPr>
        <p:spPr>
          <a:xfrm>
            <a:off x="95138" y="6195949"/>
            <a:ext cx="17200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sz="800" b="1" u="sng" dirty="0">
                <a:solidFill>
                  <a:schemeClr val="bg1"/>
                </a:solidFill>
                <a:latin typeface="Arial" charset="0"/>
              </a:rPr>
              <a:t>Příslušenství</a:t>
            </a:r>
            <a:br>
              <a:rPr lang="cs-CZ" sz="800" dirty="0">
                <a:solidFill>
                  <a:schemeClr val="bg1"/>
                </a:solidFill>
                <a:latin typeface="Arial" charset="0"/>
              </a:rPr>
            </a:br>
            <a:r>
              <a:rPr lang="cs-CZ" sz="800" dirty="0">
                <a:solidFill>
                  <a:schemeClr val="bg1"/>
                </a:solidFill>
                <a:latin typeface="Arial" charset="0"/>
              </a:rPr>
              <a:t>1× plech – 20 mm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800" dirty="0">
                <a:solidFill>
                  <a:schemeClr val="bg1"/>
                </a:solidFill>
                <a:latin typeface="Arial" charset="0"/>
              </a:rPr>
              <a:t>1× plech – 40 mm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800" dirty="0">
                <a:solidFill>
                  <a:schemeClr val="bg1"/>
                </a:solidFill>
                <a:latin typeface="Arial" charset="0"/>
              </a:rPr>
              <a:t>2× rošt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bg1"/>
                </a:solidFill>
                <a:latin typeface="Arial" charset="0"/>
              </a:rPr>
              <a:t>1x teleskopické výsuvy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F4F7F5-C9B5-29D3-335F-418BD739AE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4" y="1337042"/>
            <a:ext cx="1884977" cy="189492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F0DB47F-F81E-F41E-64C8-D20DDB37EE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9168" y="3383842"/>
            <a:ext cx="1801906" cy="144813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9E19CB7-0481-1F52-5C4C-CBEE2693D9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2184" y="3358615"/>
            <a:ext cx="1442776" cy="93448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E7743FA-EDE4-C753-D9A2-0CDA1CF621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3989" y="1344991"/>
            <a:ext cx="903622" cy="187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1747CF-528E-4FB1-8821-D297DBD7BA7C}">
  <ds:schemaRefs>
    <ds:schemaRef ds:uri="a09af93a-bc92-4cce-8ba3-c8fdbed82e22"/>
    <ds:schemaRef ds:uri="http://schemas.microsoft.com/office/2006/documentManagement/types"/>
    <ds:schemaRef ds:uri="http://schemas.microsoft.com/office/2006/metadata/properties"/>
    <ds:schemaRef ds:uri="b4af0723-3826-4aee-ba08-906e8dce3040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420</Words>
  <Application>Microsoft Office PowerPoint</Application>
  <PresentationFormat>Předvádění na obrazovce (4:3)</PresentationFormat>
  <Paragraphs>49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310</cp:revision>
  <cp:lastPrinted>2021-09-06T12:40:04Z</cp:lastPrinted>
  <dcterms:created xsi:type="dcterms:W3CDTF">2015-07-16T11:02:07Z</dcterms:created>
  <dcterms:modified xsi:type="dcterms:W3CDTF">2024-06-25T08:41:31Z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