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E8FC5"/>
    <a:srgbClr val="0093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4587" autoAdjust="0"/>
    <p:restoredTop sz="86441" autoAdjust="0"/>
  </p:normalViewPr>
  <p:slideViewPr>
    <p:cSldViewPr>
      <p:cViewPr varScale="1">
        <p:scale>
          <a:sx n="89" d="100"/>
          <a:sy n="89" d="100"/>
        </p:scale>
        <p:origin x="773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8056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791B80A1-FDE9-416C-B9A8-2A1FE73A844A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28585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F63C6288-EF84-456C-B7FC-4481D153D6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808056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3C6288-EF84-456C-B7FC-4481D153D6E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4777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8545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163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516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7302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9162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477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0387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665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1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52320" y="6309320"/>
            <a:ext cx="1251348" cy="3865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Freeform 28"/>
          <p:cNvSpPr>
            <a:spLocks/>
          </p:cNvSpPr>
          <p:nvPr userDrawn="1"/>
        </p:nvSpPr>
        <p:spPr bwMode="auto">
          <a:xfrm flipH="1" flipV="1">
            <a:off x="0" y="6211575"/>
            <a:ext cx="6984776" cy="646425"/>
          </a:xfrm>
          <a:custGeom>
            <a:avLst/>
            <a:gdLst>
              <a:gd name="connsiteX0" fmla="*/ 0 w 8915400"/>
              <a:gd name="connsiteY0" fmla="*/ 0 h 1026989"/>
              <a:gd name="connsiteX1" fmla="*/ 311567 w 8915400"/>
              <a:gd name="connsiteY1" fmla="*/ 0 h 1026989"/>
              <a:gd name="connsiteX2" fmla="*/ 8609192 w 8915400"/>
              <a:gd name="connsiteY2" fmla="*/ 0 h 1026989"/>
              <a:gd name="connsiteX3" fmla="*/ 8892102 w 8915400"/>
              <a:gd name="connsiteY3" fmla="*/ 281709 h 1026989"/>
              <a:gd name="connsiteX4" fmla="*/ 8915400 w 8915400"/>
              <a:gd name="connsiteY4" fmla="*/ 313802 h 1026989"/>
              <a:gd name="connsiteX5" fmla="*/ 8892102 w 8915400"/>
              <a:gd name="connsiteY5" fmla="*/ 345896 h 1026989"/>
              <a:gd name="connsiteX6" fmla="*/ 8203133 w 8915400"/>
              <a:gd name="connsiteY6" fmla="*/ 1012725 h 1026989"/>
              <a:gd name="connsiteX7" fmla="*/ 8196476 w 8915400"/>
              <a:gd name="connsiteY7" fmla="*/ 1016291 h 1026989"/>
              <a:gd name="connsiteX8" fmla="*/ 8173178 w 8915400"/>
              <a:gd name="connsiteY8" fmla="*/ 1026989 h 1026989"/>
              <a:gd name="connsiteX9" fmla="*/ 686871 w 8915400"/>
              <a:gd name="connsiteY9" fmla="*/ 1026989 h 1026989"/>
              <a:gd name="connsiteX10" fmla="*/ 0 w 8915400"/>
              <a:gd name="connsiteY10" fmla="*/ 1026989 h 102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8915400" h="1026989">
                <a:moveTo>
                  <a:pt x="0" y="0"/>
                </a:moveTo>
                <a:lnTo>
                  <a:pt x="311567" y="0"/>
                </a:lnTo>
                <a:cubicBezTo>
                  <a:pt x="1814549" y="0"/>
                  <a:pt x="4345887" y="0"/>
                  <a:pt x="8609192" y="0"/>
                </a:cubicBezTo>
                <a:cubicBezTo>
                  <a:pt x="8609192" y="0"/>
                  <a:pt x="8609192" y="0"/>
                  <a:pt x="8892102" y="281709"/>
                </a:cubicBezTo>
                <a:cubicBezTo>
                  <a:pt x="8892102" y="281709"/>
                  <a:pt x="8915400" y="299539"/>
                  <a:pt x="8915400" y="313802"/>
                </a:cubicBezTo>
                <a:cubicBezTo>
                  <a:pt x="8915400" y="328066"/>
                  <a:pt x="8892102" y="345896"/>
                  <a:pt x="8892102" y="345896"/>
                </a:cubicBezTo>
                <a:cubicBezTo>
                  <a:pt x="8892102" y="345896"/>
                  <a:pt x="8892102" y="345896"/>
                  <a:pt x="8203133" y="1012725"/>
                </a:cubicBezTo>
                <a:cubicBezTo>
                  <a:pt x="8203133" y="1012725"/>
                  <a:pt x="8206461" y="1009159"/>
                  <a:pt x="8196476" y="1016291"/>
                </a:cubicBezTo>
                <a:cubicBezTo>
                  <a:pt x="8186491" y="1026989"/>
                  <a:pt x="8173178" y="1026989"/>
                  <a:pt x="8173178" y="1026989"/>
                </a:cubicBezTo>
                <a:cubicBezTo>
                  <a:pt x="8173178" y="1026989"/>
                  <a:pt x="8173178" y="1026989"/>
                  <a:pt x="686871" y="1026989"/>
                </a:cubicBezTo>
                <a:lnTo>
                  <a:pt x="0" y="1026989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</p:spPr>
        <p:txBody>
          <a:bodyPr vert="horz" wrap="square" lIns="86818" tIns="43409" rIns="86818" bIns="43409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1709">
              <a:solidFill>
                <a:prstClr val="black"/>
              </a:solidFill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="" xmlns:a16="http://schemas.microsoft.com/office/drawing/2014/main" id="{9CBF3D83-6329-4114-881B-C48C9E2EDB1D}"/>
              </a:ext>
            </a:extLst>
          </p:cNvPr>
          <p:cNvSpPr>
            <a:spLocks/>
          </p:cNvSpPr>
          <p:nvPr userDrawn="1"/>
        </p:nvSpPr>
        <p:spPr bwMode="auto">
          <a:xfrm rot="5400000">
            <a:off x="-98852" y="98850"/>
            <a:ext cx="519832" cy="322129"/>
          </a:xfrm>
          <a:custGeom>
            <a:avLst/>
            <a:gdLst>
              <a:gd name="T0" fmla="*/ 397 w 524"/>
              <a:gd name="T1" fmla="*/ 0 h 398"/>
              <a:gd name="T2" fmla="*/ 0 w 524"/>
              <a:gd name="T3" fmla="*/ 398 h 398"/>
              <a:gd name="T4" fmla="*/ 524 w 524"/>
              <a:gd name="T5" fmla="*/ 398 h 398"/>
              <a:gd name="T6" fmla="*/ 524 w 524"/>
              <a:gd name="T7" fmla="*/ 130 h 398"/>
              <a:gd name="T8" fmla="*/ 397 w 524"/>
              <a:gd name="T9" fmla="*/ 0 h 3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24" h="398">
                <a:moveTo>
                  <a:pt x="397" y="0"/>
                </a:moveTo>
                <a:lnTo>
                  <a:pt x="0" y="398"/>
                </a:lnTo>
                <a:lnTo>
                  <a:pt x="524" y="398"/>
                </a:lnTo>
                <a:lnTo>
                  <a:pt x="524" y="130"/>
                </a:lnTo>
                <a:lnTo>
                  <a:pt x="397" y="0"/>
                </a:lnTo>
                <a:close/>
              </a:path>
            </a:pathLst>
          </a:custGeom>
          <a:solidFill>
            <a:srgbClr val="015AAA"/>
          </a:solidFill>
          <a:ln>
            <a:noFill/>
          </a:ln>
          <a:scene3d>
            <a:camera prst="orthographicFront">
              <a:rot lat="0" lon="10800000" rev="0"/>
            </a:camera>
            <a:lightRig rig="threePt" dir="t"/>
          </a:scene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5114" tIns="32557" rIns="65114" bIns="32557" numCol="1" anchor="t" anchorCtr="0" compatLnSpc="1">
            <a:prstTxWarp prst="textNoShape">
              <a:avLst/>
            </a:prstTxWarp>
          </a:bodyPr>
          <a:lstStyle/>
          <a:p>
            <a:endParaRPr lang="en-US" sz="1350">
              <a:solidFill>
                <a:prstClr val="black"/>
              </a:solidFill>
            </a:endParaRPr>
          </a:p>
        </p:txBody>
      </p:sp>
      <p:cxnSp>
        <p:nvCxnSpPr>
          <p:cNvPr id="14" name="Přímá spojnice 13"/>
          <p:cNvCxnSpPr/>
          <p:nvPr userDrawn="1"/>
        </p:nvCxnSpPr>
        <p:spPr>
          <a:xfrm>
            <a:off x="0" y="908720"/>
            <a:ext cx="7147240" cy="0"/>
          </a:xfrm>
          <a:prstGeom prst="line">
            <a:avLst/>
          </a:prstGeom>
          <a:ln w="19050">
            <a:solidFill>
              <a:srgbClr val="4472C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882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9091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6208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435264-EE75-400C-80BE-5E821CD423B8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8D434-0B67-4F7A-AD4E-10F73751A67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7510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emf"/><Relationship Id="rId7" Type="http://schemas.openxmlformats.org/officeDocument/2006/relationships/image" Target="../media/image6.jpeg"/><Relationship Id="rId12" Type="http://schemas.openxmlformats.org/officeDocument/2006/relationships/image" Target="../media/image1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png"/><Relationship Id="rId9" Type="http://schemas.openxmlformats.org/officeDocument/2006/relationships/image" Target="../media/image8.jpe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Zástupný symbol pro text 3"/>
          <p:cNvSpPr txBox="1">
            <a:spLocks/>
          </p:cNvSpPr>
          <p:nvPr/>
        </p:nvSpPr>
        <p:spPr>
          <a:xfrm>
            <a:off x="323528" y="44624"/>
            <a:ext cx="8818904" cy="864443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solidFill>
                  <a:srgbClr val="4472C4"/>
                </a:solidFill>
                <a:latin typeface="Arial" charset="0"/>
              </a:rPr>
              <a:t>XF 4A4M4PB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Myčka </a:t>
            </a:r>
            <a:r>
              <a:rPr lang="cs-CZ" altLang="cs-CZ" sz="1400" dirty="0" smtClean="0">
                <a:solidFill>
                  <a:prstClr val="black"/>
                </a:solidFill>
                <a:latin typeface="Arial" charset="0"/>
              </a:rPr>
              <a:t>nádobí šíře 60 cm </a:t>
            </a:r>
            <a:r>
              <a:rPr lang="cs-CZ" altLang="cs-CZ" sz="1400" dirty="0" smtClean="0">
                <a:solidFill>
                  <a:srgbClr val="0070C0"/>
                </a:solidFill>
                <a:latin typeface="Arial" charset="0"/>
              </a:rPr>
              <a:t>I-PRO </a:t>
            </a:r>
            <a:r>
              <a:rPr lang="cs-CZ" altLang="cs-CZ" sz="1400" dirty="0">
                <a:solidFill>
                  <a:srgbClr val="0070C0"/>
                </a:solidFill>
                <a:latin typeface="Arial" charset="0"/>
              </a:rPr>
              <a:t>SHINE SERIES 7</a:t>
            </a:r>
            <a:endParaRPr lang="cs-CZ" altLang="cs-CZ" sz="1400" dirty="0" smtClean="0">
              <a:solidFill>
                <a:srgbClr val="0070C0"/>
              </a:solidFill>
              <a:latin typeface="Arial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Wifi, Invertorový 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motor,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digitální dotykový displej</a:t>
            </a:r>
            <a:r>
              <a:rPr lang="cs-CZ" altLang="cs-CZ" sz="1200" dirty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, </a:t>
            </a:r>
            <a:r>
              <a:rPr lang="cs-CZ" altLang="cs-CZ" sz="1200" dirty="0" smtClean="0">
                <a:solidFill>
                  <a:schemeClr val="bg1">
                    <a:lumMod val="50000"/>
                  </a:schemeClr>
                </a:solidFill>
                <a:latin typeface="Arial" charset="0"/>
              </a:rPr>
              <a:t>rychlý cyklus, třetí koš se zabudovanými tryskami, Power Wash, Osvětlení</a:t>
            </a:r>
            <a:endParaRPr lang="cs-CZ" altLang="cs-CZ" sz="1200" dirty="0">
              <a:solidFill>
                <a:schemeClr val="bg1">
                  <a:lumMod val="50000"/>
                </a:schemeClr>
              </a:solidFill>
              <a:latin typeface="Arial" panose="020B0604020202020204" pitchFamily="34" charset="0"/>
            </a:endParaRPr>
          </a:p>
        </p:txBody>
      </p:sp>
      <p:cxnSp>
        <p:nvCxnSpPr>
          <p:cNvPr id="33" name="Straight Connector 32"/>
          <p:cNvCxnSpPr/>
          <p:nvPr/>
        </p:nvCxnSpPr>
        <p:spPr>
          <a:xfrm>
            <a:off x="4067944" y="980728"/>
            <a:ext cx="0" cy="511200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4" name="Zástupný symbol pro text 3"/>
          <p:cNvSpPr txBox="1">
            <a:spLocks/>
          </p:cNvSpPr>
          <p:nvPr/>
        </p:nvSpPr>
        <p:spPr>
          <a:xfrm>
            <a:off x="35496" y="908720"/>
            <a:ext cx="4104456" cy="5949280"/>
          </a:xfrm>
          <a:prstGeom prst="rect">
            <a:avLst/>
          </a:prstGeom>
        </p:spPr>
        <p:txBody>
          <a:bodyPr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ct val="0"/>
              </a:spcBef>
              <a:buNone/>
            </a:pPr>
            <a:r>
              <a:rPr lang="cs-CZ" altLang="cs-CZ" sz="800" b="1" dirty="0">
                <a:latin typeface="Arial" charset="0"/>
              </a:rPr>
              <a:t>Hlavní vlastnosti (Nařízení v přenesené pravomoci: (EU) 2019/2017)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Třída energetické účinnosti		</a:t>
            </a:r>
            <a:r>
              <a:rPr lang="cs-CZ" altLang="cs-CZ" sz="800" dirty="0" smtClean="0">
                <a:latin typeface="Arial" charset="0"/>
              </a:rPr>
              <a:t>A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Jmenovitá kapacita (sady nádobí)		</a:t>
            </a:r>
            <a:r>
              <a:rPr lang="cs-CZ" altLang="cs-CZ" sz="800" dirty="0" smtClean="0">
                <a:latin typeface="Arial" charset="0"/>
              </a:rPr>
              <a:t>14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energie na 1 cyklus programu Eco (kWh) 	</a:t>
            </a:r>
            <a:r>
              <a:rPr lang="cs-CZ" altLang="cs-CZ" sz="800" dirty="0" smtClean="0">
                <a:latin typeface="Arial" charset="0"/>
              </a:rPr>
              <a:t>0,54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energie na 100 cyklů programu Eco (kWh)	</a:t>
            </a:r>
            <a:r>
              <a:rPr lang="cs-CZ" altLang="cs-CZ" sz="800" dirty="0" smtClean="0">
                <a:latin typeface="Arial" charset="0"/>
              </a:rPr>
              <a:t>54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Spotřeba vody na 1 cyklus v programu Eco (l) 	</a:t>
            </a:r>
            <a:r>
              <a:rPr lang="cs-CZ" altLang="cs-CZ" sz="800" dirty="0" smtClean="0">
                <a:latin typeface="Arial" charset="0"/>
              </a:rPr>
              <a:t>9,5</a:t>
            </a:r>
            <a:r>
              <a:rPr lang="cs-CZ" altLang="cs-CZ" sz="800" dirty="0">
                <a:latin typeface="Arial" charset="0"/>
              </a:rPr>
              <a:t>	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Trvání programu Eco (h:min)		</a:t>
            </a:r>
            <a:r>
              <a:rPr lang="cs-CZ" altLang="cs-CZ" sz="800" dirty="0" smtClean="0">
                <a:latin typeface="Arial" charset="0"/>
              </a:rPr>
              <a:t>3:59</a:t>
            </a:r>
            <a:endParaRPr lang="cs-CZ" altLang="cs-CZ" sz="800" dirty="0">
              <a:latin typeface="Arial" charset="0"/>
            </a:endParaRP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Úroveň emisí hluku šířeného vzduchem (dB(A) re 1 pW)	44</a:t>
            </a:r>
          </a:p>
          <a:p>
            <a:pPr marL="0" indent="0">
              <a:spcBef>
                <a:spcPct val="0"/>
              </a:spcBef>
              <a:buNone/>
            </a:pPr>
            <a:r>
              <a:rPr lang="cs-CZ" altLang="cs-CZ" sz="800" dirty="0">
                <a:latin typeface="Arial" charset="0"/>
              </a:rPr>
              <a:t>Emisní třída hluku šířeného vzduchem	</a:t>
            </a:r>
            <a:r>
              <a:rPr lang="cs-CZ" altLang="cs-CZ" sz="800" dirty="0" smtClean="0">
                <a:latin typeface="Arial" charset="0"/>
              </a:rPr>
              <a:t>B</a:t>
            </a:r>
            <a:endParaRPr lang="cs-CZ" altLang="cs-CZ" sz="800" dirty="0">
              <a:latin typeface="Arial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Technologie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Wifi + Bluetooth připojení -  možnost bezdotykového připojení k Wifi a ovládání pračky přes aplikaci hOn se širokou škálou dodatečných informací a funkcí.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Kompatibilní s hlasovými aplikacemi Alexa a Google (pouze v ENG)</a:t>
            </a:r>
          </a:p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Maxi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Tub – Největší objem vnitřního prostoru na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trhu</a:t>
            </a:r>
          </a:p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Cuttlery Shine Pro - třetí koš na příbory se zabudovanými 5 tryskami pro dokonalé opláchnutí a mytí (Patentováno)</a:t>
            </a:r>
          </a:p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Spodní ostřikovací rameno ve tvaru „H“ pro lepší distribuci vody (Patentováno)</a:t>
            </a:r>
          </a:p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Smart Sensor system - sensory znečištění, teploty a množství náplně pro rozeznání nečistot a nastavení optimálních podmínek mytí</a:t>
            </a:r>
          </a:p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Přídavné rameno Power Wash na dně vany  pro intenzivní mytí </a:t>
            </a:r>
          </a:p>
          <a:p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Vnitřní osvětlení a osvětlení displeje pod rukojetí</a:t>
            </a:r>
            <a:endParaRPr lang="cs-CZ" sz="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Programy 	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10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programů základních + Wifi</a:t>
            </a: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Eco 45 °C, Univerzální 60 °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C, Intenzivní 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75 °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C,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Auto Smart AI 45-50 °C, Opláchnutí, Rychlý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59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min 65 °C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– mytí včetně sušení celé náplně, Rychlý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20 min 35 °C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– mytí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celé náplně (bez sušení)</a:t>
            </a:r>
            <a:r>
              <a:rPr lang="cs-CZ" sz="800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Auto</a:t>
            </a:r>
            <a:r>
              <a:rPr lang="cs-CZ" sz="8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Tichý 55 °C - (41 dB(A), Flex Zone 60 °C – jemné mytí v horním koši a intenzivní mytí ve spodním koši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, Auto Smart AI Pro 65-75 °C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Funkce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Wifi, Poloviční náplň horní nebo spodní koš,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Extra Dry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- zvyšuje teplotu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vody během poslední fáze mycího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cyklu,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Tablety, Intenzivní mytí příborů, Odložený start až 23 hod, Auto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Door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– Automatické otevření dvířek na konci cyklu, Dětská pojistka, Paměť, Ukazatelé nedostatku soli a leštidla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Konstrukce</a:t>
            </a:r>
            <a:endParaRPr lang="cs-CZ" sz="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BLDC Invertorový </a:t>
            </a:r>
            <a:r>
              <a:rPr lang="cs-CZ" sz="800" b="1" dirty="0">
                <a:latin typeface="Arial" panose="020B0604020202020204" pitchFamily="34" charset="0"/>
                <a:cs typeface="Arial" panose="020B0604020202020204" pitchFamily="34" charset="0"/>
              </a:rPr>
              <a:t>motor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– bezkartáčový motor s permanentním magnetem, s nejdelší životností. </a:t>
            </a:r>
          </a:p>
          <a:p>
            <a:pPr marL="0" indent="0">
              <a:buNone/>
            </a:pP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Dotykový digitální displej s CZ a SK Dot Matrix s doplňkovými informace o cyklu (</a:t>
            </a:r>
            <a:r>
              <a:rPr lang="en-US" sz="800" b="1" dirty="0">
                <a:latin typeface="Arial" panose="020B0604020202020204" pitchFamily="34" charset="0"/>
                <a:cs typeface="Arial" panose="020B0604020202020204" pitchFamily="34" charset="0"/>
              </a:rPr>
              <a:t>Eco index, </a:t>
            </a:r>
            <a:r>
              <a:rPr lang="cs-CZ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spotřeba vody, teplota mytí, trvání cyklu)</a:t>
            </a:r>
            <a:r>
              <a:rPr lang="en-US" sz="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cs-CZ" sz="8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Materiál </a:t>
            </a: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vany nerez</a:t>
            </a:r>
          </a:p>
          <a:p>
            <a:pPr marL="0" indent="0">
              <a:buNone/>
            </a:pPr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Samočistící tříúrovňový filtr; Skryté topné </a:t>
            </a:r>
            <a:r>
              <a:rPr lang="cs-CZ" sz="800" dirty="0" smtClean="0">
                <a:latin typeface="Arial" panose="020B0604020202020204" pitchFamily="34" charset="0"/>
                <a:cs typeface="Arial" panose="020B0604020202020204" pitchFamily="34" charset="0"/>
              </a:rPr>
              <a:t>těleso; Elektronické nastavení tvrdosti vody</a:t>
            </a: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cs-CZ" sz="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koše;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Výklopné držáky šálku v horním koši, Odkládací plocha pro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sklenice na víno;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Polohování horního koše;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Plně </a:t>
            </a: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sklopitelné držáky na talíře ve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spodním a horním koši</a:t>
            </a:r>
            <a:endParaRPr lang="cs-CZ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Bezpečnost</a:t>
            </a:r>
            <a:endParaRPr lang="cs-CZ" sz="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8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Ochrana proti přetečení Antioverflow </a:t>
            </a:r>
            <a:r>
              <a:rPr lang="cs-CZ" sz="8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Total Water Block</a:t>
            </a:r>
            <a:endParaRPr lang="cs-CZ" sz="8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5" name="Straight Connector 34"/>
          <p:cNvCxnSpPr/>
          <p:nvPr/>
        </p:nvCxnSpPr>
        <p:spPr>
          <a:xfrm>
            <a:off x="5724128" y="980728"/>
            <a:ext cx="0" cy="5112000"/>
          </a:xfrm>
          <a:prstGeom prst="line">
            <a:avLst/>
          </a:prstGeom>
          <a:ln>
            <a:solidFill>
              <a:schemeClr val="bg1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Obdélník 18"/>
          <p:cNvSpPr/>
          <p:nvPr/>
        </p:nvSpPr>
        <p:spPr>
          <a:xfrm>
            <a:off x="5758056" y="5013176"/>
            <a:ext cx="338437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spcBef>
                <a:spcPct val="0"/>
              </a:spcBef>
            </a:pPr>
            <a:r>
              <a:rPr lang="cs-CZ" altLang="cs-CZ" sz="800" b="1" dirty="0">
                <a:solidFill>
                  <a:prstClr val="black"/>
                </a:solidFill>
                <a:latin typeface="Arial" charset="0"/>
              </a:rPr>
              <a:t>Logistická data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Kód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32002646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EAN</a:t>
            </a: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	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8059019093208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Barva		Černá</a:t>
            </a:r>
          </a:p>
          <a:p>
            <a:pPr lvl="0">
              <a:spcBef>
                <a:spcPct val="0"/>
              </a:spcBef>
            </a:pP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Rozměry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výrobku v x š x h (mm)	850 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597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598</a:t>
            </a:r>
            <a:endParaRPr lang="cs-CZ" altLang="cs-CZ" sz="800" b="1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Čistá váha výrobku (kg)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54,3</a:t>
            </a:r>
            <a:endParaRPr lang="cs-CZ" altLang="cs-CZ" sz="800" dirty="0">
              <a:solidFill>
                <a:prstClr val="black"/>
              </a:solidFill>
              <a:latin typeface="Arial" panose="020B0604020202020204" pitchFamily="34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Rozměry balení v x š x h (mm)	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896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640 </a:t>
            </a:r>
            <a:r>
              <a:rPr lang="cs-CZ" altLang="cs-CZ" sz="800" dirty="0">
                <a:solidFill>
                  <a:prstClr val="black"/>
                </a:solidFill>
                <a:latin typeface="Arial" panose="020B0604020202020204" pitchFamily="34" charset="0"/>
              </a:rPr>
              <a:t>x </a:t>
            </a:r>
            <a:r>
              <a:rPr lang="cs-CZ" altLang="cs-CZ" sz="800" dirty="0" smtClean="0">
                <a:solidFill>
                  <a:prstClr val="black"/>
                </a:solidFill>
                <a:latin typeface="Arial" panose="020B0604020202020204" pitchFamily="34" charset="0"/>
              </a:rPr>
              <a:t>676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  <a:p>
            <a:pPr lvl="0">
              <a:spcBef>
                <a:spcPct val="0"/>
              </a:spcBef>
            </a:pPr>
            <a:r>
              <a:rPr lang="cs-CZ" altLang="cs-CZ" sz="800" dirty="0">
                <a:solidFill>
                  <a:prstClr val="black"/>
                </a:solidFill>
                <a:latin typeface="Arial" charset="0"/>
              </a:rPr>
              <a:t>Hmotnost s obalem (kg)	</a:t>
            </a:r>
            <a:r>
              <a:rPr lang="cs-CZ" altLang="cs-CZ" sz="800" dirty="0" smtClean="0">
                <a:solidFill>
                  <a:prstClr val="black"/>
                </a:solidFill>
                <a:latin typeface="Arial" charset="0"/>
              </a:rPr>
              <a:t>56</a:t>
            </a:r>
            <a:endParaRPr lang="cs-CZ" altLang="cs-CZ" sz="800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854192" y="980728"/>
            <a:ext cx="86228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Wifi </a:t>
            </a:r>
          </a:p>
          <a:p>
            <a:r>
              <a:rPr lang="cs-CZ" sz="8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Bluetooth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připojení s možností ovládání přes aplikaci hOn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ovéPole 22"/>
          <p:cNvSpPr txBox="1"/>
          <p:nvPr/>
        </p:nvSpPr>
        <p:spPr>
          <a:xfrm>
            <a:off x="4841543" y="5380097"/>
            <a:ext cx="10048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Power Wash - 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přídavné ostřikovací rameno na dně vany pro intenzivnější mytí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822035" y="4565415"/>
            <a:ext cx="926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Total Water Block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ochrana proti úniku vody a přetečení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ovéPole 24"/>
          <p:cNvSpPr txBox="1"/>
          <p:nvPr/>
        </p:nvSpPr>
        <p:spPr>
          <a:xfrm>
            <a:off x="4797528" y="3585210"/>
            <a:ext cx="926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 Door –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automatické otevření dvířek na konci cyklu pro lepší výsledky sušení 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ovéPole 25"/>
          <p:cNvSpPr txBox="1"/>
          <p:nvPr/>
        </p:nvSpPr>
        <p:spPr>
          <a:xfrm>
            <a:off x="4860032" y="2736512"/>
            <a:ext cx="94087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Cuttlery Shine Pro – </a:t>
            </a:r>
            <a:r>
              <a:rPr lang="cs-CZ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třetí koš na příbory s 5 vodními tryskami</a:t>
            </a:r>
            <a:endParaRPr lang="cs-CZ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7" name="Obrázek 26"/>
          <p:cNvPicPr>
            <a:picLocks noChangeAspect="1"/>
          </p:cNvPicPr>
          <p:nvPr/>
        </p:nvPicPr>
        <p:blipFill rotWithShape="1">
          <a:blip r:embed="rId3"/>
          <a:srcRect l="3022" t="8817" r="4558" b="5317"/>
          <a:stretch/>
        </p:blipFill>
        <p:spPr>
          <a:xfrm>
            <a:off x="4108297" y="961257"/>
            <a:ext cx="733246" cy="741873"/>
          </a:xfrm>
          <a:prstGeom prst="rect">
            <a:avLst/>
          </a:prstGeom>
        </p:spPr>
      </p:pic>
      <p:pic>
        <p:nvPicPr>
          <p:cNvPr id="29" name="Picture 2" descr="VÃ½sledek obrÃ¡zku pro alexa"/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6023" t="7143" r="25978" b="7619"/>
          <a:stretch/>
        </p:blipFill>
        <p:spPr bwMode="auto">
          <a:xfrm>
            <a:off x="5919751" y="4172576"/>
            <a:ext cx="720000" cy="71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" name="Picture 8" descr="VÃ½sledek obrÃ¡zku pro google home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886" r="62359" b="14322"/>
          <a:stretch/>
        </p:blipFill>
        <p:spPr bwMode="auto">
          <a:xfrm>
            <a:off x="6686206" y="4232185"/>
            <a:ext cx="1008000" cy="643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/>
          <p:cNvSpPr txBox="1"/>
          <p:nvPr/>
        </p:nvSpPr>
        <p:spPr>
          <a:xfrm>
            <a:off x="4887023" y="2010426"/>
            <a:ext cx="8371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Invertorový motor –</a:t>
            </a:r>
            <a:r>
              <a:rPr lang="pl-PL" sz="800" dirty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pl-PL" sz="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tichý chod, vysoký výkon</a:t>
            </a:r>
            <a:endParaRPr lang="pl-PL" sz="8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6" name="TextovéPole 35">
            <a:extLst>
              <a:ext uri="{FF2B5EF4-FFF2-40B4-BE49-F238E27FC236}">
                <a16:creationId xmlns="" xmlns:a16="http://schemas.microsoft.com/office/drawing/2014/main" id="{87E6A696-3B0E-4AB4-A886-45FE02A3E943}"/>
              </a:ext>
            </a:extLst>
          </p:cNvPr>
          <p:cNvSpPr txBox="1"/>
          <p:nvPr/>
        </p:nvSpPr>
        <p:spPr>
          <a:xfrm>
            <a:off x="5258163" y="90260"/>
            <a:ext cx="3885837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Parametry odpovídají Nařízení v přenesené pravomoci: (EU) 2019/2017</a:t>
            </a:r>
          </a:p>
          <a:p>
            <a:r>
              <a:rPr lang="cs-CZ" sz="800" dirty="0">
                <a:latin typeface="Arial" panose="020B0604020202020204" pitchFamily="34" charset="0"/>
                <a:cs typeface="Arial" panose="020B0604020202020204" pitchFamily="34" charset="0"/>
              </a:rPr>
              <a:t>Více informací o výrobku naleznete pod tímto QR kódem:</a:t>
            </a:r>
          </a:p>
        </p:txBody>
      </p:sp>
      <p:pic>
        <p:nvPicPr>
          <p:cNvPr id="28" name="Immagine 14">
            <a:extLst>
              <a:ext uri="{FF2B5EF4-FFF2-40B4-BE49-F238E27FC236}">
                <a16:creationId xmlns:a16="http://schemas.microsoft.com/office/drawing/2014/main" xmlns="" id="{E0301606-F0BA-ADEB-8176-0B239DF033D5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l="14875" t="16137" r="9021" b="19467"/>
          <a:stretch/>
        </p:blipFill>
        <p:spPr>
          <a:xfrm>
            <a:off x="6876256" y="980728"/>
            <a:ext cx="936104" cy="792088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8297" y="1963335"/>
            <a:ext cx="720000" cy="720000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17614" y="4605877"/>
            <a:ext cx="720000" cy="720000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4192" y="2713107"/>
            <a:ext cx="720000" cy="720000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1925" y="5399913"/>
            <a:ext cx="720000" cy="720000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0748" y="3521489"/>
            <a:ext cx="720000" cy="720000"/>
          </a:xfrm>
          <a:prstGeom prst="rect">
            <a:avLst/>
          </a:prstGeom>
        </p:spPr>
      </p:pic>
      <p:pic>
        <p:nvPicPr>
          <p:cNvPr id="3" name="Obrázek 2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00" t="6951" r="19551" b="6951"/>
          <a:stretch/>
        </p:blipFill>
        <p:spPr>
          <a:xfrm>
            <a:off x="5846409" y="1772816"/>
            <a:ext cx="1682210" cy="2420021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9400" b="89899"/>
          <a:stretch/>
        </p:blipFill>
        <p:spPr>
          <a:xfrm>
            <a:off x="8172400" y="897196"/>
            <a:ext cx="706388" cy="692696"/>
          </a:xfrm>
          <a:prstGeom prst="rect">
            <a:avLst/>
          </a:prstGeom>
        </p:spPr>
      </p:pic>
      <p:pic>
        <p:nvPicPr>
          <p:cNvPr id="13" name="Obrázek 12"/>
          <p:cNvPicPr>
            <a:picLocks noChangeAspect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68344" y="1803058"/>
            <a:ext cx="1152128" cy="2304256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874233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795BD839E46F24EB4770DF09025A07F" ma:contentTypeVersion="11" ma:contentTypeDescription="Vytvoří nový dokument" ma:contentTypeScope="" ma:versionID="899d58e324f7d2ad8dbbf30f92ba481f">
  <xsd:schema xmlns:xsd="http://www.w3.org/2001/XMLSchema" xmlns:xs="http://www.w3.org/2001/XMLSchema" xmlns:p="http://schemas.microsoft.com/office/2006/metadata/properties" xmlns:ns3="a09af93a-bc92-4cce-8ba3-c8fdbed82e22" xmlns:ns4="b4af0723-3826-4aee-ba08-906e8dce3040" targetNamespace="http://schemas.microsoft.com/office/2006/metadata/properties" ma:root="true" ma:fieldsID="8ecc31191407e2209a8b26e29ff69bbb" ns3:_="" ns4:_="">
    <xsd:import namespace="a09af93a-bc92-4cce-8ba3-c8fdbed82e22"/>
    <xsd:import namespace="b4af0723-3826-4aee-ba08-906e8dce304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EventHashCode" minOccurs="0"/>
                <xsd:element ref="ns3:MediaServiceGenerationTi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9af93a-bc92-4cce-8ba3-c8fdbed82e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af0723-3826-4aee-ba08-906e8dce3040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Hodnota hash upozornění na sdílení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38943F7-9869-47ED-98D3-9740D3D8EED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ADD55FB-A287-496D-995F-BEB9B7F5903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9af93a-bc92-4cce-8ba3-c8fdbed82e22"/>
    <ds:schemaRef ds:uri="b4af0723-3826-4aee-ba08-906e8dce30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71747CF-528E-4FB1-8821-D297DBD7BA7C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a09af93a-bc92-4cce-8ba3-c8fdbed82e22"/>
    <ds:schemaRef ds:uri="http://purl.org/dc/elements/1.1/"/>
    <ds:schemaRef ds:uri="http://schemas.microsoft.com/office/2006/metadata/properties"/>
    <ds:schemaRef ds:uri="b4af0723-3826-4aee-ba08-906e8dce3040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2499</TotalTime>
  <Words>111</Words>
  <Application>Microsoft Office PowerPoint</Application>
  <PresentationFormat>Předvádění na obrazovce (4:3)</PresentationFormat>
  <Paragraphs>53</Paragraphs>
  <Slides>1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</vt:i4>
      </vt:variant>
    </vt:vector>
  </HeadingPairs>
  <TitlesOfParts>
    <vt:vector size="4" baseType="lpstr">
      <vt:lpstr>Arial</vt:lpstr>
      <vt:lpstr>Calibri</vt:lpstr>
      <vt:lpstr>Motiv systému Office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recepce</dc:creator>
  <cp:lastModifiedBy>Martina Křižáková</cp:lastModifiedBy>
  <cp:revision>326</cp:revision>
  <cp:lastPrinted>2016-05-31T13:00:02Z</cp:lastPrinted>
  <dcterms:created xsi:type="dcterms:W3CDTF">2015-07-16T11:02:07Z</dcterms:created>
  <dcterms:modified xsi:type="dcterms:W3CDTF">2024-10-10T14:49:19Z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0x010100C795BD839E46F24EB4770DF09025A07F</vt:lpwstr>
  </property>
</Properties>
</file>