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804" y="-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9734" y="46465"/>
            <a:ext cx="9036496" cy="1063849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CI 3C6F1A1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myčka nádobí </a:t>
            </a:r>
            <a:r>
              <a:rPr lang="cs-CZ" altLang="cs-CZ" sz="1400" dirty="0" err="1">
                <a:latin typeface="Arial" charset="0"/>
              </a:rPr>
              <a:t>Rapidò</a:t>
            </a:r>
            <a:r>
              <a:rPr lang="cs-CZ" altLang="cs-CZ" sz="1400" dirty="0">
                <a:latin typeface="Arial" charset="0"/>
              </a:rPr>
              <a:t> plně integrovaná 60 cm MAXI TUB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Arial" charset="0"/>
              </a:rPr>
              <a:t>8 programů, 13 sad nádobí, 10,9 l, 46 dB(A), 3 koše,</a:t>
            </a:r>
            <a:r>
              <a:rPr lang="cs-CZ" altLang="cs-CZ" sz="1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1200" dirty="0">
                <a:latin typeface="Arial" charset="0"/>
              </a:rPr>
              <a:t>WIFI-BLE, </a:t>
            </a:r>
            <a:r>
              <a:rPr lang="cs-CZ" altLang="cs-CZ" sz="1200" dirty="0" err="1">
                <a:latin typeface="Arial" charset="0"/>
              </a:rPr>
              <a:t>hOn</a:t>
            </a:r>
            <a:r>
              <a:rPr lang="cs-CZ" altLang="cs-CZ" sz="1200" dirty="0">
                <a:latin typeface="Arial" charset="0"/>
              </a:rPr>
              <a:t> aplikace, Invertorový motor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1124744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89583" y="1182540"/>
            <a:ext cx="3960440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13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0,73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73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	10,9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3:57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46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  <a:r>
              <a:rPr lang="cs-CZ" alt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8 programů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WASH&amp;DRY 35’ </a:t>
            </a:r>
            <a:r>
              <a:rPr lang="cs-CZ" altLang="cs-CZ" sz="800" dirty="0">
                <a:latin typeface="Arial" charset="0"/>
              </a:rPr>
              <a:t>- mýt a sušit omezenou náplň za pouhých 35 minut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RYCHLÝ 59</a:t>
            </a:r>
            <a:r>
              <a:rPr lang="cs-CZ" altLang="cs-CZ" sz="800" dirty="0">
                <a:latin typeface="Arial" charset="0"/>
              </a:rPr>
              <a:t>‘ – mytí za necelou hodinu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EKO</a:t>
            </a:r>
            <a:r>
              <a:rPr lang="cs-CZ" altLang="cs-CZ" sz="800" dirty="0">
                <a:latin typeface="Arial" charset="0"/>
              </a:rPr>
              <a:t> 45 °C - nejúčinnější program z hlediska kombinované spotřeby energie a vody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UNIVERZÁLNÍ</a:t>
            </a:r>
            <a:r>
              <a:rPr lang="cs-CZ" altLang="cs-CZ" sz="800" dirty="0">
                <a:latin typeface="Arial" charset="0"/>
              </a:rPr>
              <a:t> 60 °C - každodenní mytí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INTENZIVNÍ</a:t>
            </a:r>
            <a:r>
              <a:rPr lang="cs-CZ" altLang="cs-CZ" sz="800" dirty="0">
                <a:latin typeface="Arial" charset="0"/>
              </a:rPr>
              <a:t> 75 °C  - pro silně znečištěné pánve a další předměty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SKLO</a:t>
            </a:r>
            <a:r>
              <a:rPr lang="cs-CZ" altLang="cs-CZ" sz="800" dirty="0">
                <a:latin typeface="Arial" charset="0"/>
              </a:rPr>
              <a:t> 45 °C - Šetrný mycí cyklus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 WASH </a:t>
            </a:r>
            <a:r>
              <a:rPr lang="cs-CZ" altLang="cs-CZ" sz="800" dirty="0">
                <a:latin typeface="Arial" charset="0"/>
              </a:rPr>
              <a:t>55 °C – 65 °C  - automaticky zvolí nejúčinnější a nejefektivnější délku cyklu a teplotu podle náplně a stupně znečištění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PŘEDMYTÍ</a:t>
            </a:r>
            <a:r>
              <a:rPr lang="cs-CZ" altLang="cs-CZ" sz="800" dirty="0">
                <a:latin typeface="Arial" charset="0"/>
              </a:rPr>
              <a:t> - Krátké studené </a:t>
            </a:r>
            <a:r>
              <a:rPr lang="cs-CZ" altLang="cs-CZ" sz="800" dirty="0" err="1">
                <a:latin typeface="Arial" charset="0"/>
              </a:rPr>
              <a:t>předmytí</a:t>
            </a:r>
            <a:r>
              <a:rPr lang="cs-CZ" altLang="cs-CZ" sz="800" dirty="0">
                <a:latin typeface="Arial" charset="0"/>
              </a:rPr>
              <a:t> nádobí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Automatické otevření dvířek na konci programu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Ukazatelé nedostatku soli a leštidla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Funkce ½ náplň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Odložený start 1-23h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WiFi</a:t>
            </a:r>
            <a:r>
              <a:rPr lang="cs-CZ" altLang="cs-CZ" sz="800" b="1" dirty="0">
                <a:latin typeface="Arial" charset="0"/>
              </a:rPr>
              <a:t> + Bluetooth </a:t>
            </a:r>
            <a:r>
              <a:rPr lang="cs-CZ" altLang="cs-CZ" sz="800" dirty="0">
                <a:latin typeface="Arial" charset="0"/>
              </a:rPr>
              <a:t>– Konektivita - ovládání přes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</a:rPr>
              <a:t>-</a:t>
            </a:r>
            <a:r>
              <a:rPr lang="cs-CZ" sz="8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Snap&amp;Wash</a:t>
            </a:r>
            <a:r>
              <a:rPr lang="cs-CZ" altLang="cs-CZ" sz="800" b="1" dirty="0">
                <a:latin typeface="Arial" charset="0"/>
              </a:rPr>
              <a:t> - </a:t>
            </a:r>
            <a:r>
              <a:rPr lang="cs-CZ" altLang="cs-CZ" sz="800" dirty="0">
                <a:latin typeface="Arial" charset="0"/>
              </a:rPr>
              <a:t>Stačí vyfotit košíky - automatická detekce množství, typu, materiálu a polohy vašeho nádobí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Maxi </a:t>
            </a:r>
            <a:r>
              <a:rPr lang="cs-CZ" sz="8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Ladle</a:t>
            </a:r>
            <a:r>
              <a:rPr lang="cs-CZ" sz="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rozšířený prostor pro nože v horním koši</a:t>
            </a:r>
            <a:endParaRPr lang="cs-CZ" sz="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Materiál vany: nerez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Držák na sklenice (prémiový set)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Invertorový motor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(BLDC) – tichý a efektivní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2 koše na nádobí + 1 příborová zásuvka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Polohování horního koše </a:t>
            </a:r>
            <a:r>
              <a:rPr lang="cs-CZ" altLang="cs-CZ" sz="800" dirty="0" err="1">
                <a:latin typeface="Arial" panose="020B0604020202020204" pitchFamily="34" charset="0"/>
                <a:cs typeface="Arial" panose="020B0604020202020204" pitchFamily="34" charset="0"/>
              </a:rPr>
              <a:t>EasyClick</a:t>
            </a:r>
            <a:endParaRPr lang="cs-CZ" alt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Fixní dekorační deska, Výkyvný pant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Maxi TUB – maximální prostor pro kuchyňské náčiní</a:t>
            </a:r>
            <a:endParaRPr lang="cs-CZ" alt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1053336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55" name="Ovál 54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826115" y="126236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programů mytí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7" name="Ovál 66"/>
          <p:cNvSpPr/>
          <p:nvPr/>
        </p:nvSpPr>
        <p:spPr>
          <a:xfrm>
            <a:off x="4896076" y="186655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4814982" y="203970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1-23 hod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0" name="Obrázek 49">
            <a:extLst>
              <a:ext uri="{FF2B5EF4-FFF2-40B4-BE49-F238E27FC236}">
                <a16:creationId xmlns:a16="http://schemas.microsoft.com/office/drawing/2014/main" id="{9D9C9962-3673-48B6-8E7C-0E0E14A34D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8" t="-4470" r="-11942" b="-12291"/>
          <a:stretch/>
        </p:blipFill>
        <p:spPr>
          <a:xfrm>
            <a:off x="4067944" y="1052736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1450C28B-B575-412E-AE8C-C0F1000C2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88" y="1886139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3" name="Obdélník 42">
            <a:extLst>
              <a:ext uri="{FF2B5EF4-FFF2-40B4-BE49-F238E27FC236}">
                <a16:creationId xmlns:a16="http://schemas.microsoft.com/office/drawing/2014/main" id="{440D12F5-126B-4319-B423-C0B7E900AF72}"/>
              </a:ext>
            </a:extLst>
          </p:cNvPr>
          <p:cNvSpPr/>
          <p:nvPr/>
        </p:nvSpPr>
        <p:spPr>
          <a:xfrm>
            <a:off x="5901171" y="5071723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32901714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EAN		</a:t>
            </a:r>
            <a:r>
              <a:rPr lang="cs-CZ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8059019070698</a:t>
            </a:r>
            <a:endParaRPr lang="cs-CZ" alt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		Plně integrovaná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x š x h (mm)	818 x 597 x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36,3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x š x h (mm)	896 x 640 x 676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38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BE279A68-4266-4501-A4F9-D4E2F23F85B6}"/>
              </a:ext>
            </a:extLst>
          </p:cNvPr>
          <p:cNvSpPr/>
          <p:nvPr/>
        </p:nvSpPr>
        <p:spPr>
          <a:xfrm>
            <a:off x="4274100" y="1093505"/>
            <a:ext cx="288032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3C1FD90-7DFB-70A8-8A75-F9DDFDA1EFC4}"/>
              </a:ext>
            </a:extLst>
          </p:cNvPr>
          <p:cNvSpPr/>
          <p:nvPr/>
        </p:nvSpPr>
        <p:spPr>
          <a:xfrm>
            <a:off x="4896075" y="266922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6C57715-051F-2CCD-D0E8-A304AC6D529F}"/>
              </a:ext>
            </a:extLst>
          </p:cNvPr>
          <p:cNvSpPr txBox="1"/>
          <p:nvPr/>
        </p:nvSpPr>
        <p:spPr>
          <a:xfrm>
            <a:off x="4849611" y="290313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cs-CZ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Dry 35‘ 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6C22C0-6D8D-981A-23E3-7798828E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93" y="2706691"/>
            <a:ext cx="761248" cy="76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AD26E8-5EE0-4558-B708-C48C6F8ABB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5494" y="3502549"/>
            <a:ext cx="759067" cy="765957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C61F1C6B-4C29-3D33-12C7-0AE857D6EB4F}"/>
              </a:ext>
            </a:extLst>
          </p:cNvPr>
          <p:cNvSpPr/>
          <p:nvPr/>
        </p:nvSpPr>
        <p:spPr>
          <a:xfrm>
            <a:off x="4866887" y="3553207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E20CAB7-6523-00E0-48ED-3E0E2B67AEC4}"/>
              </a:ext>
            </a:extLst>
          </p:cNvPr>
          <p:cNvSpPr txBox="1"/>
          <p:nvPr/>
        </p:nvSpPr>
        <p:spPr>
          <a:xfrm>
            <a:off x="4806006" y="374980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Ovládání přes </a:t>
            </a:r>
            <a:r>
              <a:rPr lang="cs-CZ" sz="8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r>
              <a:rPr lang="cs-CZ" sz="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aplikaci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5BCC163-8D8C-1E85-E46F-BF63CC71AE40}"/>
              </a:ext>
            </a:extLst>
          </p:cNvPr>
          <p:cNvSpPr txBox="1"/>
          <p:nvPr/>
        </p:nvSpPr>
        <p:spPr>
          <a:xfrm>
            <a:off x="4866887" y="542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900" dirty="0">
                <a:latin typeface="Arial" charset="0"/>
              </a:rPr>
              <a:t>Parametry odpovídají Nařízení v přenesené pravomoci: (EU) 2019/2017 Více informací o výrobku naleznete pod tímto QR kódem</a:t>
            </a:r>
            <a:endParaRPr lang="cs-CZ" altLang="cs-CZ" sz="900" b="1" dirty="0">
              <a:solidFill>
                <a:srgbClr val="0093CE"/>
              </a:solidFill>
              <a:latin typeface="Arial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5E605F6-F7B7-DE39-D593-FCC226483E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2042" y="4279295"/>
            <a:ext cx="613883" cy="629212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A4EDDBA3-D47D-C28F-D31A-1CFF0F571F50}"/>
              </a:ext>
            </a:extLst>
          </p:cNvPr>
          <p:cNvSpPr/>
          <p:nvPr/>
        </p:nvSpPr>
        <p:spPr>
          <a:xfrm>
            <a:off x="4854797" y="432843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4C5BD16-1142-2EA7-FF8B-33CB857DD3C0}"/>
              </a:ext>
            </a:extLst>
          </p:cNvPr>
          <p:cNvSpPr txBox="1"/>
          <p:nvPr/>
        </p:nvSpPr>
        <p:spPr>
          <a:xfrm>
            <a:off x="4787944" y="449124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otevírání dvířek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0BA7C50E-C083-C318-907E-635FA16E226B}"/>
              </a:ext>
            </a:extLst>
          </p:cNvPr>
          <p:cNvSpPr/>
          <p:nvPr/>
        </p:nvSpPr>
        <p:spPr>
          <a:xfrm>
            <a:off x="4091767" y="5092757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313AFF77-531F-E13D-3E5C-9972EA1F0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9233" y="5244860"/>
            <a:ext cx="546692" cy="415794"/>
          </a:xfrm>
          <a:prstGeom prst="rect">
            <a:avLst/>
          </a:prstGeom>
        </p:spPr>
      </p:pic>
      <p:sp>
        <p:nvSpPr>
          <p:cNvPr id="22" name="Ovál 21">
            <a:extLst>
              <a:ext uri="{FF2B5EF4-FFF2-40B4-BE49-F238E27FC236}">
                <a16:creationId xmlns:a16="http://schemas.microsoft.com/office/drawing/2014/main" id="{AD064637-D13E-3A8D-D197-37EFA079BC58}"/>
              </a:ext>
            </a:extLst>
          </p:cNvPr>
          <p:cNvSpPr/>
          <p:nvPr/>
        </p:nvSpPr>
        <p:spPr>
          <a:xfrm>
            <a:off x="4893459" y="508082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89FA129-8903-3AAA-2D20-D112A2746FC5}"/>
              </a:ext>
            </a:extLst>
          </p:cNvPr>
          <p:cNvSpPr txBox="1"/>
          <p:nvPr/>
        </p:nvSpPr>
        <p:spPr>
          <a:xfrm>
            <a:off x="4822881" y="526852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sad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nádobí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AB2B1F-8E1C-CEB3-8A00-51A4B8AEDB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0933" y="1239579"/>
            <a:ext cx="1855797" cy="211647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8830C524-16C2-8051-5C89-B803FC32D1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0671" y="3485322"/>
            <a:ext cx="1313042" cy="983971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968CAEF0-EF30-6CAB-57A2-DA47EF7B20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1191" y="3350131"/>
            <a:ext cx="999860" cy="129869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2351AECE-44D2-FA1C-5112-8BC157B0CF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14411" y="1216285"/>
            <a:ext cx="1021468" cy="2052854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5B6F06E9-773D-B2D9-F65B-78E9CC703B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54553" y="260796"/>
            <a:ext cx="673135" cy="6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449</Words>
  <Application>Microsoft Office PowerPoint</Application>
  <PresentationFormat>Předvádění na obrazovce (4:3)</PresentationFormat>
  <Paragraphs>64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217</cp:revision>
  <cp:lastPrinted>2016-05-05T10:40:20Z</cp:lastPrinted>
  <dcterms:created xsi:type="dcterms:W3CDTF">2015-07-16T11:02:07Z</dcterms:created>
  <dcterms:modified xsi:type="dcterms:W3CDTF">2024-02-05T08:44:06Z</dcterms:modified>
</cp:coreProperties>
</file>