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108" d="100"/>
          <a:sy n="108" d="100"/>
        </p:scale>
        <p:origin x="23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08.08.2023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HWO60SM5S5BH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Multifunkční parní trouba I-</a:t>
            </a:r>
            <a:r>
              <a:rPr lang="cs-CZ" altLang="cs-CZ" sz="1400" dirty="0" err="1">
                <a:latin typeface="Arial" charset="0"/>
              </a:rPr>
              <a:t>Message</a:t>
            </a:r>
            <a:r>
              <a:rPr lang="cs-CZ" altLang="cs-CZ" sz="1400" dirty="0">
                <a:latin typeface="Arial" charset="0"/>
              </a:rPr>
              <a:t> </a:t>
            </a:r>
            <a:r>
              <a:rPr lang="cs-CZ" altLang="cs-CZ" sz="1400" dirty="0" err="1">
                <a:latin typeface="Arial" charset="0"/>
              </a:rPr>
              <a:t>Steam</a:t>
            </a:r>
            <a:r>
              <a:rPr lang="cs-CZ" altLang="cs-CZ" sz="1400" dirty="0">
                <a:latin typeface="Arial" charset="0"/>
              </a:rPr>
              <a:t> </a:t>
            </a:r>
            <a:r>
              <a:rPr lang="cs-CZ" altLang="cs-CZ" sz="1400" dirty="0" err="1">
                <a:latin typeface="Arial" charset="0"/>
              </a:rPr>
              <a:t>Series</a:t>
            </a:r>
            <a:r>
              <a:rPr lang="cs-CZ" altLang="cs-CZ" sz="1400" dirty="0">
                <a:latin typeface="Arial" charset="0"/>
              </a:rPr>
              <a:t> 4 s pravým horkým vzduchem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Wi-Fi a Bluetooth, asistovaná pára, gril, H₂O čištění, dotykový displej, funkce Soft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Close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6348" y="980727"/>
            <a:ext cx="3946438" cy="522000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Kapacita (l) 			70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Energetická třída			A+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latin typeface="Arial" charset="0"/>
                <a:cs typeface="+mn-cs"/>
              </a:rPr>
              <a:t>. en. Statický program (kWh) 		1,10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 err="1">
                <a:latin typeface="Arial" charset="0"/>
                <a:cs typeface="+mn-cs"/>
              </a:rPr>
              <a:t>Spotř</a:t>
            </a:r>
            <a:r>
              <a:rPr lang="cs-CZ" altLang="cs-CZ" sz="800" dirty="0">
                <a:latin typeface="Arial" charset="0"/>
                <a:cs typeface="+mn-cs"/>
              </a:rPr>
              <a:t>. en. Nucená ventilace (kWh) 		0,68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Celkový příkon (W)			2200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Maximální možná teplota (°C)		240</a:t>
            </a:r>
            <a:endParaRPr lang="cs-CZ" altLang="cs-CZ" sz="800" b="1" u="sng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u="sng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Statický, Spodní ohřev + Horní ohřev + Ventilátor, Gril, Gril + ventilátor, Spodní ohřev, Spodní ohřev + ventilátor, Multifunkce (pravý horký vzduch), </a:t>
            </a:r>
            <a:r>
              <a:rPr lang="cs-CZ" altLang="cs-CZ" sz="800" b="1" dirty="0">
                <a:latin typeface="Arial" charset="0"/>
              </a:rPr>
              <a:t>Asistovaná pára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u="sng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Wi-Fi + Bluetooth – </a:t>
            </a:r>
            <a:r>
              <a:rPr lang="cs-CZ" altLang="cs-CZ" sz="800" dirty="0">
                <a:latin typeface="Arial" charset="0"/>
              </a:rPr>
              <a:t>možnost připojení k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a ovládání na dálku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Funkce </a:t>
            </a:r>
            <a:r>
              <a:rPr lang="cs-CZ" altLang="cs-CZ" sz="800" b="1" dirty="0" err="1">
                <a:latin typeface="Arial" charset="0"/>
              </a:rPr>
              <a:t>Cook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with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Me</a:t>
            </a:r>
            <a:r>
              <a:rPr lang="cs-CZ" altLang="cs-CZ" sz="800" b="1" dirty="0">
                <a:latin typeface="Arial" charset="0"/>
              </a:rPr>
              <a:t> – </a:t>
            </a:r>
            <a:r>
              <a:rPr lang="cs-CZ" altLang="cs-CZ" sz="800" dirty="0">
                <a:latin typeface="Arial" charset="0"/>
              </a:rPr>
              <a:t>umožňuje spravovat, ukládat a hledat nové recepty v aplikaci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Tailor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Bake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 program pro přípravu uvnitř měkkých a na povrchu křupavých pokrmů &amp; </a:t>
            </a:r>
            <a:r>
              <a:rPr lang="cs-CZ" altLang="cs-CZ" sz="800" b="1" dirty="0">
                <a:latin typeface="Arial" charset="0"/>
              </a:rPr>
              <a:t>Rozmrazování</a:t>
            </a:r>
            <a:r>
              <a:rPr lang="cs-CZ" altLang="cs-CZ" sz="800" dirty="0">
                <a:latin typeface="Arial" charset="0"/>
              </a:rPr>
              <a:t> – rozmrazování potravin prouděním pokojové teploty vzduchu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Katalytické čištění</a:t>
            </a:r>
            <a:r>
              <a:rPr lang="cs-CZ" altLang="cs-CZ" sz="800" dirty="0">
                <a:latin typeface="Arial" charset="0"/>
              </a:rPr>
              <a:t> – čištění zahřátím trouby na vysokou teplotu (200-250°C) &amp; </a:t>
            </a:r>
            <a:r>
              <a:rPr lang="cs-CZ" alt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H₂O</a:t>
            </a:r>
            <a:r>
              <a:rPr lang="cs-CZ" altLang="cs-CZ" sz="800" b="1" dirty="0">
                <a:latin typeface="Arial" charset="0"/>
              </a:rPr>
              <a:t> čištění </a:t>
            </a:r>
            <a:r>
              <a:rPr lang="cs-CZ" altLang="cs-CZ" sz="800" dirty="0">
                <a:latin typeface="Arial" charset="0"/>
              </a:rPr>
              <a:t>– rychlé ekologické čištění pomocí vody, které je hotové za 90 min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Těstoviny &amp; Pečivo </a:t>
            </a:r>
            <a:r>
              <a:rPr lang="cs-CZ" altLang="cs-CZ" sz="800" dirty="0">
                <a:latin typeface="Arial" charset="0"/>
                <a:cs typeface="+mn-cs"/>
              </a:rPr>
              <a:t>– kombinace ventilátoru a parní funkce zajišťuje dokonale upečené těstoviny a gratinované povrchy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Maso</a:t>
            </a:r>
            <a:r>
              <a:rPr lang="cs-CZ" altLang="cs-CZ" sz="800" dirty="0">
                <a:latin typeface="Arial" charset="0"/>
              </a:rPr>
              <a:t> – kombinace statického pečení s ventilátorem a parní funkcí pro upečení masa v jeho středu se zachováním křupavého povrchu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Ryby</a:t>
            </a:r>
            <a:r>
              <a:rPr lang="cs-CZ" altLang="cs-CZ" sz="800" dirty="0">
                <a:latin typeface="Arial" charset="0"/>
                <a:cs typeface="+mn-cs"/>
              </a:rPr>
              <a:t> – kombinace spodního ohřevu s ventilátorem a parní funkcí pro stejnoměrné propečení ryb s křupavou kůrkou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Zelenina</a:t>
            </a:r>
            <a:r>
              <a:rPr lang="cs-CZ" altLang="cs-CZ" sz="800" dirty="0">
                <a:latin typeface="Arial" charset="0"/>
              </a:rPr>
              <a:t> – kombinace grilu s ventilátorem a parní funkcí pro upečení zeleniny a zachováním nutričních hodnot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Technologie </a:t>
            </a:r>
            <a:r>
              <a:rPr lang="cs-CZ" altLang="cs-CZ" sz="800" b="1" dirty="0" err="1">
                <a:latin typeface="Arial" charset="0"/>
              </a:rPr>
              <a:t>Climatech</a:t>
            </a:r>
            <a:r>
              <a:rPr lang="cs-CZ" altLang="cs-CZ" sz="800" b="1" dirty="0">
                <a:latin typeface="Arial" charset="0"/>
              </a:rPr>
              <a:t>: Dvojitý gril; </a:t>
            </a:r>
            <a:r>
              <a:rPr lang="cs-CZ" altLang="cs-CZ" sz="800" b="1" dirty="0" err="1">
                <a:latin typeface="Arial" charset="0"/>
              </a:rPr>
              <a:t>Chef</a:t>
            </a:r>
            <a:r>
              <a:rPr lang="cs-CZ" altLang="cs-CZ" sz="800" b="1" dirty="0">
                <a:latin typeface="Arial" charset="0"/>
              </a:rPr>
              <a:t> panel</a:t>
            </a:r>
            <a:r>
              <a:rPr lang="cs-CZ" altLang="cs-CZ" sz="800" dirty="0">
                <a:latin typeface="Arial" charset="0"/>
              </a:rPr>
              <a:t> – speciální tvar ventilátoru pro optimální rozložení vzduchu a rychlý ohřev; </a:t>
            </a:r>
            <a:r>
              <a:rPr lang="cs-CZ" altLang="cs-CZ" sz="800" b="1" dirty="0">
                <a:latin typeface="Arial" charset="0"/>
              </a:rPr>
              <a:t>Aktivní ventilace </a:t>
            </a:r>
            <a:r>
              <a:rPr lang="cs-CZ" altLang="cs-CZ" sz="800" dirty="0">
                <a:latin typeface="Arial" charset="0"/>
              </a:rPr>
              <a:t>– nepřehřívání dvířek a madla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Bezpečnost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2 bezpečnostní skla (možno odmontovat)</a:t>
            </a:r>
            <a:br>
              <a:rPr lang="cs-CZ" altLang="cs-CZ" sz="800" dirty="0">
                <a:solidFill>
                  <a:srgbClr val="FF0000"/>
                </a:solidFill>
                <a:latin typeface="Arial" charset="0"/>
              </a:rPr>
            </a:br>
            <a:r>
              <a:rPr lang="cs-CZ" altLang="cs-CZ" sz="800" b="1" u="sng" dirty="0">
                <a:latin typeface="Arial" charset="0"/>
                <a:cs typeface="+mn-cs"/>
              </a:rPr>
              <a:t>Konstrukce</a:t>
            </a:r>
            <a:r>
              <a:rPr lang="cs-CZ" altLang="cs-CZ" sz="800" b="1" dirty="0">
                <a:latin typeface="Arial" charset="0"/>
                <a:cs typeface="+mn-cs"/>
              </a:rPr>
              <a:t> 		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  <a:cs typeface="+mn-cs"/>
              </a:rPr>
              <a:t>Postranní osvětlení </a:t>
            </a:r>
            <a:r>
              <a:rPr lang="cs-CZ" altLang="cs-CZ" sz="800" dirty="0">
                <a:latin typeface="Arial" charset="0"/>
                <a:cs typeface="+mn-cs"/>
              </a:rPr>
              <a:t>pro viditelnost 360°C; </a:t>
            </a:r>
            <a:r>
              <a:rPr lang="cs-CZ" altLang="cs-CZ" sz="800" b="1" dirty="0">
                <a:latin typeface="Arial" charset="0"/>
              </a:rPr>
              <a:t>Nerezové pojezdy pro vedení plechů (prémiový set), Teleskopický výsuv </a:t>
            </a:r>
            <a:r>
              <a:rPr lang="cs-CZ" altLang="cs-CZ" sz="800" dirty="0">
                <a:latin typeface="Arial" charset="0"/>
              </a:rPr>
              <a:t>(1× prémiový set), </a:t>
            </a:r>
            <a:r>
              <a:rPr lang="cs-CZ" altLang="cs-CZ" sz="800" b="1" dirty="0">
                <a:latin typeface="Arial" charset="0"/>
                <a:cs typeface="+mn-cs"/>
              </a:rPr>
              <a:t>Soft </a:t>
            </a:r>
            <a:r>
              <a:rPr lang="cs-CZ" altLang="cs-CZ" sz="800" b="1" dirty="0" err="1">
                <a:latin typeface="Arial" charset="0"/>
                <a:cs typeface="+mn-cs"/>
              </a:rPr>
              <a:t>Close</a:t>
            </a:r>
            <a:r>
              <a:rPr lang="cs-CZ" altLang="cs-CZ" sz="800" dirty="0">
                <a:latin typeface="Arial" charset="0"/>
                <a:cs typeface="+mn-cs"/>
              </a:rPr>
              <a:t> – závěsy tlumící pohyb dvířek během zavírání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33703165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8059019010977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Černé sklo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595 × 595 × 568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665 × 620 × 640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36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191683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Bezdotyková technologie ovládání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749697" y="1075250"/>
            <a:ext cx="9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na dálku pomocí aplikace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43924" y="1897970"/>
            <a:ext cx="914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Teplotní sonda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4762853" y="2558465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Teleskopický výsuv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772171" y="3213743"/>
            <a:ext cx="9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Postranní osvětlení pro 360° viditelnost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0465F23-FF22-46EE-901E-B0690441B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256" y="1024855"/>
            <a:ext cx="589760" cy="62624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4AD5A672-9D3B-4494-BFD9-E023DE19B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267" y="3190080"/>
            <a:ext cx="705392" cy="683188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75EAABF9-C665-474B-818A-DC0625773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372" y="2454560"/>
            <a:ext cx="693534" cy="559666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C48B6050-6194-4219-AFD9-96B169410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6288" y="3970787"/>
            <a:ext cx="731511" cy="683188"/>
          </a:xfrm>
          <a:prstGeom prst="rect">
            <a:avLst/>
          </a:prstGeom>
        </p:spPr>
      </p:pic>
      <p:sp>
        <p:nvSpPr>
          <p:cNvPr id="46" name="TextovéPole 45">
            <a:extLst>
              <a:ext uri="{FF2B5EF4-FFF2-40B4-BE49-F238E27FC236}">
                <a16:creationId xmlns:a16="http://schemas.microsoft.com/office/drawing/2014/main" id="{38B9F9D3-E082-4EB9-AFCB-466BCAC760C4}"/>
              </a:ext>
            </a:extLst>
          </p:cNvPr>
          <p:cNvSpPr txBox="1"/>
          <p:nvPr/>
        </p:nvSpPr>
        <p:spPr>
          <a:xfrm>
            <a:off x="4787799" y="4143104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H₂O čištění trouby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44973D4-5786-433C-8A38-50AC1E81B5D4}"/>
              </a:ext>
            </a:extLst>
          </p:cNvPr>
          <p:cNvSpPr txBox="1"/>
          <p:nvPr/>
        </p:nvSpPr>
        <p:spPr>
          <a:xfrm>
            <a:off x="106348" y="6173152"/>
            <a:ext cx="45859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sz="800" b="1" u="sng" dirty="0">
                <a:solidFill>
                  <a:schemeClr val="bg1"/>
                </a:solidFill>
                <a:latin typeface="Arial" charset="0"/>
              </a:rPr>
              <a:t>Příslušenství</a:t>
            </a:r>
            <a:br>
              <a:rPr lang="cs-CZ" sz="800" dirty="0">
                <a:solidFill>
                  <a:schemeClr val="bg1"/>
                </a:solidFill>
                <a:latin typeface="Arial" charset="0"/>
              </a:rPr>
            </a:br>
            <a:r>
              <a:rPr lang="cs-CZ" sz="800" dirty="0">
                <a:solidFill>
                  <a:schemeClr val="bg1"/>
                </a:solidFill>
                <a:latin typeface="Arial" charset="0"/>
              </a:rPr>
              <a:t>1 × plech – 35 mm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800" dirty="0">
                <a:solidFill>
                  <a:schemeClr val="bg1"/>
                </a:solidFill>
                <a:latin typeface="Arial" charset="0"/>
              </a:rPr>
              <a:t>1 × plech – 50 mm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800" dirty="0">
                <a:solidFill>
                  <a:schemeClr val="bg1"/>
                </a:solidFill>
                <a:latin typeface="Arial" charset="0"/>
              </a:rPr>
              <a:t>1 × rošt (</a:t>
            </a:r>
            <a:r>
              <a:rPr lang="cs-CZ" altLang="cs-CZ" sz="800" dirty="0">
                <a:solidFill>
                  <a:schemeClr val="bg1"/>
                </a:solidFill>
                <a:latin typeface="Arial" charset="0"/>
              </a:rPr>
              <a:t>prémiový set)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800" dirty="0">
                <a:solidFill>
                  <a:schemeClr val="bg1"/>
                </a:solidFill>
                <a:latin typeface="Arial" charset="0"/>
              </a:rPr>
              <a:t>1 × teplotní sonda kabelová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0F177476-372D-2AF7-3923-B02109521FB0}"/>
              </a:ext>
            </a:extLst>
          </p:cNvPr>
          <p:cNvGrpSpPr/>
          <p:nvPr/>
        </p:nvGrpSpPr>
        <p:grpSpPr>
          <a:xfrm>
            <a:off x="4078985" y="1748614"/>
            <a:ext cx="671181" cy="519113"/>
            <a:chOff x="4078985" y="1748614"/>
            <a:chExt cx="671181" cy="519113"/>
          </a:xfrm>
        </p:grpSpPr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2BC88219-2436-44CF-A83F-CFF005B366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41" r="18761"/>
            <a:stretch/>
          </p:blipFill>
          <p:spPr>
            <a:xfrm>
              <a:off x="4078985" y="1748614"/>
              <a:ext cx="671181" cy="519113"/>
            </a:xfrm>
            <a:prstGeom prst="rect">
              <a:avLst/>
            </a:prstGeom>
          </p:spPr>
        </p:pic>
        <p:sp>
          <p:nvSpPr>
            <p:cNvPr id="2" name="Ovál 1">
              <a:extLst>
                <a:ext uri="{FF2B5EF4-FFF2-40B4-BE49-F238E27FC236}">
                  <a16:creationId xmlns:a16="http://schemas.microsoft.com/office/drawing/2014/main" id="{38136F76-835D-2BE9-80C7-4E0CA297144A}"/>
                </a:ext>
              </a:extLst>
            </p:cNvPr>
            <p:cNvSpPr/>
            <p:nvPr/>
          </p:nvSpPr>
          <p:spPr>
            <a:xfrm>
              <a:off x="4400077" y="1772233"/>
              <a:ext cx="171923" cy="171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9" name="Obrázek 8">
            <a:extLst>
              <a:ext uri="{FF2B5EF4-FFF2-40B4-BE49-F238E27FC236}">
                <a16:creationId xmlns:a16="http://schemas.microsoft.com/office/drawing/2014/main" id="{05A93A60-5C39-A610-5686-C336CC13A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7951" y="1318995"/>
            <a:ext cx="2112460" cy="211019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C85E41A-A320-B8F6-4C55-44254F9753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6549" y="3531674"/>
            <a:ext cx="1012588" cy="109658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E128820-B238-3EE6-DE95-5C890FB228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0773" y="3663549"/>
            <a:ext cx="1658748" cy="959109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4576F982-DED4-71C2-BD72-5714F6E826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0837" y="1444719"/>
            <a:ext cx="976802" cy="200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1747CF-528E-4FB1-8821-D297DBD7BA7C}">
  <ds:schemaRefs>
    <ds:schemaRef ds:uri="http://schemas.openxmlformats.org/package/2006/metadata/core-properties"/>
    <ds:schemaRef ds:uri="http://purl.org/dc/dcmitype/"/>
    <ds:schemaRef ds:uri="b4af0723-3826-4aee-ba08-906e8dce3040"/>
    <ds:schemaRef ds:uri="http://purl.org/dc/terms/"/>
    <ds:schemaRef ds:uri="a09af93a-bc92-4cce-8ba3-c8fdbed82e2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3953</TotalTime>
  <Words>465</Words>
  <Application>Microsoft Office PowerPoint</Application>
  <PresentationFormat>Předvádění na obrazovce (4:3)</PresentationFormat>
  <Paragraphs>47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319</cp:revision>
  <cp:lastPrinted>2016-05-31T13:00:02Z</cp:lastPrinted>
  <dcterms:created xsi:type="dcterms:W3CDTF">2015-07-16T11:02:07Z</dcterms:created>
  <dcterms:modified xsi:type="dcterms:W3CDTF">2023-08-08T09:00:30Z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