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72C4"/>
    <a:srgbClr val="0E8FC5"/>
    <a:srgbClr val="0093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056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r">
              <a:defRPr sz="1200"/>
            </a:lvl1pPr>
          </a:lstStyle>
          <a:p>
            <a:fld id="{791B80A1-FDE9-416C-B9A8-2A1FE73A844A}" type="datetimeFigureOut">
              <a:rPr lang="cs-CZ" smtClean="0"/>
              <a:t>14.11.2022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9" tIns="45715" rIns="91429" bIns="45715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1429" tIns="45715" rIns="91429" bIns="45715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5"/>
            <a:ext cx="2945659" cy="498055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4" y="9428585"/>
            <a:ext cx="2945659" cy="498055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r">
              <a:defRPr sz="1200"/>
            </a:lvl1pPr>
          </a:lstStyle>
          <a:p>
            <a:fld id="{F63C6288-EF84-456C-B7FC-4481D153D6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80805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3C6288-EF84-456C-B7FC-4481D153D6E9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47773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14.11.2022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8545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14.11.2022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0163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14.11.2022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5164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14.11.2022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7302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14.11.2022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9162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14.11.2022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4772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14.11.2022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0387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14.11.2022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3665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1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52320" y="6309320"/>
            <a:ext cx="1251348" cy="386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reeform 28"/>
          <p:cNvSpPr>
            <a:spLocks/>
          </p:cNvSpPr>
          <p:nvPr userDrawn="1"/>
        </p:nvSpPr>
        <p:spPr bwMode="auto">
          <a:xfrm flipH="1" flipV="1">
            <a:off x="0" y="6211575"/>
            <a:ext cx="6984776" cy="646425"/>
          </a:xfrm>
          <a:custGeom>
            <a:avLst/>
            <a:gdLst>
              <a:gd name="connsiteX0" fmla="*/ 0 w 8915400"/>
              <a:gd name="connsiteY0" fmla="*/ 0 h 1026989"/>
              <a:gd name="connsiteX1" fmla="*/ 311567 w 8915400"/>
              <a:gd name="connsiteY1" fmla="*/ 0 h 1026989"/>
              <a:gd name="connsiteX2" fmla="*/ 8609192 w 8915400"/>
              <a:gd name="connsiteY2" fmla="*/ 0 h 1026989"/>
              <a:gd name="connsiteX3" fmla="*/ 8892102 w 8915400"/>
              <a:gd name="connsiteY3" fmla="*/ 281709 h 1026989"/>
              <a:gd name="connsiteX4" fmla="*/ 8915400 w 8915400"/>
              <a:gd name="connsiteY4" fmla="*/ 313802 h 1026989"/>
              <a:gd name="connsiteX5" fmla="*/ 8892102 w 8915400"/>
              <a:gd name="connsiteY5" fmla="*/ 345896 h 1026989"/>
              <a:gd name="connsiteX6" fmla="*/ 8203133 w 8915400"/>
              <a:gd name="connsiteY6" fmla="*/ 1012725 h 1026989"/>
              <a:gd name="connsiteX7" fmla="*/ 8196476 w 8915400"/>
              <a:gd name="connsiteY7" fmla="*/ 1016291 h 1026989"/>
              <a:gd name="connsiteX8" fmla="*/ 8173178 w 8915400"/>
              <a:gd name="connsiteY8" fmla="*/ 1026989 h 1026989"/>
              <a:gd name="connsiteX9" fmla="*/ 686871 w 8915400"/>
              <a:gd name="connsiteY9" fmla="*/ 1026989 h 1026989"/>
              <a:gd name="connsiteX10" fmla="*/ 0 w 8915400"/>
              <a:gd name="connsiteY10" fmla="*/ 1026989 h 102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915400" h="1026989">
                <a:moveTo>
                  <a:pt x="0" y="0"/>
                </a:moveTo>
                <a:lnTo>
                  <a:pt x="311567" y="0"/>
                </a:lnTo>
                <a:cubicBezTo>
                  <a:pt x="1814549" y="0"/>
                  <a:pt x="4345887" y="0"/>
                  <a:pt x="8609192" y="0"/>
                </a:cubicBezTo>
                <a:cubicBezTo>
                  <a:pt x="8609192" y="0"/>
                  <a:pt x="8609192" y="0"/>
                  <a:pt x="8892102" y="281709"/>
                </a:cubicBezTo>
                <a:cubicBezTo>
                  <a:pt x="8892102" y="281709"/>
                  <a:pt x="8915400" y="299539"/>
                  <a:pt x="8915400" y="313802"/>
                </a:cubicBezTo>
                <a:cubicBezTo>
                  <a:pt x="8915400" y="328066"/>
                  <a:pt x="8892102" y="345896"/>
                  <a:pt x="8892102" y="345896"/>
                </a:cubicBezTo>
                <a:cubicBezTo>
                  <a:pt x="8892102" y="345896"/>
                  <a:pt x="8892102" y="345896"/>
                  <a:pt x="8203133" y="1012725"/>
                </a:cubicBezTo>
                <a:cubicBezTo>
                  <a:pt x="8203133" y="1012725"/>
                  <a:pt x="8206461" y="1009159"/>
                  <a:pt x="8196476" y="1016291"/>
                </a:cubicBezTo>
                <a:cubicBezTo>
                  <a:pt x="8186491" y="1026989"/>
                  <a:pt x="8173178" y="1026989"/>
                  <a:pt x="8173178" y="1026989"/>
                </a:cubicBezTo>
                <a:cubicBezTo>
                  <a:pt x="8173178" y="1026989"/>
                  <a:pt x="8173178" y="1026989"/>
                  <a:pt x="686871" y="1026989"/>
                </a:cubicBezTo>
                <a:lnTo>
                  <a:pt x="0" y="1026989"/>
                </a:lnTo>
                <a:close/>
              </a:path>
            </a:pathLst>
          </a:custGeom>
          <a:solidFill>
            <a:srgbClr val="015AAA"/>
          </a:solidFill>
          <a:ln>
            <a:noFill/>
          </a:ln>
          <a:scene3d>
            <a:camera prst="orthographicFront">
              <a:rot lat="0" lon="10800000" rev="0"/>
            </a:camera>
            <a:lightRig rig="threePt" dir="t"/>
          </a:scene3d>
        </p:spPr>
        <p:txBody>
          <a:bodyPr vert="horz" wrap="square" lIns="86818" tIns="43409" rIns="86818" bIns="43409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709">
              <a:solidFill>
                <a:prstClr val="black"/>
              </a:solidFill>
            </a:endParaRPr>
          </a:p>
        </p:txBody>
      </p:sp>
      <p:sp>
        <p:nvSpPr>
          <p:cNvPr id="12" name="Freeform 9">
            <a:extLst>
              <a:ext uri="{FF2B5EF4-FFF2-40B4-BE49-F238E27FC236}">
                <a16:creationId xmlns="" xmlns:a16="http://schemas.microsoft.com/office/drawing/2014/main" id="{9CBF3D83-6329-4114-881B-C48C9E2EDB1D}"/>
              </a:ext>
            </a:extLst>
          </p:cNvPr>
          <p:cNvSpPr>
            <a:spLocks/>
          </p:cNvSpPr>
          <p:nvPr userDrawn="1"/>
        </p:nvSpPr>
        <p:spPr bwMode="auto">
          <a:xfrm rot="5400000">
            <a:off x="-98852" y="98850"/>
            <a:ext cx="519832" cy="322129"/>
          </a:xfrm>
          <a:custGeom>
            <a:avLst/>
            <a:gdLst>
              <a:gd name="T0" fmla="*/ 397 w 524"/>
              <a:gd name="T1" fmla="*/ 0 h 398"/>
              <a:gd name="T2" fmla="*/ 0 w 524"/>
              <a:gd name="T3" fmla="*/ 398 h 398"/>
              <a:gd name="T4" fmla="*/ 524 w 524"/>
              <a:gd name="T5" fmla="*/ 398 h 398"/>
              <a:gd name="T6" fmla="*/ 524 w 524"/>
              <a:gd name="T7" fmla="*/ 130 h 398"/>
              <a:gd name="T8" fmla="*/ 397 w 524"/>
              <a:gd name="T9" fmla="*/ 0 h 3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24" h="398">
                <a:moveTo>
                  <a:pt x="397" y="0"/>
                </a:moveTo>
                <a:lnTo>
                  <a:pt x="0" y="398"/>
                </a:lnTo>
                <a:lnTo>
                  <a:pt x="524" y="398"/>
                </a:lnTo>
                <a:lnTo>
                  <a:pt x="524" y="130"/>
                </a:lnTo>
                <a:lnTo>
                  <a:pt x="397" y="0"/>
                </a:lnTo>
                <a:close/>
              </a:path>
            </a:pathLst>
          </a:custGeom>
          <a:solidFill>
            <a:srgbClr val="015AAA"/>
          </a:solidFill>
          <a:ln>
            <a:noFill/>
          </a:ln>
          <a:scene3d>
            <a:camera prst="orthographicFront">
              <a:rot lat="0" lon="10800000" rev="0"/>
            </a:camera>
            <a:lightRig rig="threePt" dir="t"/>
          </a:scene3d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5114" tIns="32557" rIns="65114" bIns="32557" numCol="1" anchor="t" anchorCtr="0" compatLnSpc="1">
            <a:prstTxWarp prst="textNoShape">
              <a:avLst/>
            </a:prstTxWarp>
          </a:bodyPr>
          <a:lstStyle/>
          <a:p>
            <a:endParaRPr lang="en-US" sz="1350">
              <a:solidFill>
                <a:prstClr val="black"/>
              </a:solidFill>
            </a:endParaRPr>
          </a:p>
        </p:txBody>
      </p:sp>
      <p:cxnSp>
        <p:nvCxnSpPr>
          <p:cNvPr id="14" name="Přímá spojnice 13"/>
          <p:cNvCxnSpPr/>
          <p:nvPr userDrawn="1"/>
        </p:nvCxnSpPr>
        <p:spPr>
          <a:xfrm>
            <a:off x="0" y="908720"/>
            <a:ext cx="7147240" cy="0"/>
          </a:xfrm>
          <a:prstGeom prst="line">
            <a:avLst/>
          </a:prstGeom>
          <a:ln w="19050">
            <a:solidFill>
              <a:srgbClr val="4472C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882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14.11.2022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9091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14.11.2022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9620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435264-EE75-400C-80BE-5E821CD423B8}" type="datetimeFigureOut">
              <a:rPr lang="cs-CZ" smtClean="0"/>
              <a:t>14.11.2022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7510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png"/><Relationship Id="rId3" Type="http://schemas.openxmlformats.org/officeDocument/2006/relationships/image" Target="../media/image2.jpg"/><Relationship Id="rId7" Type="http://schemas.openxmlformats.org/officeDocument/2006/relationships/image" Target="../media/image6.jpeg"/><Relationship Id="rId12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pn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Zástupný symbol pro text 3"/>
          <p:cNvSpPr txBox="1">
            <a:spLocks/>
          </p:cNvSpPr>
          <p:nvPr/>
        </p:nvSpPr>
        <p:spPr>
          <a:xfrm>
            <a:off x="323528" y="44624"/>
            <a:ext cx="8818904" cy="864443"/>
          </a:xfrm>
          <a:prstGeom prst="rect">
            <a:avLst/>
          </a:prstGeom>
        </p:spPr>
        <p:txBody>
          <a:bodyPr anchor="t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400" b="1" dirty="0" smtClean="0">
                <a:solidFill>
                  <a:srgbClr val="4472C4"/>
                </a:solidFill>
                <a:latin typeface="Arial" charset="0"/>
              </a:rPr>
              <a:t>HTR5719ENPT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1400" dirty="0" smtClean="0">
                <a:latin typeface="Arial" charset="0"/>
              </a:rPr>
              <a:t>Volně </a:t>
            </a:r>
            <a:r>
              <a:rPr lang="cs-CZ" altLang="cs-CZ" sz="1400" dirty="0">
                <a:latin typeface="Arial" charset="0"/>
              </a:rPr>
              <a:t>stojící kombinovaná chladnička třídveřová 70 cm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12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Total No Frost, Invertorový kompresor se zárukou 12 let, My Zone, </a:t>
            </a:r>
            <a:r>
              <a:rPr lang="cs-CZ" altLang="cs-CZ" sz="1200" dirty="0" smtClean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Daylight LED , </a:t>
            </a:r>
            <a:r>
              <a:rPr lang="cs-CZ" altLang="cs-CZ" sz="12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dotykový displej</a:t>
            </a:r>
            <a:endParaRPr lang="cs-CZ" altLang="cs-CZ" sz="12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>
            <a:off x="3995936" y="980728"/>
            <a:ext cx="0" cy="52200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Zástupný symbol pro text 3"/>
          <p:cNvSpPr txBox="1">
            <a:spLocks/>
          </p:cNvSpPr>
          <p:nvPr/>
        </p:nvSpPr>
        <p:spPr>
          <a:xfrm>
            <a:off x="0" y="908720"/>
            <a:ext cx="4092622" cy="5760640"/>
          </a:xfrm>
          <a:prstGeom prst="rect">
            <a:avLst/>
          </a:prstGeom>
        </p:spPr>
        <p:txBody>
          <a:bodyPr anchor="t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buNone/>
            </a:pPr>
            <a:r>
              <a:rPr lang="cs-CZ" altLang="cs-CZ" sz="800" b="1" dirty="0">
                <a:latin typeface="Arial" charset="0"/>
              </a:rPr>
              <a:t>Hlavní vlastnosti </a:t>
            </a:r>
            <a:r>
              <a:rPr lang="cs-CZ" altLang="cs-CZ" sz="8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Nařízení v přenesené pravomoci: (EU) 2019/2016)</a:t>
            </a:r>
            <a:endParaRPr lang="cs-CZ" altLang="cs-CZ" sz="800" b="1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Třída energetické účinnosti		</a:t>
            </a:r>
            <a:r>
              <a:rPr lang="cs-CZ" altLang="cs-CZ" sz="800" dirty="0" smtClean="0">
                <a:latin typeface="Arial" charset="0"/>
              </a:rPr>
              <a:t>E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Celkový čistý objem (l)		</a:t>
            </a:r>
            <a:r>
              <a:rPr lang="cs-CZ" altLang="cs-CZ" sz="800" dirty="0" smtClean="0">
                <a:latin typeface="Arial" charset="0"/>
              </a:rPr>
              <a:t>450</a:t>
            </a:r>
            <a:r>
              <a:rPr lang="cs-CZ" altLang="cs-CZ" sz="800" dirty="0">
                <a:latin typeface="Arial" charset="0"/>
              </a:rPr>
              <a:t>	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Čistý objem chladničky/ mrazáku (l)		</a:t>
            </a:r>
            <a:r>
              <a:rPr lang="cs-CZ" altLang="cs-CZ" sz="800" dirty="0" smtClean="0">
                <a:latin typeface="Arial" charset="0"/>
              </a:rPr>
              <a:t>310/140</a:t>
            </a:r>
            <a:r>
              <a:rPr lang="cs-CZ" altLang="cs-CZ" sz="800" dirty="0">
                <a:latin typeface="Arial" charset="0"/>
              </a:rPr>
              <a:t>	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Spotřeba energie za den (kWh/24 hod)		</a:t>
            </a:r>
            <a:r>
              <a:rPr lang="cs-CZ" altLang="cs-CZ" sz="800" dirty="0" smtClean="0">
                <a:latin typeface="Arial" charset="0"/>
              </a:rPr>
              <a:t>0,813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Roční spotřeba energie (kWh/rok)		</a:t>
            </a:r>
            <a:r>
              <a:rPr lang="cs-CZ" altLang="cs-CZ" sz="800" dirty="0" smtClean="0">
                <a:latin typeface="Arial" charset="0"/>
              </a:rPr>
              <a:t>297</a:t>
            </a:r>
            <a:r>
              <a:rPr lang="cs-CZ" altLang="cs-CZ" sz="800" dirty="0">
                <a:latin typeface="Arial" charset="0"/>
              </a:rPr>
              <a:t>	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Mrazicí výkon (kg/24 hod)		</a:t>
            </a:r>
            <a:r>
              <a:rPr lang="cs-CZ" altLang="cs-CZ" sz="800" dirty="0" smtClean="0">
                <a:latin typeface="Arial" charset="0"/>
              </a:rPr>
              <a:t>9</a:t>
            </a:r>
            <a:r>
              <a:rPr lang="cs-CZ" altLang="cs-CZ" sz="800" dirty="0">
                <a:latin typeface="Arial" charset="0"/>
              </a:rPr>
              <a:t>	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Doba skladování při výpadku proudu (hod)	12	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Úroveň emisí hluku šířeného vzduchem (dB(A) re 1 pW)	37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Emisní třída hluku šířeného vzduchem		C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Klimatická třída			SN - T  10°- 43°C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Hvězdičkové označení 		****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Třída energetické účinnosti světla		G</a:t>
            </a:r>
          </a:p>
          <a:p>
            <a:pPr marL="0" indent="0">
              <a:spcBef>
                <a:spcPct val="0"/>
              </a:spcBef>
              <a:buNone/>
            </a:pP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b="1" dirty="0">
                <a:latin typeface="Arial" charset="0"/>
              </a:rPr>
              <a:t>Vlastnosti</a:t>
            </a:r>
          </a:p>
          <a:p>
            <a:pPr>
              <a:spcBef>
                <a:spcPct val="0"/>
              </a:spcBef>
            </a:pPr>
            <a:r>
              <a:rPr lang="cs-CZ" altLang="cs-CZ" sz="800" b="1" dirty="0">
                <a:latin typeface="Arial" charset="0"/>
              </a:rPr>
              <a:t>Invertorový kompresor – tichý a energeticky úsporný chod                        s prodlouženou zárukou 12 let</a:t>
            </a:r>
            <a:r>
              <a:rPr lang="cs-CZ" altLang="cs-CZ" sz="800" dirty="0">
                <a:latin typeface="Arial" charset="0"/>
              </a:rPr>
              <a:t>	</a:t>
            </a:r>
          </a:p>
          <a:p>
            <a:pPr marL="0">
              <a:lnSpc>
                <a:spcPct val="115000"/>
              </a:lnSpc>
              <a:spcBef>
                <a:spcPct val="0"/>
              </a:spcBef>
            </a:pPr>
            <a:r>
              <a:rPr lang="cs-CZ" altLang="cs-CZ" sz="800" b="1" dirty="0">
                <a:latin typeface="Arial" charset="0"/>
              </a:rPr>
              <a:t>Total No Frost – beznámrazová technologie mrazení, panel Multi Air</a:t>
            </a:r>
          </a:p>
          <a:p>
            <a:pPr marL="0" indent="0">
              <a:lnSpc>
                <a:spcPct val="115000"/>
              </a:lnSpc>
              <a:spcBef>
                <a:spcPct val="0"/>
              </a:spcBef>
              <a:buNone/>
            </a:pPr>
            <a:r>
              <a:rPr lang="cs-CZ" altLang="cs-CZ" sz="800" b="1" dirty="0">
                <a:latin typeface="Arial" charset="0"/>
              </a:rPr>
              <a:t>            Flow v zadní části zabezpečuje  aktivní cirkulaci vzduchu</a:t>
            </a:r>
          </a:p>
          <a:p>
            <a:pPr>
              <a:lnSpc>
                <a:spcPct val="115000"/>
              </a:lnSpc>
              <a:spcBef>
                <a:spcPct val="0"/>
              </a:spcBef>
            </a:pPr>
            <a:endParaRPr lang="cs-CZ" altLang="cs-CZ" sz="800" b="1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Jeden chladící okruh; Funkce Rychlé chlazení, Rychlé mrazení, Dovolená, Auto nastavení, </a:t>
            </a:r>
            <a:r>
              <a:rPr lang="cs-CZ" altLang="cs-CZ" sz="800" b="1" dirty="0">
                <a:latin typeface="Arial" charset="0"/>
              </a:rPr>
              <a:t>My Zone Plus</a:t>
            </a:r>
            <a:r>
              <a:rPr lang="cs-CZ" altLang="cs-CZ" sz="800" dirty="0">
                <a:latin typeface="Arial" charset="0"/>
              </a:rPr>
              <a:t>, </a:t>
            </a:r>
            <a:r>
              <a:rPr lang="cs-CZ" altLang="cs-CZ" sz="800" dirty="0" smtClean="0">
                <a:latin typeface="Arial" charset="0"/>
              </a:rPr>
              <a:t>Dětská </a:t>
            </a:r>
            <a:r>
              <a:rPr lang="cs-CZ" altLang="cs-CZ" sz="800" dirty="0">
                <a:latin typeface="Arial" charset="0"/>
              </a:rPr>
              <a:t>pojistka, Stand by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Elektronické ovládání teploty +1 až +9°C chladnička / -14 až -24°C mrazák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Externí dotykový displej na dvířkách; Automatické odmrazování chladničky i mrazáku; Akustický signál otevřených dvířek</a:t>
            </a:r>
          </a:p>
          <a:p>
            <a:pPr>
              <a:lnSpc>
                <a:spcPct val="115000"/>
              </a:lnSpc>
              <a:spcBef>
                <a:spcPct val="0"/>
              </a:spcBef>
              <a:buFontTx/>
              <a:buNone/>
            </a:pPr>
            <a:endParaRPr lang="cs-CZ" altLang="cs-CZ" sz="800" b="1" dirty="0">
              <a:latin typeface="Arial" charset="0"/>
            </a:endParaRPr>
          </a:p>
          <a:p>
            <a:pPr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cs-CZ" altLang="cs-CZ" sz="800" b="1" dirty="0">
                <a:latin typeface="Arial" charset="0"/>
              </a:rPr>
              <a:t>Chladnička</a:t>
            </a:r>
          </a:p>
          <a:p>
            <a:pPr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cs-CZ" altLang="cs-CZ" sz="800" dirty="0" smtClean="0">
                <a:latin typeface="Arial" charset="0"/>
              </a:rPr>
              <a:t>3 </a:t>
            </a:r>
            <a:r>
              <a:rPr lang="cs-CZ" altLang="cs-CZ" sz="800" dirty="0">
                <a:latin typeface="Arial" charset="0"/>
              </a:rPr>
              <a:t>+1  skleněné police / 3 přihrádky ve dveřích </a:t>
            </a:r>
          </a:p>
          <a:p>
            <a:pPr marL="0" indent="0">
              <a:lnSpc>
                <a:spcPct val="115000"/>
              </a:lnSpc>
              <a:spcBef>
                <a:spcPct val="0"/>
              </a:spcBef>
              <a:buNone/>
            </a:pPr>
            <a:r>
              <a:rPr lang="cs-CZ" altLang="cs-CZ" sz="800" b="1" dirty="0">
                <a:latin typeface="Arial" charset="0"/>
              </a:rPr>
              <a:t>Zásuvka My Zone Plus </a:t>
            </a:r>
            <a:r>
              <a:rPr lang="cs-CZ" altLang="cs-CZ" sz="800" dirty="0">
                <a:latin typeface="Arial" charset="0"/>
              </a:rPr>
              <a:t>– </a:t>
            </a:r>
            <a:r>
              <a:rPr lang="cs-CZ" altLang="cs-CZ" sz="800" b="1" dirty="0">
                <a:latin typeface="Arial" charset="0"/>
              </a:rPr>
              <a:t>3 možné nastavení</a:t>
            </a:r>
            <a:r>
              <a:rPr lang="cs-CZ" altLang="cs-CZ" sz="800" dirty="0">
                <a:latin typeface="Arial" charset="0"/>
              </a:rPr>
              <a:t>: funkce </a:t>
            </a:r>
            <a:r>
              <a:rPr lang="cs-CZ" altLang="cs-CZ" sz="800" b="1" dirty="0">
                <a:latin typeface="Arial" charset="0"/>
              </a:rPr>
              <a:t>Fruit &amp; Vegetable </a:t>
            </a:r>
            <a:r>
              <a:rPr lang="cs-CZ" altLang="cs-CZ" sz="800" dirty="0">
                <a:latin typeface="Arial" charset="0"/>
              </a:rPr>
              <a:t>(ovoce a zelenina), </a:t>
            </a:r>
            <a:r>
              <a:rPr lang="cs-CZ" altLang="cs-CZ" sz="800" b="1" dirty="0" smtClean="0">
                <a:latin typeface="Arial" charset="0"/>
              </a:rPr>
              <a:t>Super Cool </a:t>
            </a:r>
            <a:r>
              <a:rPr lang="cs-CZ" altLang="cs-CZ" sz="800" dirty="0" smtClean="0">
                <a:latin typeface="Arial" charset="0"/>
              </a:rPr>
              <a:t>(Rychlé chlazení), </a:t>
            </a:r>
            <a:r>
              <a:rPr lang="cs-CZ" altLang="cs-CZ" sz="800" b="1" dirty="0">
                <a:latin typeface="Arial" charset="0"/>
              </a:rPr>
              <a:t>0°Fresh</a:t>
            </a:r>
            <a:r>
              <a:rPr lang="cs-CZ" altLang="cs-CZ" sz="800" dirty="0">
                <a:latin typeface="Arial" charset="0"/>
              </a:rPr>
              <a:t> (nulová zóna),</a:t>
            </a:r>
          </a:p>
          <a:p>
            <a:pPr>
              <a:lnSpc>
                <a:spcPct val="115000"/>
              </a:lnSpc>
              <a:spcBef>
                <a:spcPct val="0"/>
              </a:spcBef>
              <a:buFontTx/>
              <a:buNone/>
            </a:pPr>
            <a:endParaRPr lang="cs-CZ" altLang="cs-CZ" sz="800" b="1" dirty="0">
              <a:latin typeface="Arial" charset="0"/>
            </a:endParaRPr>
          </a:p>
          <a:p>
            <a:pPr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cs-CZ" altLang="cs-CZ" sz="800" b="1" dirty="0">
                <a:latin typeface="Arial" charset="0"/>
              </a:rPr>
              <a:t>Mrazák</a:t>
            </a:r>
          </a:p>
          <a:p>
            <a:pPr>
              <a:lnSpc>
                <a:spcPct val="115000"/>
              </a:lnSpc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2 externí zásuvky/ vanička na výrobu ledu (manuální</a:t>
            </a:r>
            <a:r>
              <a:rPr lang="cs-CZ" altLang="cs-CZ" sz="800" dirty="0" smtClean="0">
                <a:latin typeface="Arial" charset="0"/>
              </a:rPr>
              <a:t>)</a:t>
            </a:r>
          </a:p>
          <a:p>
            <a:pPr>
              <a:lnSpc>
                <a:spcPct val="115000"/>
              </a:lnSpc>
              <a:spcBef>
                <a:spcPct val="0"/>
              </a:spcBef>
              <a:buNone/>
            </a:pPr>
            <a:endParaRPr lang="cs-CZ" altLang="cs-CZ" sz="800" dirty="0">
              <a:latin typeface="Arial" charset="0"/>
            </a:endParaRPr>
          </a:p>
          <a:p>
            <a:pPr>
              <a:lnSpc>
                <a:spcPct val="115000"/>
              </a:lnSpc>
              <a:spcBef>
                <a:spcPct val="0"/>
              </a:spcBef>
              <a:buNone/>
            </a:pPr>
            <a:r>
              <a:rPr lang="cs-CZ" altLang="cs-CZ" sz="800" b="1" dirty="0">
                <a:latin typeface="Arial" charset="0"/>
              </a:rPr>
              <a:t>Konstrukce</a:t>
            </a:r>
          </a:p>
          <a:p>
            <a:pPr>
              <a:lnSpc>
                <a:spcPct val="115000"/>
              </a:lnSpc>
              <a:spcBef>
                <a:spcPct val="0"/>
              </a:spcBef>
              <a:buNone/>
            </a:pPr>
            <a:r>
              <a:rPr lang="cs-CZ" altLang="cs-CZ" sz="800" b="1" dirty="0">
                <a:latin typeface="Arial" charset="0"/>
              </a:rPr>
              <a:t>Osvětlení </a:t>
            </a:r>
            <a:r>
              <a:rPr lang="cs-CZ" altLang="cs-CZ" sz="800" b="1" dirty="0" smtClean="0">
                <a:latin typeface="Arial" charset="0"/>
              </a:rPr>
              <a:t> Daylight LED / </a:t>
            </a:r>
            <a:r>
              <a:rPr lang="cs-CZ" altLang="cs-CZ" sz="800" dirty="0">
                <a:latin typeface="Arial" charset="0"/>
              </a:rPr>
              <a:t>Integrované madlo / </a:t>
            </a:r>
          </a:p>
          <a:p>
            <a:pPr>
              <a:lnSpc>
                <a:spcPct val="115000"/>
              </a:lnSpc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2 nastavitelné nožičky; 2 kolečka; možnost otočení směru otevírání dveří</a:t>
            </a:r>
          </a:p>
        </p:txBody>
      </p:sp>
      <p:cxnSp>
        <p:nvCxnSpPr>
          <p:cNvPr id="35" name="Straight Connector 34"/>
          <p:cNvCxnSpPr/>
          <p:nvPr/>
        </p:nvCxnSpPr>
        <p:spPr>
          <a:xfrm>
            <a:off x="5652120" y="980728"/>
            <a:ext cx="0" cy="5220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Obdélník 18"/>
          <p:cNvSpPr/>
          <p:nvPr/>
        </p:nvSpPr>
        <p:spPr>
          <a:xfrm>
            <a:off x="5758056" y="5013176"/>
            <a:ext cx="338437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0"/>
              </a:spcBef>
            </a:pPr>
            <a:r>
              <a:rPr lang="cs-CZ" altLang="cs-CZ" sz="800" b="1" dirty="0">
                <a:solidFill>
                  <a:prstClr val="black"/>
                </a:solidFill>
                <a:latin typeface="Arial" charset="0"/>
              </a:rPr>
              <a:t>Logistická data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Kód	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34005233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EAN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	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6901018082481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Barva	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Černá matná</a:t>
            </a:r>
            <a:endParaRPr lang="cs-CZ" altLang="cs-CZ" sz="800" dirty="0" smtClean="0">
              <a:solidFill>
                <a:prstClr val="black"/>
              </a:solidFill>
              <a:latin typeface="Arial" charset="0"/>
            </a:endParaRPr>
          </a:p>
          <a:p>
            <a:pPr lvl="0"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Rozměry 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výrobku v x š x h (mm)	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1900 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x 700 x 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648</a:t>
            </a:r>
            <a:endParaRPr lang="cs-CZ" altLang="cs-CZ" sz="800" b="1" dirty="0">
              <a:solidFill>
                <a:prstClr val="black"/>
              </a:solidFill>
              <a:latin typeface="Arial" charset="0"/>
            </a:endParaRP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Čistá váha výrobku (kg)	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117</a:t>
            </a:r>
            <a:endParaRPr lang="cs-CZ" altLang="cs-CZ" sz="800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Rozměry balení v x š x h (mm)	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2000 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x 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978 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x 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715</a:t>
            </a:r>
            <a:endParaRPr lang="cs-CZ" altLang="cs-CZ" sz="800" dirty="0">
              <a:solidFill>
                <a:prstClr val="black"/>
              </a:solidFill>
              <a:latin typeface="Arial" charset="0"/>
            </a:endParaRP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Hmotnost s obalem (kg)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127</a:t>
            </a:r>
            <a:endParaRPr lang="cs-CZ" altLang="cs-CZ" sz="8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0" name="TextovéPole 49"/>
          <p:cNvSpPr txBox="1"/>
          <p:nvPr/>
        </p:nvSpPr>
        <p:spPr>
          <a:xfrm>
            <a:off x="4788024" y="1916832"/>
            <a:ext cx="8640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Bezdotyková technologie ovládání chladničky</a:t>
            </a:r>
            <a:endParaRPr lang="cs-CZ" sz="800" dirty="0">
              <a:solidFill>
                <a:schemeClr val="bg1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6913423" y="1764071"/>
            <a:ext cx="906854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cs-CZ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190</a:t>
            </a:r>
            <a:endParaRPr lang="cs-CZ" sz="20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cm</a:t>
            </a:r>
          </a:p>
        </p:txBody>
      </p:sp>
      <p:pic>
        <p:nvPicPr>
          <p:cNvPr id="23" name="Obrázek 2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787"/>
          <a:stretch/>
        </p:blipFill>
        <p:spPr>
          <a:xfrm>
            <a:off x="7748269" y="1836151"/>
            <a:ext cx="143944" cy="648000"/>
          </a:xfrm>
          <a:prstGeom prst="rect">
            <a:avLst/>
          </a:prstGeom>
        </p:spPr>
      </p:pic>
      <p:pic>
        <p:nvPicPr>
          <p:cNvPr id="21" name="Obrázek 20">
            <a:extLst>
              <a:ext uri="{FF2B5EF4-FFF2-40B4-BE49-F238E27FC236}">
                <a16:creationId xmlns="" xmlns:a16="http://schemas.microsoft.com/office/drawing/2014/main" id="{71B340DF-2DCF-4E22-A2E4-C532E6A4724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65922" y="1028657"/>
            <a:ext cx="684000" cy="682167"/>
          </a:xfrm>
          <a:prstGeom prst="rect">
            <a:avLst/>
          </a:prstGeom>
        </p:spPr>
      </p:pic>
      <p:sp>
        <p:nvSpPr>
          <p:cNvPr id="22" name="TextovéPole 21"/>
          <p:cNvSpPr txBox="1"/>
          <p:nvPr/>
        </p:nvSpPr>
        <p:spPr>
          <a:xfrm>
            <a:off x="4811250" y="1107611"/>
            <a:ext cx="9144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Beznámrazová technologie Total No Frost</a:t>
            </a:r>
          </a:p>
        </p:txBody>
      </p:sp>
      <p:sp>
        <p:nvSpPr>
          <p:cNvPr id="24" name="TextovéPole 23"/>
          <p:cNvSpPr txBox="1"/>
          <p:nvPr/>
        </p:nvSpPr>
        <p:spPr>
          <a:xfrm>
            <a:off x="5914609" y="1758017"/>
            <a:ext cx="11223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Zdarma prodloužená záruka 12 let na invertorový kompresor</a:t>
            </a:r>
          </a:p>
        </p:txBody>
      </p:sp>
      <p:pic>
        <p:nvPicPr>
          <p:cNvPr id="25" name="Obrázek 2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1758" y="980728"/>
            <a:ext cx="720000" cy="720000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5539" y="968614"/>
            <a:ext cx="720000" cy="720000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8108" y="1772816"/>
            <a:ext cx="720000" cy="720000"/>
          </a:xfrm>
          <a:prstGeom prst="rect">
            <a:avLst/>
          </a:prstGeom>
        </p:spPr>
      </p:pic>
      <p:sp>
        <p:nvSpPr>
          <p:cNvPr id="29" name="TextovéPole 28"/>
          <p:cNvSpPr txBox="1"/>
          <p:nvPr/>
        </p:nvSpPr>
        <p:spPr>
          <a:xfrm>
            <a:off x="4788024" y="1817613"/>
            <a:ext cx="9144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Zásuvka se 3 režimy: Ovoce a zeleninu/ </a:t>
            </a:r>
            <a:r>
              <a:rPr lang="cs-CZ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Super Cool/ </a:t>
            </a:r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Nulová zóna</a:t>
            </a:r>
          </a:p>
        </p:txBody>
      </p:sp>
      <p:sp>
        <p:nvSpPr>
          <p:cNvPr id="36" name="TextovéPole 35"/>
          <p:cNvSpPr txBox="1"/>
          <p:nvPr/>
        </p:nvSpPr>
        <p:spPr>
          <a:xfrm>
            <a:off x="4778244" y="2594102"/>
            <a:ext cx="9144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Dotykový displej na dvířkách pro ovládání teploty</a:t>
            </a:r>
          </a:p>
        </p:txBody>
      </p:sp>
      <p:sp>
        <p:nvSpPr>
          <p:cNvPr id="38" name="TextovéPole 37"/>
          <p:cNvSpPr txBox="1"/>
          <p:nvPr/>
        </p:nvSpPr>
        <p:spPr>
          <a:xfrm>
            <a:off x="4797479" y="3418821"/>
            <a:ext cx="9144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Úsporné </a:t>
            </a:r>
          </a:p>
          <a:p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LED </a:t>
            </a:r>
            <a:r>
              <a:rPr lang="cs-CZ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osvětlení Daylight </a:t>
            </a:r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 postupným rozsvěcením</a:t>
            </a:r>
          </a:p>
        </p:txBody>
      </p:sp>
      <p:sp>
        <p:nvSpPr>
          <p:cNvPr id="28" name="TextovéPole 27">
            <a:extLst>
              <a:ext uri="{FF2B5EF4-FFF2-40B4-BE49-F238E27FC236}">
                <a16:creationId xmlns="" xmlns:a16="http://schemas.microsoft.com/office/drawing/2014/main" id="{87E6A696-3B0E-4AB4-A886-45FE02A3E943}"/>
              </a:ext>
            </a:extLst>
          </p:cNvPr>
          <p:cNvSpPr txBox="1"/>
          <p:nvPr/>
        </p:nvSpPr>
        <p:spPr>
          <a:xfrm>
            <a:off x="5258163" y="90260"/>
            <a:ext cx="3885837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Parametry odpovídají Nařízení v přenesené pravomoci: (EU) 2019/2016</a:t>
            </a:r>
          </a:p>
          <a:p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Více informací o výrobku naleznete pod tímto QR kódem:</a:t>
            </a:r>
          </a:p>
        </p:txBody>
      </p:sp>
      <p:pic>
        <p:nvPicPr>
          <p:cNvPr id="15" name="Obrázek 1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3278" y="3262328"/>
            <a:ext cx="720000" cy="720000"/>
          </a:xfrm>
          <a:prstGeom prst="rect">
            <a:avLst/>
          </a:prstGeom>
        </p:spPr>
      </p:pic>
      <p:pic>
        <p:nvPicPr>
          <p:cNvPr id="39" name="Obrázek 38"/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39" t="5251" r="2651" b="9475"/>
          <a:stretch/>
        </p:blipFill>
        <p:spPr>
          <a:xfrm>
            <a:off x="4094190" y="2571476"/>
            <a:ext cx="720000" cy="719999"/>
          </a:xfrm>
          <a:prstGeom prst="rect">
            <a:avLst/>
          </a:prstGeom>
        </p:spPr>
      </p:pic>
      <p:pic>
        <p:nvPicPr>
          <p:cNvPr id="2" name="Obrázek 1"/>
          <p:cNvPicPr>
            <a:picLocks noChangeAspect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46" t="3800" r="4184" b="5901"/>
          <a:stretch/>
        </p:blipFill>
        <p:spPr>
          <a:xfrm>
            <a:off x="6876256" y="2930627"/>
            <a:ext cx="1169406" cy="1862388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872" t="6951" r="29747" b="6951"/>
          <a:stretch/>
        </p:blipFill>
        <p:spPr>
          <a:xfrm>
            <a:off x="5719772" y="2455414"/>
            <a:ext cx="1044875" cy="2447993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500" b="90949"/>
          <a:stretch/>
        </p:blipFill>
        <p:spPr>
          <a:xfrm>
            <a:off x="8235398" y="948588"/>
            <a:ext cx="634380" cy="620688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392" y="2640889"/>
            <a:ext cx="1005088" cy="2010175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87423397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795BD839E46F24EB4770DF09025A07F" ma:contentTypeVersion="11" ma:contentTypeDescription="Vytvoří nový dokument" ma:contentTypeScope="" ma:versionID="899d58e324f7d2ad8dbbf30f92ba481f">
  <xsd:schema xmlns:xsd="http://www.w3.org/2001/XMLSchema" xmlns:xs="http://www.w3.org/2001/XMLSchema" xmlns:p="http://schemas.microsoft.com/office/2006/metadata/properties" xmlns:ns3="a09af93a-bc92-4cce-8ba3-c8fdbed82e22" xmlns:ns4="b4af0723-3826-4aee-ba08-906e8dce3040" targetNamespace="http://schemas.microsoft.com/office/2006/metadata/properties" ma:root="true" ma:fieldsID="8ecc31191407e2209a8b26e29ff69bbb" ns3:_="" ns4:_="">
    <xsd:import namespace="a09af93a-bc92-4cce-8ba3-c8fdbed82e22"/>
    <xsd:import namespace="b4af0723-3826-4aee-ba08-906e8dce304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EventHashCode" minOccurs="0"/>
                <xsd:element ref="ns3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9af93a-bc92-4cce-8ba3-c8fdbed82e2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af0723-3826-4aee-ba08-906e8dce3040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38943F7-9869-47ED-98D3-9740D3D8EED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ADD55FB-A287-496D-995F-BEB9B7F5903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09af93a-bc92-4cce-8ba3-c8fdbed82e22"/>
    <ds:schemaRef ds:uri="b4af0723-3826-4aee-ba08-906e8dce304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71747CF-528E-4FB1-8821-D297DBD7BA7C}">
  <ds:schemaRefs>
    <ds:schemaRef ds:uri="a09af93a-bc92-4cce-8ba3-c8fdbed82e22"/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b4af0723-3826-4aee-ba08-906e8dce3040"/>
    <ds:schemaRef ds:uri="http://purl.org/dc/terms/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2253</TotalTime>
  <Words>87</Words>
  <Application>Microsoft Office PowerPoint</Application>
  <PresentationFormat>Předvádění na obrazovce (4:3)</PresentationFormat>
  <Paragraphs>56</Paragraphs>
  <Slides>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4" baseType="lpstr">
      <vt:lpstr>Arial</vt:lpstr>
      <vt:lpstr>Calibri</vt:lpstr>
      <vt:lpstr>Motiv systému Office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recepce</dc:creator>
  <cp:lastModifiedBy>Martina Křižáková</cp:lastModifiedBy>
  <cp:revision>277</cp:revision>
  <cp:lastPrinted>2016-05-31T13:00:02Z</cp:lastPrinted>
  <dcterms:created xsi:type="dcterms:W3CDTF">2015-07-16T11:02:07Z</dcterms:created>
  <dcterms:modified xsi:type="dcterms:W3CDTF">2022-11-14T14:10:05Z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0x010100C795BD839E46F24EB4770DF09025A07F</vt:lpwstr>
  </property>
</Properties>
</file>