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0"/>
  </p:notesMasterIdLst>
  <p:sldIdLst>
    <p:sldId id="256" r:id="rId3"/>
    <p:sldId id="285" r:id="rId4"/>
    <p:sldId id="286" r:id="rId5"/>
    <p:sldId id="284" r:id="rId6"/>
    <p:sldId id="282" r:id="rId7"/>
    <p:sldId id="283" r:id="rId8"/>
    <p:sldId id="27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C68130"/>
    <a:srgbClr val="A00000"/>
    <a:srgbClr val="640A01"/>
    <a:srgbClr val="4A4A49"/>
    <a:srgbClr val="7B7B7A"/>
    <a:srgbClr val="B5B5B5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7"/>
    <p:restoredTop sz="97020"/>
  </p:normalViewPr>
  <p:slideViewPr>
    <p:cSldViewPr snapToGrid="0" snapToObjects="1">
      <p:cViewPr varScale="1">
        <p:scale>
          <a:sx n="72" d="100"/>
          <a:sy n="72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1A51-519D-474F-A8C2-B1BD60919502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8034-8314-D84A-BCFF-C632F61FB0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1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 rossa - logo e titolo">
    <p:bg>
      <p:bgPr>
        <a:gradFill>
          <a:gsLst>
            <a:gs pos="100000">
              <a:srgbClr val="640A01"/>
            </a:gs>
            <a:gs pos="0">
              <a:srgbClr val="A00000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447A896-BC6D-E34E-A155-BB663F9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549276"/>
            <a:ext cx="2484437" cy="650863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679E9D9-8328-B64B-82D9-018CEE312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3159795"/>
            <a:ext cx="9685337" cy="6508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it-IT" sz="500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ts val="5000"/>
              </a:lnSpc>
              <a:spcBef>
                <a:spcPts val="1000"/>
              </a:spcBef>
            </a:pPr>
            <a:r>
              <a:rPr lang="it-IT" dirty="0"/>
              <a:t>Nome categoria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79606D-4B06-C04D-8A34-602B57A20292}"/>
              </a:ext>
            </a:extLst>
          </p:cNvPr>
          <p:cNvSpPr txBox="1"/>
          <p:nvPr userDrawn="1"/>
        </p:nvSpPr>
        <p:spPr>
          <a:xfrm>
            <a:off x="550864" y="2533242"/>
            <a:ext cx="2808286" cy="291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SHEET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858986-7495-7545-BA2E-320A6F8A2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3810658"/>
            <a:ext cx="5545137" cy="619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Codice prodotto e nome prodotto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53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+ 2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7930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7930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77930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641B991-7AFA-A044-951B-9824B2E153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288" y="549276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1</a:t>
            </a:r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81F2B14C-6552-3540-BC73-E1F4C40732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8" y="3695043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2</a:t>
            </a:r>
          </a:p>
        </p:txBody>
      </p:sp>
    </p:spTree>
    <p:extLst>
      <p:ext uri="{BB962C8B-B14F-4D97-AF65-F5344CB8AC3E}">
        <p14:creationId xmlns:p14="http://schemas.microsoft.com/office/powerpoint/2010/main" val="3303708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 + 2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641B991-7AFA-A044-951B-9824B2E153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288" y="549276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1</a:t>
            </a:r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81F2B14C-6552-3540-BC73-E1F4C40732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8" y="3695043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2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72B29B41-AABD-904A-9BE6-716DF97BD2DB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831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B2AE9535-60DD-3A4D-92E7-F298DB56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831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09C02ED9-5995-B641-A763-16A2F4158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1675344"/>
            <a:ext cx="7831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92896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su una 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1108481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2" y="549276"/>
            <a:ext cx="11090275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su una riga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21146A88-42D6-E14F-99A9-9EB54E74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19832A-2940-5044-92BC-4BEC778F3C22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034A833-291C-2344-BE08-BBF7384B1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 retro foto - grazie">
    <p:bg>
      <p:bgPr>
        <a:solidFill>
          <a:srgbClr val="640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C530E40-BADF-9549-8DC0-26DDE3BF5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0A0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53AFB6-14B5-3448-B3F8-A99C3398A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549276"/>
            <a:ext cx="1850431" cy="484769"/>
          </a:xfrm>
          <a:prstGeom prst="rect">
            <a:avLst/>
          </a:prstGeom>
        </p:spPr>
      </p:pic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48A38BB-5969-C545-9A8E-8CBD8CBAA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150" y="3136670"/>
            <a:ext cx="5545138" cy="8397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lang="it-IT" sz="500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40461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 rossa - logo e titolo">
    <p:bg>
      <p:bgPr>
        <a:gradFill>
          <a:gsLst>
            <a:gs pos="100000">
              <a:srgbClr val="640A01"/>
            </a:gs>
            <a:gs pos="0">
              <a:srgbClr val="A00000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447A896-BC6D-E34E-A155-BB663F9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549276"/>
            <a:ext cx="2484437" cy="650863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679E9D9-8328-B64B-82D9-018CEE312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3159795"/>
            <a:ext cx="9685337" cy="6508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it-IT" sz="500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ts val="5000"/>
              </a:lnSpc>
              <a:spcBef>
                <a:spcPts val="1000"/>
              </a:spcBef>
            </a:pPr>
            <a:r>
              <a:rPr lang="it-IT" dirty="0"/>
              <a:t>Nome categoria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79606D-4B06-C04D-8A34-602B57A20292}"/>
              </a:ext>
            </a:extLst>
          </p:cNvPr>
          <p:cNvSpPr txBox="1"/>
          <p:nvPr userDrawn="1"/>
        </p:nvSpPr>
        <p:spPr>
          <a:xfrm>
            <a:off x="550864" y="2533242"/>
            <a:ext cx="2808286" cy="291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SHEET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858986-7495-7545-BA2E-320A6F8A2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3810658"/>
            <a:ext cx="5545137" cy="619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Codice prodotto e nome prodotto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530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promessa + testo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4842668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4845103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123FE22-9D45-1D4B-AD99-71DE7792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326" y="1268413"/>
            <a:ext cx="4839640" cy="411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it-IT" sz="180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Promessa prodotto. Se c’è tanto testo può andare su una o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prodotto con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BC692E-88EB-5643-9C83-E19C9F890D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2249487"/>
            <a:ext cx="4839640" cy="37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221277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promessa + testo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4845102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549276"/>
            <a:ext cx="4845101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123FE22-9D45-1D4B-AD99-71DE7792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326" y="1675344"/>
            <a:ext cx="4839640" cy="411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it-IT" sz="180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Promessa prodotto. Se c’è tanto testo può andare su una o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prodotto con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F2969042-F710-DE47-BF30-E1E6A2290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2656419"/>
            <a:ext cx="4839640" cy="3361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17423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testo plus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4845102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549276"/>
            <a:ext cx="4845102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2C70FE-46B6-6848-ACF2-86C53DD7E0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68413"/>
            <a:ext cx="4845102" cy="4764083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</p:spTree>
    <p:extLst>
      <p:ext uri="{BB962C8B-B14F-4D97-AF65-F5344CB8AC3E}">
        <p14:creationId xmlns:p14="http://schemas.microsoft.com/office/powerpoint/2010/main" val="179263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olo + testo plus + 3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648591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648591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04288" y="-4060"/>
            <a:ext cx="2736848" cy="2080800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 1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2C70FE-46B6-6848-ACF2-86C53DD7E0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68413"/>
            <a:ext cx="7648592" cy="4764083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  <p:sp>
        <p:nvSpPr>
          <p:cNvPr id="19" name="Segnaposto immagine 4">
            <a:extLst>
              <a:ext uri="{FF2B5EF4-FFF2-40B4-BE49-F238E27FC236}">
                <a16:creationId xmlns:a16="http://schemas.microsoft.com/office/drawing/2014/main" id="{82D465B5-E80A-9C45-9FAC-E1DD6FF6A8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7" y="2386570"/>
            <a:ext cx="2736848" cy="2080800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 2</a:t>
            </a:r>
          </a:p>
        </p:txBody>
      </p:sp>
      <p:sp>
        <p:nvSpPr>
          <p:cNvPr id="20" name="Segnaposto immagine 4">
            <a:extLst>
              <a:ext uri="{FF2B5EF4-FFF2-40B4-BE49-F238E27FC236}">
                <a16:creationId xmlns:a16="http://schemas.microsoft.com/office/drawing/2014/main" id="{A4D97228-D8B3-9C48-B733-ADB1B86CE61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04287" y="4777199"/>
            <a:ext cx="2736848" cy="2080800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 3</a:t>
            </a:r>
          </a:p>
        </p:txBody>
      </p:sp>
    </p:spTree>
    <p:extLst>
      <p:ext uri="{BB962C8B-B14F-4D97-AF65-F5344CB8AC3E}">
        <p14:creationId xmlns:p14="http://schemas.microsoft.com/office/powerpoint/2010/main" val="344923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testo plus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4845102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549276"/>
            <a:ext cx="4845102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971B9384-7543-B444-98F8-42C276C9D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4845102" cy="419559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</p:spTree>
    <p:extLst>
      <p:ext uri="{BB962C8B-B14F-4D97-AF65-F5344CB8AC3E}">
        <p14:creationId xmlns:p14="http://schemas.microsoft.com/office/powerpoint/2010/main" val="94031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promessa + testo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123FE22-9D45-1D4B-AD99-71DE7792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325" y="1268413"/>
            <a:ext cx="5539675" cy="411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it-IT" sz="180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Promessa prodotto. quando c’è tanto testo può andare su una o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prodotto con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BC692E-88EB-5643-9C83-E19C9F890D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2249487"/>
            <a:ext cx="5545136" cy="37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72775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testo plus + 3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648591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648589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971B9384-7543-B444-98F8-42C276C9D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1675344"/>
            <a:ext cx="7648591" cy="419559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9DD6FBE3-1F99-3F41-A7A5-357306839F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04288" y="-4060"/>
            <a:ext cx="2736848" cy="2080800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 1</a:t>
            </a:r>
          </a:p>
        </p:txBody>
      </p:sp>
      <p:sp>
        <p:nvSpPr>
          <p:cNvPr id="15" name="Segnaposto immagine 4">
            <a:extLst>
              <a:ext uri="{FF2B5EF4-FFF2-40B4-BE49-F238E27FC236}">
                <a16:creationId xmlns:a16="http://schemas.microsoft.com/office/drawing/2014/main" id="{A30BE5F5-C370-E440-A4EC-B7EE5C6DCF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7" y="2386570"/>
            <a:ext cx="2736848" cy="2080800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 2</a:t>
            </a:r>
          </a:p>
        </p:txBody>
      </p:sp>
      <p:sp>
        <p:nvSpPr>
          <p:cNvPr id="18" name="Segnaposto immagine 4">
            <a:extLst>
              <a:ext uri="{FF2B5EF4-FFF2-40B4-BE49-F238E27FC236}">
                <a16:creationId xmlns:a16="http://schemas.microsoft.com/office/drawing/2014/main" id="{FF49F64E-5009-2D49-B9CD-91F90F7077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04287" y="4777199"/>
            <a:ext cx="2736848" cy="2080800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 3</a:t>
            </a:r>
          </a:p>
        </p:txBody>
      </p:sp>
    </p:spTree>
    <p:extLst>
      <p:ext uri="{BB962C8B-B14F-4D97-AF65-F5344CB8AC3E}">
        <p14:creationId xmlns:p14="http://schemas.microsoft.com/office/powerpoint/2010/main" val="2940588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64859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648593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68425"/>
            <a:ext cx="7648592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495606C-C7FE-4D4A-98FA-173151B88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1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ic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64859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648593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68425"/>
            <a:ext cx="7648592" cy="3599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495606C-C7FE-4D4A-98FA-173151B88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56E1DF7-FCD0-1E4C-A727-3C2A3D03E044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50865" y="1876947"/>
            <a:ext cx="1126567" cy="1162800"/>
          </a:xfrm>
          <a:prstGeom prst="rect">
            <a:avLst/>
          </a:prstGeom>
          <a:solidFill>
            <a:srgbClr val="EBEBEB"/>
          </a:solidFill>
        </p:spPr>
        <p:txBody>
          <a:bodyPr vert="horz" lIns="0" tIns="0" rIns="0" bIns="46800" anchor="ctr" anchorCtr="0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Icona 1</a:t>
            </a:r>
          </a:p>
        </p:txBody>
      </p:sp>
      <p:sp>
        <p:nvSpPr>
          <p:cNvPr id="15" name="Segnaposto immagine 3">
            <a:extLst>
              <a:ext uri="{FF2B5EF4-FFF2-40B4-BE49-F238E27FC236}">
                <a16:creationId xmlns:a16="http://schemas.microsoft.com/office/drawing/2014/main" id="{2981621B-4224-E542-91C7-368DF126226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50865" y="4756169"/>
            <a:ext cx="1126567" cy="1162800"/>
          </a:xfrm>
          <a:prstGeom prst="rect">
            <a:avLst/>
          </a:prstGeom>
          <a:solidFill>
            <a:srgbClr val="EBEBEB"/>
          </a:solidFill>
        </p:spPr>
        <p:txBody>
          <a:bodyPr vert="horz" lIns="0" tIns="0" rIns="0" bIns="468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Icona 3</a:t>
            </a:r>
          </a:p>
        </p:txBody>
      </p:sp>
      <p:sp>
        <p:nvSpPr>
          <p:cNvPr id="19" name="Segnaposto immagine 3">
            <a:extLst>
              <a:ext uri="{FF2B5EF4-FFF2-40B4-BE49-F238E27FC236}">
                <a16:creationId xmlns:a16="http://schemas.microsoft.com/office/drawing/2014/main" id="{E6BD055F-04F1-884A-A7C0-33554D68050B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50865" y="3316558"/>
            <a:ext cx="1126567" cy="1162800"/>
          </a:xfrm>
          <a:prstGeom prst="rect">
            <a:avLst/>
          </a:prstGeom>
          <a:solidFill>
            <a:srgbClr val="EBEBEB"/>
          </a:solidFill>
        </p:spPr>
        <p:txBody>
          <a:bodyPr vert="horz" lIns="0" tIns="0" rIns="0" bIns="468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Icona 2</a:t>
            </a: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7D646BF1-A40A-9D40-A49C-40A6E96B83A4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12126" y="1876947"/>
            <a:ext cx="5887329" cy="1162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 1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465821C6-67E7-BB48-8BCC-25D8EC4E65BB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312126" y="3316558"/>
            <a:ext cx="5887329" cy="1162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 2</a:t>
            </a:r>
          </a:p>
        </p:txBody>
      </p:sp>
      <p:sp>
        <p:nvSpPr>
          <p:cNvPr id="22" name="Segnaposto testo 3">
            <a:extLst>
              <a:ext uri="{FF2B5EF4-FFF2-40B4-BE49-F238E27FC236}">
                <a16:creationId xmlns:a16="http://schemas.microsoft.com/office/drawing/2014/main" id="{F0A716EC-289B-984F-9E0D-B4BA1582007C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312126" y="4757458"/>
            <a:ext cx="5887329" cy="116151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 3</a:t>
            </a:r>
          </a:p>
        </p:txBody>
      </p:sp>
    </p:spTree>
    <p:extLst>
      <p:ext uri="{BB962C8B-B14F-4D97-AF65-F5344CB8AC3E}">
        <p14:creationId xmlns:p14="http://schemas.microsoft.com/office/powerpoint/2010/main" val="631002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64859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549276"/>
            <a:ext cx="7648592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FC2E821A-EAA4-B54C-9078-CCE7BF215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7648593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A8D4197-342A-C545-8B5E-6EAAC09A8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10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4845102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549276"/>
            <a:ext cx="4845102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D440A8CD-146C-B846-B0F7-C10D68E3BA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68425"/>
            <a:ext cx="4845101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42883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484510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4845103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accessori</a:t>
            </a:r>
          </a:p>
          <a:p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0EAD3F2-4C34-464B-95F8-4AC09CD6B6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1675344"/>
            <a:ext cx="4845102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340301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+ 2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64859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648593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68425"/>
            <a:ext cx="7648592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641B991-7AFA-A044-951B-9824B2E153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288" y="549276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1</a:t>
            </a:r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81F2B14C-6552-3540-BC73-E1F4C40732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8" y="3695043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2</a:t>
            </a:r>
          </a:p>
        </p:txBody>
      </p:sp>
    </p:spTree>
    <p:extLst>
      <p:ext uri="{BB962C8B-B14F-4D97-AF65-F5344CB8AC3E}">
        <p14:creationId xmlns:p14="http://schemas.microsoft.com/office/powerpoint/2010/main" val="1976510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 + 2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641B991-7AFA-A044-951B-9824B2E153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288" y="549276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1</a:t>
            </a:r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81F2B14C-6552-3540-BC73-E1F4C40732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8" y="3695043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2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72B29B41-AABD-904A-9BE6-716DF97BD2DB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64859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B2AE9535-60DD-3A4D-92E7-F298DB56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648593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09C02ED9-5995-B641-A763-16A2F4158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4" y="1675344"/>
            <a:ext cx="7648592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2035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su una 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1108481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2" y="549276"/>
            <a:ext cx="11090275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su una riga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21146A88-42D6-E14F-99A9-9EB54E74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19832A-2940-5044-92BC-4BEC778F3C22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034A833-291C-2344-BE08-BBF7384B1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 retro foto - grazie">
    <p:bg>
      <p:bgPr>
        <a:solidFill>
          <a:srgbClr val="640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C530E40-BADF-9549-8DC0-26DDE3BF5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0A0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53AFB6-14B5-3448-B3F8-A99C3398A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549276"/>
            <a:ext cx="1850431" cy="484769"/>
          </a:xfrm>
          <a:prstGeom prst="rect">
            <a:avLst/>
          </a:prstGeom>
        </p:spPr>
      </p:pic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48A38BB-5969-C545-9A8E-8CBD8CBAA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150" y="3136670"/>
            <a:ext cx="5545138" cy="8397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lang="it-IT" sz="500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240540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promessa + testo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123FE22-9D45-1D4B-AD99-71DE7792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325" y="1675344"/>
            <a:ext cx="5539675" cy="411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it-IT" sz="180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Promessa prodotto. quando c’è tanto testo può andare su una o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prodotto con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F2969042-F710-DE47-BF30-E1E6A2290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2656419"/>
            <a:ext cx="5545136" cy="3361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234635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testo plus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2C70FE-46B6-6848-ACF2-86C53DD7E0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68413"/>
            <a:ext cx="5545136" cy="4764083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</p:spTree>
    <p:extLst>
      <p:ext uri="{BB962C8B-B14F-4D97-AF65-F5344CB8AC3E}">
        <p14:creationId xmlns:p14="http://schemas.microsoft.com/office/powerpoint/2010/main" val="426796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testo plus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971B9384-7543-B444-98F8-42C276C9D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5545136" cy="419559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</p:spTree>
    <p:extLst>
      <p:ext uri="{BB962C8B-B14F-4D97-AF65-F5344CB8AC3E}">
        <p14:creationId xmlns:p14="http://schemas.microsoft.com/office/powerpoint/2010/main" val="184243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7930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7930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77930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495606C-C7FE-4D4A-98FA-173151B88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831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831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FC2E821A-EAA4-B54C-9078-CCE7BF215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7831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A8D4197-342A-C545-8B5E-6EAAC09A8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4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D440A8CD-146C-B846-B0F7-C10D68E3BA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55451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59340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accessori</a:t>
            </a:r>
          </a:p>
          <a:p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0EAD3F2-4C34-464B-95F8-4AC09CD6B6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5545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36787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9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68" r:id="rId4"/>
    <p:sldLayoutId id="2147483670" r:id="rId5"/>
    <p:sldLayoutId id="2147483663" r:id="rId6"/>
    <p:sldLayoutId id="2147483664" r:id="rId7"/>
    <p:sldLayoutId id="2147483676" r:id="rId8"/>
    <p:sldLayoutId id="2147483677" r:id="rId9"/>
    <p:sldLayoutId id="2147483674" r:id="rId10"/>
    <p:sldLayoutId id="2147483675" r:id="rId11"/>
    <p:sldLayoutId id="2147483656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1232" userDrawn="1">
          <p15:clr>
            <a:srgbClr val="F26B43"/>
          </p15:clr>
        </p15:guide>
        <p15:guide id="8" pos="2955" userDrawn="1">
          <p15:clr>
            <a:srgbClr val="F26B43"/>
          </p15:clr>
        </p15:guide>
        <p15:guide id="9" pos="6448" userDrawn="1">
          <p15:clr>
            <a:srgbClr val="F26B43"/>
          </p15:clr>
        </p15:guide>
        <p15:guide id="10" pos="2116" userDrawn="1">
          <p15:clr>
            <a:srgbClr val="F26B43"/>
          </p15:clr>
        </p15:guide>
        <p15:guide id="12" pos="5609" userDrawn="1">
          <p15:clr>
            <a:srgbClr val="F26B43"/>
          </p15:clr>
        </p15:guide>
        <p15:guide id="13" pos="4725" userDrawn="1">
          <p15:clr>
            <a:srgbClr val="F26B43"/>
          </p15:clr>
        </p15:guide>
        <p15:guide id="14" orient="horz" pos="7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1232">
          <p15:clr>
            <a:srgbClr val="F26B43"/>
          </p15:clr>
        </p15:guide>
        <p15:guide id="8" pos="2955">
          <p15:clr>
            <a:srgbClr val="F26B43"/>
          </p15:clr>
        </p15:guide>
        <p15:guide id="9" pos="6448">
          <p15:clr>
            <a:srgbClr val="F26B43"/>
          </p15:clr>
        </p15:guide>
        <p15:guide id="10" pos="2116">
          <p15:clr>
            <a:srgbClr val="F26B43"/>
          </p15:clr>
        </p15:guide>
        <p15:guide id="12" pos="5609">
          <p15:clr>
            <a:srgbClr val="F26B43"/>
          </p15:clr>
        </p15:guide>
        <p15:guide id="13" pos="4725">
          <p15:clr>
            <a:srgbClr val="F26B43"/>
          </p15:clr>
        </p15:guide>
        <p15:guide id="14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11FF6FB-D635-8E46-90C8-F854EE189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Vyhřívací podložky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DEB5B08-6255-444E-948D-831F25986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3810658"/>
            <a:ext cx="6254198" cy="619125"/>
          </a:xfrm>
        </p:spPr>
        <p:txBody>
          <a:bodyPr/>
          <a:lstStyle/>
          <a:p>
            <a:r>
              <a:rPr lang="it-IT" dirty="0"/>
              <a:t>16785 </a:t>
            </a:r>
            <a:r>
              <a:rPr lang="it-IT" dirty="0" err="1"/>
              <a:t>imetec</a:t>
            </a:r>
            <a:r>
              <a:rPr lang="it-IT" dirty="0"/>
              <a:t> </a:t>
            </a:r>
            <a:r>
              <a:rPr lang="it-IT" dirty="0" err="1"/>
              <a:t>Intellisense</a:t>
            </a:r>
            <a:r>
              <a:rPr lang="it-IT" dirty="0"/>
              <a:t> ESSENTIAL</a:t>
            </a:r>
          </a:p>
        </p:txBody>
      </p:sp>
    </p:spTree>
    <p:extLst>
      <p:ext uri="{BB962C8B-B14F-4D97-AF65-F5344CB8AC3E}">
        <p14:creationId xmlns:p14="http://schemas.microsoft.com/office/powerpoint/2010/main" val="16385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D72187-6EA4-944F-9208-EAD6ED560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Imetec </a:t>
            </a:r>
            <a:r>
              <a:rPr lang="it-IT" dirty="0" err="1"/>
              <a:t>intellisense</a:t>
            </a:r>
            <a:r>
              <a:rPr lang="it-IT" dirty="0"/>
              <a:t> ESSENTIAL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B098BE-18D5-4E48-AFB6-0AA7F77008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WELNESS A RELAXACE S INTELIGENTNÍ VYHŘÍVACÍ PODLOŽKOU</a:t>
            </a:r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DA4752E-1427-2545-8A75-F18C82F042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B4BB30-3CB7-E844-A782-1D3EF8420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Intellisense</a:t>
            </a:r>
            <a:r>
              <a:rPr lang="en-US" dirty="0"/>
              <a:t> Essential od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en-US" dirty="0" err="1"/>
              <a:t>Imetec</a:t>
            </a:r>
            <a:r>
              <a:rPr lang="en-US" dirty="0"/>
              <a:t> je </a:t>
            </a:r>
            <a:r>
              <a:rPr lang="cs-CZ" dirty="0"/>
              <a:t>VYHŘÍVACÍ</a:t>
            </a:r>
            <a:r>
              <a:rPr lang="en-US" dirty="0"/>
              <a:t> </a:t>
            </a:r>
            <a:r>
              <a:rPr lang="en-US" dirty="0" err="1"/>
              <a:t>podložka</a:t>
            </a:r>
            <a:r>
              <a:rPr lang="en-US" dirty="0"/>
              <a:t> s </a:t>
            </a:r>
            <a:r>
              <a:rPr lang="en-US" dirty="0" err="1"/>
              <a:t>originální</a:t>
            </a:r>
            <a:r>
              <a:rPr lang="en-US" dirty="0"/>
              <a:t> </a:t>
            </a:r>
            <a:r>
              <a:rPr lang="en-US" dirty="0" err="1"/>
              <a:t>italskou</a:t>
            </a:r>
            <a:r>
              <a:rPr lang="en-US" dirty="0"/>
              <a:t> </a:t>
            </a:r>
            <a:r>
              <a:rPr lang="en-US" dirty="0" err="1"/>
              <a:t>technologií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pohodu</a:t>
            </a:r>
            <a:r>
              <a:rPr lang="en-US" dirty="0"/>
              <a:t> a </a:t>
            </a:r>
            <a:r>
              <a:rPr lang="en-US" dirty="0" err="1"/>
              <a:t>pohodlí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inteligentnímu</a:t>
            </a:r>
            <a:r>
              <a:rPr lang="en-US" dirty="0"/>
              <a:t> </a:t>
            </a:r>
            <a:r>
              <a:rPr lang="en-US" dirty="0" err="1"/>
              <a:t>teplu</a:t>
            </a:r>
            <a:r>
              <a:rPr lang="en-US" dirty="0"/>
              <a:t> a </a:t>
            </a:r>
            <a:r>
              <a:rPr lang="en-US" dirty="0" err="1"/>
              <a:t>víceúčelovému</a:t>
            </a:r>
            <a:r>
              <a:rPr lang="en-US" dirty="0"/>
              <a:t> </a:t>
            </a:r>
            <a:r>
              <a:rPr lang="en-US" dirty="0" err="1"/>
              <a:t>tvaru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částech</a:t>
            </a:r>
            <a:r>
              <a:rPr lang="en-US" dirty="0"/>
              <a:t> </a:t>
            </a:r>
            <a:r>
              <a:rPr lang="en-US" dirty="0" err="1"/>
              <a:t>těla</a:t>
            </a:r>
            <a:r>
              <a:rPr lang="en-US" dirty="0"/>
              <a:t>..</a:t>
            </a:r>
            <a:endParaRPr lang="it-IT" dirty="0"/>
          </a:p>
        </p:txBody>
      </p:sp>
      <p:pic>
        <p:nvPicPr>
          <p:cNvPr id="6" name="Segnaposto immagine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82" t="-9868" b="-9672"/>
          <a:stretch/>
        </p:blipFill>
        <p:spPr>
          <a:xfrm>
            <a:off x="6096000" y="-23993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</p:pic>
    </p:spTree>
    <p:extLst>
      <p:ext uri="{BB962C8B-B14F-4D97-AF65-F5344CB8AC3E}">
        <p14:creationId xmlns:p14="http://schemas.microsoft.com/office/powerpoint/2010/main" val="329978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9B2B5DC-434A-A048-8957-394846B6A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Imetec </a:t>
            </a:r>
            <a:r>
              <a:rPr lang="it-IT" dirty="0" err="1"/>
              <a:t>intellisense</a:t>
            </a:r>
            <a:r>
              <a:rPr lang="it-IT" dirty="0"/>
              <a:t> </a:t>
            </a:r>
            <a:r>
              <a:rPr lang="it-IT" dirty="0" err="1"/>
              <a:t>essential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D133B1-9A5E-2946-AE0B-F8B2AAAF9E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b="1" dirty="0"/>
              <a:t>Technologie Intellisense </a:t>
            </a:r>
            <a:r>
              <a:rPr lang="it-IT" dirty="0"/>
              <a:t>Inovativní technologie, která zajišťuje maximální bezpečnost, nízkou spotřebu energie a celkové pohodlí. Zahřívá se pouhých 5 minut. Kontroluje teplotu 50krát za sekundu.</a:t>
            </a:r>
          </a:p>
          <a:p>
            <a:r>
              <a:rPr lang="it-IT" b="1" dirty="0"/>
              <a:t>Měkký, teplý, omyvatelný, </a:t>
            </a:r>
            <a:r>
              <a:rPr lang="cs-CZ" b="1" dirty="0" err="1"/>
              <a:t>hypo</a:t>
            </a:r>
            <a:r>
              <a:rPr lang="it-IT" b="1" dirty="0"/>
              <a:t>alergenní a prodyšný jemný mikroplyš. </a:t>
            </a:r>
            <a:r>
              <a:rPr lang="it-IT" dirty="0"/>
              <a:t>S kapsami z fleecu pro maximální pohodlí.</a:t>
            </a:r>
          </a:p>
          <a:p>
            <a:r>
              <a:rPr lang="it-IT" b="1" dirty="0"/>
              <a:t>5 teplot </a:t>
            </a:r>
            <a:r>
              <a:rPr lang="it-IT" dirty="0"/>
              <a:t>pro výběr požadované úrovně tepla, která nejlépe vyhovuje vašim potřebám</a:t>
            </a:r>
          </a:p>
          <a:p>
            <a:endParaRPr lang="it-IT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/>
      </p:pic>
    </p:spTree>
    <p:extLst>
      <p:ext uri="{BB962C8B-B14F-4D97-AF65-F5344CB8AC3E}">
        <p14:creationId xmlns:p14="http://schemas.microsoft.com/office/powerpoint/2010/main" val="57360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950407D-AF55-BD40-8773-909CA7A02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Imetec </a:t>
            </a:r>
            <a:r>
              <a:rPr lang="it-IT" dirty="0" err="1"/>
              <a:t>intellisense</a:t>
            </a:r>
            <a:r>
              <a:rPr lang="it-IT" dirty="0"/>
              <a:t> </a:t>
            </a:r>
            <a:r>
              <a:rPr lang="it-IT" dirty="0" err="1"/>
              <a:t>essential</a:t>
            </a:r>
            <a:endParaRPr lang="it-IT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0544A6-7256-514F-A8A8-C25A53FDAC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000" lvl="0" indent="-34200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Automatické vypnutí </a:t>
            </a:r>
            <a:r>
              <a:rPr lang="it-IT" b="0" dirty="0">
                <a:solidFill>
                  <a:prstClr val="black"/>
                </a:solidFill>
              </a:rPr>
              <a:t>po 3 hodinách pro maximální bezpečnost v případě, že necháte výrobek zapnutý nebo usnete při jeho používání</a:t>
            </a:r>
          </a:p>
          <a:p>
            <a:pPr marL="342000" lvl="0" indent="-34200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Bezpečnostní systém Electro Block </a:t>
            </a:r>
            <a:r>
              <a:rPr lang="it-IT" b="0" dirty="0">
                <a:solidFill>
                  <a:prstClr val="black"/>
                </a:solidFill>
              </a:rPr>
              <a:t>okamžitě zasáhne a v případě poruch produkt automaticky vypne, aby byla zajištěna maximální bezpečnost</a:t>
            </a:r>
          </a:p>
          <a:p>
            <a:pPr marL="342000" lvl="0" indent="-34200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Lze prát v pračce na 30 °</a:t>
            </a:r>
            <a:r>
              <a:rPr lang="cs-CZ" dirty="0">
                <a:solidFill>
                  <a:prstClr val="black"/>
                </a:solidFill>
              </a:rPr>
              <a:t>C</a:t>
            </a:r>
            <a:r>
              <a:rPr lang="it-IT" dirty="0">
                <a:solidFill>
                  <a:prstClr val="black"/>
                </a:solidFill>
              </a:rPr>
              <a:t> </a:t>
            </a:r>
          </a:p>
          <a:p>
            <a:pPr marL="342000" lvl="0" indent="-34200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Odnímatelná </a:t>
            </a:r>
            <a:r>
              <a:rPr lang="cs-CZ" dirty="0">
                <a:solidFill>
                  <a:prstClr val="black"/>
                </a:solidFill>
              </a:rPr>
              <a:t>ovladač </a:t>
            </a:r>
            <a:r>
              <a:rPr lang="it-IT" b="0" dirty="0">
                <a:solidFill>
                  <a:prstClr val="black"/>
                </a:solidFill>
              </a:rPr>
              <a:t>umožňující čištění výrobku</a:t>
            </a:r>
          </a:p>
          <a:p>
            <a:pPr marL="342000" lvl="0" indent="-342000"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prstClr val="black"/>
                </a:solidFill>
              </a:rPr>
              <a:t>Rozměry 40 x 35 cm Správná velikost pro zajištění dokonalé účinnosti na různých částech těla s minimálním objemem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b="2407"/>
          <a:stretch>
            <a:fillRect/>
          </a:stretch>
        </p:blipFill>
        <p:spPr/>
      </p:pic>
      <p:pic>
        <p:nvPicPr>
          <p:cNvPr id="9" name="Segnaposto immagine 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" b="2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011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C568CAF-C535-D649-8084-1461BFCF7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Technical information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14F15B-55C8-3341-B627-07A0BD5B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76D7-71DB-CD47-80EC-516B1E5C21A8}" type="slidenum">
              <a:rPr lang="it-IT" smtClean="0"/>
              <a:pPr/>
              <a:t>5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4164880-FDD6-AC44-A81B-ACD2708D8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80484"/>
              </p:ext>
            </p:extLst>
          </p:nvPr>
        </p:nvGraphicFramePr>
        <p:xfrm>
          <a:off x="550862" y="1219098"/>
          <a:ext cx="8353425" cy="458094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01938">
                  <a:extLst>
                    <a:ext uri="{9D8B030D-6E8A-4147-A177-3AD203B41FA5}">
                      <a16:colId xmlns:a16="http://schemas.microsoft.com/office/drawing/2014/main" val="818607766"/>
                    </a:ext>
                  </a:extLst>
                </a:gridCol>
                <a:gridCol w="3681718">
                  <a:extLst>
                    <a:ext uri="{9D8B030D-6E8A-4147-A177-3AD203B41FA5}">
                      <a16:colId xmlns:a16="http://schemas.microsoft.com/office/drawing/2014/main" val="400210085"/>
                    </a:ext>
                  </a:extLst>
                </a:gridCol>
                <a:gridCol w="1869769">
                  <a:extLst>
                    <a:ext uri="{9D8B030D-6E8A-4147-A177-3AD203B41FA5}">
                      <a16:colId xmlns:a16="http://schemas.microsoft.com/office/drawing/2014/main" val="1809421513"/>
                    </a:ext>
                  </a:extLst>
                </a:gridCol>
              </a:tblGrid>
              <a:tr h="134967">
                <a:tc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Vzhled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Barva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Šedá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647942"/>
                  </a:ext>
                </a:extLst>
              </a:tr>
              <a:tr h="134967">
                <a:tc rowSpan="8"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Vlastnosti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Digitální ovladač s kontrolou teploty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790413"/>
                  </a:ext>
                </a:extLst>
              </a:tr>
              <a:tr h="1242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teplotních nastavení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05297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Odnímatelný ovladač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473314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Rychlé nahřátí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828619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Automatické vypnutí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3 hodinách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111285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Bezpečnostní systém 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 Block®: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289319"/>
                  </a:ext>
                </a:extLst>
              </a:tr>
              <a:tr h="2375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Materiál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Mikroplyš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542067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Lze prát v pračce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 na 30°C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732428"/>
                  </a:ext>
                </a:extLst>
              </a:tr>
              <a:tr h="134967">
                <a:tc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Příslušenství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Odnímatelný a pratelný potah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388498"/>
                  </a:ext>
                </a:extLst>
              </a:tr>
              <a:tr h="134967">
                <a:tc rowSpan="10"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Technické údaje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R6701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78190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Příkon W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28585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 V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220-240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47168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(Hz)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50/60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8311269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Napájení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Kabel/síť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352084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kabelu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91376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Přípojka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19519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Rozměry produktu (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DxŠxV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40x35x1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859652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Váha produktu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±1%  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082022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Schválení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CE-KEMA KEUR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937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70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C568CAF-C535-D649-8084-1461BFCF7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Technic</a:t>
            </a:r>
            <a:r>
              <a:rPr lang="cs-CZ" dirty="0" err="1"/>
              <a:t>ké</a:t>
            </a:r>
            <a:r>
              <a:rPr lang="cs-CZ" dirty="0"/>
              <a:t> informace	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14F15B-55C8-3341-B627-07A0BD5B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76D7-71DB-CD47-80EC-516B1E5C21A8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4164880-FDD6-AC44-A81B-ACD2708D8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66017"/>
              </p:ext>
            </p:extLst>
          </p:nvPr>
        </p:nvGraphicFramePr>
        <p:xfrm>
          <a:off x="550862" y="1661860"/>
          <a:ext cx="8353425" cy="30175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01938">
                  <a:extLst>
                    <a:ext uri="{9D8B030D-6E8A-4147-A177-3AD203B41FA5}">
                      <a16:colId xmlns:a16="http://schemas.microsoft.com/office/drawing/2014/main" val="818607766"/>
                    </a:ext>
                  </a:extLst>
                </a:gridCol>
                <a:gridCol w="3681718">
                  <a:extLst>
                    <a:ext uri="{9D8B030D-6E8A-4147-A177-3AD203B41FA5}">
                      <a16:colId xmlns:a16="http://schemas.microsoft.com/office/drawing/2014/main" val="400210085"/>
                    </a:ext>
                  </a:extLst>
                </a:gridCol>
                <a:gridCol w="1869769">
                  <a:extLst>
                    <a:ext uri="{9D8B030D-6E8A-4147-A177-3AD203B41FA5}">
                      <a16:colId xmlns:a16="http://schemas.microsoft.com/office/drawing/2014/main" val="1809421513"/>
                    </a:ext>
                  </a:extLst>
                </a:gridCol>
              </a:tblGrid>
              <a:tr h="134967">
                <a:tc row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Balení</a:t>
                      </a:r>
                      <a:endParaRPr lang="it-IT" sz="900" b="1" i="0" kern="120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EAN kód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8007403167851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281020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Rozměry </a:t>
                      </a:r>
                      <a:r>
                        <a:rPr lang="cs-CZ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DxŠxV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350x50x200 mm ± 2 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195072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Váha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096892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PAP20_corrugated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fibreboard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it-IT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Recycle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967757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Výplň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28572"/>
                  </a:ext>
                </a:extLst>
              </a:tr>
              <a:tr h="134967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MASTER CARTON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Ks v kartonu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830161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PAP20_corrugated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fibreboard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it-IT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Recycle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8020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Rozměry </a:t>
                      </a:r>
                      <a:r>
                        <a:rPr lang="cs-CZ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DxŠxV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365x215x325 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 +3/-2 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2779350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Váha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±2% 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682437"/>
                  </a:ext>
                </a:extLst>
              </a:tr>
              <a:tr h="134967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Další informace</a:t>
                      </a:r>
                      <a:endParaRPr lang="it-IT" sz="900" b="1" i="0" kern="120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Manuál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MI003874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1307878"/>
                  </a:ext>
                </a:extLst>
              </a:tr>
              <a:tr h="1765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Jazykové dostupnosti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IT-EN-FR-DE-ES-EL-CZ-SK-HU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16823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Záruka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46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15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EC9CDC3-2F1D-504E-B46F-7BC270D04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Děkujeme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995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344</Words>
  <Application>Microsoft Office PowerPoint</Application>
  <PresentationFormat>Širokoúhlá obrazovka</PresentationFormat>
  <Paragraphs>90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Tema di Office</vt:lpstr>
      <vt:lpstr>1_Tema di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Bvz</cp:lastModifiedBy>
  <cp:revision>189</cp:revision>
  <dcterms:created xsi:type="dcterms:W3CDTF">2021-05-27T13:51:29Z</dcterms:created>
  <dcterms:modified xsi:type="dcterms:W3CDTF">2021-09-10T11:17:23Z</dcterms:modified>
</cp:coreProperties>
</file>