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  <a:srgbClr val="01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9" d="100"/>
          <a:sy n="149" d="100"/>
        </p:scale>
        <p:origin x="504" y="-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6309E2E-06FD-6ED3-D52E-BA50BA97A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64" y="1236677"/>
            <a:ext cx="1621045" cy="2895984"/>
          </a:xfrm>
          <a:prstGeom prst="rect">
            <a:avLst/>
          </a:prstGeom>
        </p:spPr>
      </p:pic>
      <p:sp>
        <p:nvSpPr>
          <p:cNvPr id="53" name="Ovál 52">
            <a:extLst>
              <a:ext uri="{FF2B5EF4-FFF2-40B4-BE49-F238E27FC236}">
                <a16:creationId xmlns:a16="http://schemas.microsoft.com/office/drawing/2014/main" id="{C85D540B-F8D8-419A-95B1-38E2B678E6FF}"/>
              </a:ext>
            </a:extLst>
          </p:cNvPr>
          <p:cNvSpPr/>
          <p:nvPr/>
        </p:nvSpPr>
        <p:spPr>
          <a:xfrm>
            <a:off x="4833361" y="1050452"/>
            <a:ext cx="720000" cy="720000"/>
          </a:xfrm>
          <a:prstGeom prst="ellipse">
            <a:avLst/>
          </a:prstGeom>
          <a:solidFill>
            <a:srgbClr val="0093CE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CBL5519EVW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lednice s mrazákem </a:t>
            </a:r>
            <a:r>
              <a:rPr lang="cs-CZ" altLang="cs-CZ" sz="1400" dirty="0" err="1">
                <a:latin typeface="Arial" charset="0"/>
              </a:rPr>
              <a:t>Fresco</a:t>
            </a:r>
            <a:endParaRPr lang="cs-CZ" altLang="cs-CZ" sz="14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Elektronické ovládání, Připojení přes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WiFi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Technologie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Low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Frost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rychlé chlazení,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Crisper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zásuvka na zeleninu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294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chladničky/mrazáku (l)		222/72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0,597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218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3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37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		****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Připojení přes Wi-Fi a kompatibilita s aplikací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Inventory </a:t>
            </a:r>
            <a:r>
              <a:rPr lang="cs-CZ" altLang="cs-CZ" sz="800" dirty="0" err="1">
                <a:latin typeface="Arial" charset="0"/>
              </a:rPr>
              <a:t>Assistant</a:t>
            </a:r>
            <a:r>
              <a:rPr lang="cs-CZ" altLang="cs-CZ" sz="800" dirty="0">
                <a:latin typeface="Arial" charset="0"/>
              </a:rPr>
              <a:t>, Smart Drink </a:t>
            </a:r>
            <a:r>
              <a:rPr lang="cs-CZ" altLang="cs-CZ" sz="800" dirty="0" err="1">
                <a:latin typeface="Arial" charset="0"/>
              </a:rPr>
              <a:t>Assistant</a:t>
            </a:r>
            <a:endParaRPr lang="cs-CZ" altLang="cs-CZ" sz="800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Elektronické ovládání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err="1">
                <a:latin typeface="Arial" charset="0"/>
              </a:rPr>
              <a:t>Technplogie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Low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Frost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Super </a:t>
            </a:r>
            <a:r>
              <a:rPr lang="cs-CZ" altLang="cs-CZ" sz="800" b="1" dirty="0" err="1">
                <a:latin typeface="Arial" charset="0"/>
              </a:rPr>
              <a:t>Cooling</a:t>
            </a:r>
            <a:r>
              <a:rPr lang="cs-CZ" altLang="cs-CZ" sz="800" b="1" dirty="0">
                <a:latin typeface="Arial" charset="0"/>
              </a:rPr>
              <a:t> – rychlé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Super </a:t>
            </a:r>
            <a:r>
              <a:rPr lang="cs-CZ" altLang="cs-CZ" sz="800" b="1" dirty="0" err="1">
                <a:latin typeface="Arial" charset="0"/>
              </a:rPr>
              <a:t>Freezing</a:t>
            </a:r>
            <a:r>
              <a:rPr lang="cs-CZ" altLang="cs-CZ" sz="800" b="1" dirty="0">
                <a:latin typeface="Arial" charset="0"/>
              </a:rPr>
              <a:t> – rychlé zmrazení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Zvukový signál při nedovřených dveřích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Prázdninový režim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režim</a:t>
            </a:r>
          </a:p>
          <a:p>
            <a:pPr marL="0" lv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Chladnička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5 úrovní chlazení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 + 1 skleněné police, chromovaná police na víno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2+3 přihrádek ve dveřích chladničky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Crisper</a:t>
            </a:r>
            <a:r>
              <a:rPr lang="cs-CZ" altLang="cs-CZ" sz="800" dirty="0">
                <a:latin typeface="Arial" charset="0"/>
              </a:rPr>
              <a:t> zásuvka na ovoce a zeleninu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zásuvka s </a:t>
            </a:r>
            <a:r>
              <a:rPr lang="cs-CZ" altLang="cs-CZ" sz="800" b="1" dirty="0">
                <a:latin typeface="Arial" charset="0"/>
              </a:rPr>
              <a:t>Humidity </a:t>
            </a:r>
            <a:r>
              <a:rPr lang="cs-CZ" altLang="cs-CZ" sz="800" b="1" dirty="0" err="1">
                <a:latin typeface="Arial" charset="0"/>
              </a:rPr>
              <a:t>slider</a:t>
            </a:r>
            <a:endParaRPr lang="cs-CZ" altLang="cs-CZ" sz="800" b="1" dirty="0"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Držák na vajíčka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Mrazák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 úrovně chlazení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 plastové zásuvky (transparentní)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Forma na led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LED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 výměnné panty dveří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Dveře s náběhem – klouzavé (</a:t>
            </a:r>
            <a:r>
              <a:rPr lang="cs-CZ" altLang="cs-CZ" sz="800" dirty="0" err="1">
                <a:latin typeface="Arial" charset="0"/>
              </a:rPr>
              <a:t>sliding</a:t>
            </a:r>
            <a:r>
              <a:rPr lang="cs-CZ" altLang="cs-CZ" sz="800" dirty="0">
                <a:latin typeface="Arial" charset="0"/>
              </a:rPr>
              <a:t>) panty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34901391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8059019031385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1935 × 540 × 545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65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1996 × 580 × 597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66</a:t>
            </a:r>
          </a:p>
        </p:txBody>
      </p:sp>
      <p:sp>
        <p:nvSpPr>
          <p:cNvPr id="5" name="Obdélník 4"/>
          <p:cNvSpPr/>
          <p:nvPr/>
        </p:nvSpPr>
        <p:spPr>
          <a:xfrm>
            <a:off x="7452320" y="2364254"/>
            <a:ext cx="562307" cy="43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 cm</a:t>
            </a:r>
          </a:p>
        </p:txBody>
      </p:sp>
      <p:sp>
        <p:nvSpPr>
          <p:cNvPr id="30" name="Ovál 29"/>
          <p:cNvSpPr/>
          <p:nvPr/>
        </p:nvSpPr>
        <p:spPr>
          <a:xfrm>
            <a:off x="4837402" y="2670995"/>
            <a:ext cx="720000" cy="720000"/>
          </a:xfrm>
          <a:prstGeom prst="ellipse">
            <a:avLst/>
          </a:prstGeom>
          <a:solidFill>
            <a:srgbClr val="0093CE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BBF22528-3F93-4A31-A7EB-665C42841051}"/>
              </a:ext>
            </a:extLst>
          </p:cNvPr>
          <p:cNvSpPr/>
          <p:nvPr/>
        </p:nvSpPr>
        <p:spPr>
          <a:xfrm>
            <a:off x="4842515" y="1853203"/>
            <a:ext cx="720000" cy="720000"/>
          </a:xfrm>
          <a:prstGeom prst="ellipse">
            <a:avLst/>
          </a:prstGeom>
          <a:solidFill>
            <a:srgbClr val="0093CE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41" name="Vývojový diagram: spojnice 40">
            <a:extLst>
              <a:ext uri="{FF2B5EF4-FFF2-40B4-BE49-F238E27FC236}">
                <a16:creationId xmlns:a16="http://schemas.microsoft.com/office/drawing/2014/main" id="{8F5466AF-CAD3-49CA-9D84-98DA612761FB}"/>
              </a:ext>
            </a:extLst>
          </p:cNvPr>
          <p:cNvSpPr/>
          <p:nvPr/>
        </p:nvSpPr>
        <p:spPr>
          <a:xfrm>
            <a:off x="4068024" y="1045939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0E7834E-D3E6-4C4F-A544-04717AE6B2E1}"/>
              </a:ext>
            </a:extLst>
          </p:cNvPr>
          <p:cNvCxnSpPr>
            <a:cxnSpLocks/>
          </p:cNvCxnSpPr>
          <p:nvPr/>
        </p:nvCxnSpPr>
        <p:spPr>
          <a:xfrm>
            <a:off x="7524328" y="1175796"/>
            <a:ext cx="0" cy="29626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F420D95-61FA-4AB2-A277-C6F4165A112C}"/>
              </a:ext>
            </a:extLst>
          </p:cNvPr>
          <p:cNvSpPr txBox="1"/>
          <p:nvPr/>
        </p:nvSpPr>
        <p:spPr>
          <a:xfrm>
            <a:off x="4837402" y="1151986"/>
            <a:ext cx="74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lednici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A724D7B0-4C4D-4F64-A3A6-C831498F9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58" y="1181259"/>
            <a:ext cx="450958" cy="450958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2C62957C-A3C5-483F-8ED8-BA3AE78FF7E1}"/>
              </a:ext>
            </a:extLst>
          </p:cNvPr>
          <p:cNvSpPr txBox="1"/>
          <p:nvPr/>
        </p:nvSpPr>
        <p:spPr>
          <a:xfrm>
            <a:off x="4779779" y="191630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Crisper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zásuvka  na zeleninu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7DF1CEE4-6E3D-483B-A020-F8D81CDEB0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t="-11333" r="-13334" b="-14999"/>
          <a:stretch/>
        </p:blipFill>
        <p:spPr>
          <a:xfrm>
            <a:off x="4068024" y="1857726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4FD41F8B-1AC6-4571-ACAE-E70398C012FD}"/>
              </a:ext>
            </a:extLst>
          </p:cNvPr>
          <p:cNvSpPr txBox="1"/>
          <p:nvPr/>
        </p:nvSpPr>
        <p:spPr>
          <a:xfrm>
            <a:off x="4777038" y="283863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118A33F3-6D4C-40A9-A651-F0B16F087E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94" y="2670995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CC9A616-2517-423D-BC93-F44ADBC43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5" y="3615014"/>
            <a:ext cx="560672" cy="560672"/>
          </a:xfrm>
          <a:prstGeom prst="rect">
            <a:avLst/>
          </a:prstGeom>
        </p:spPr>
      </p:pic>
      <p:sp>
        <p:nvSpPr>
          <p:cNvPr id="46" name="Vývojový diagram: spojnice 45">
            <a:extLst>
              <a:ext uri="{FF2B5EF4-FFF2-40B4-BE49-F238E27FC236}">
                <a16:creationId xmlns:a16="http://schemas.microsoft.com/office/drawing/2014/main" id="{5541ADCF-A201-4CD3-9625-58BBABB435D4}"/>
              </a:ext>
            </a:extLst>
          </p:cNvPr>
          <p:cNvSpPr/>
          <p:nvPr/>
        </p:nvSpPr>
        <p:spPr>
          <a:xfrm>
            <a:off x="4068024" y="3486854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1A76F7F3-292A-43A4-AB0A-FA4C8A2F6CFE}"/>
              </a:ext>
            </a:extLst>
          </p:cNvPr>
          <p:cNvSpPr/>
          <p:nvPr/>
        </p:nvSpPr>
        <p:spPr>
          <a:xfrm>
            <a:off x="4843455" y="3486854"/>
            <a:ext cx="720000" cy="720000"/>
          </a:xfrm>
          <a:prstGeom prst="ellipse">
            <a:avLst/>
          </a:prstGeom>
          <a:solidFill>
            <a:srgbClr val="0093CE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CC2584B-6CC0-4314-9457-6D57A5D4E7CC}"/>
              </a:ext>
            </a:extLst>
          </p:cNvPr>
          <p:cNvSpPr txBox="1"/>
          <p:nvPr/>
        </p:nvSpPr>
        <p:spPr>
          <a:xfrm>
            <a:off x="4772006" y="365674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49240404-38D9-436A-AEF1-EC3460F0F7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9124" r="17608" b="17759"/>
          <a:stretch/>
        </p:blipFill>
        <p:spPr>
          <a:xfrm>
            <a:off x="4180158" y="4390818"/>
            <a:ext cx="500135" cy="487204"/>
          </a:xfrm>
          <a:prstGeom prst="rect">
            <a:avLst/>
          </a:prstGeom>
        </p:spPr>
      </p:pic>
      <p:sp>
        <p:nvSpPr>
          <p:cNvPr id="37" name="Ovál 36">
            <a:extLst>
              <a:ext uri="{FF2B5EF4-FFF2-40B4-BE49-F238E27FC236}">
                <a16:creationId xmlns:a16="http://schemas.microsoft.com/office/drawing/2014/main" id="{1E57133E-F60C-4712-BF01-D7FCA47724C3}"/>
              </a:ext>
            </a:extLst>
          </p:cNvPr>
          <p:cNvSpPr/>
          <p:nvPr/>
        </p:nvSpPr>
        <p:spPr>
          <a:xfrm>
            <a:off x="4871084" y="427609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093929C-885B-43DF-9C57-98F6E3EE99C6}"/>
              </a:ext>
            </a:extLst>
          </p:cNvPr>
          <p:cNvSpPr txBox="1"/>
          <p:nvPr/>
        </p:nvSpPr>
        <p:spPr>
          <a:xfrm>
            <a:off x="4826236" y="4431045"/>
            <a:ext cx="81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Kompatibilita s aplikací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83BA4029-CF39-4689-AFD0-1CA7840E4B39}"/>
              </a:ext>
            </a:extLst>
          </p:cNvPr>
          <p:cNvSpPr/>
          <p:nvPr/>
        </p:nvSpPr>
        <p:spPr>
          <a:xfrm>
            <a:off x="4074919" y="4274420"/>
            <a:ext cx="719999" cy="7200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325B96-07A8-2CD1-6F0C-467AB391EB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3442" y="4188749"/>
            <a:ext cx="1325952" cy="68595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261F481-DC64-0221-237E-03C752F0CA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6792" y="4175686"/>
            <a:ext cx="1224136" cy="71207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B7615B3-B4B3-D0AB-A9FE-5553DEFEF8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7372" y="2232572"/>
            <a:ext cx="863556" cy="173549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91C9E79-35BB-36FB-FDE9-87C933C271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7774" y="280237"/>
            <a:ext cx="628682" cy="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357</Words>
  <Application>Microsoft Office PowerPoint</Application>
  <PresentationFormat>Předvádění na obrazovce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199</cp:revision>
  <cp:lastPrinted>2016-05-31T13:00:02Z</cp:lastPrinted>
  <dcterms:created xsi:type="dcterms:W3CDTF">2015-07-16T11:02:07Z</dcterms:created>
  <dcterms:modified xsi:type="dcterms:W3CDTF">2024-02-05T09:15:07Z</dcterms:modified>
</cp:coreProperties>
</file>