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>
        <p:scale>
          <a:sx n="132" d="100"/>
          <a:sy n="132" d="100"/>
        </p:scale>
        <p:origin x="547" y="-17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H6 ID2P3B3EHTB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Multifunkční trouba ID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2 s pravým horkým vzduchem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Wi-Fi a Bluetooth, 300°C, H20 čištění, dotykové ovládání ID Superior </a:t>
            </a:r>
            <a:r>
              <a:rPr lang="cs-CZ" altLang="cs-CZ" sz="12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(Basic UX)+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PushPull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Easy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Steam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876855"/>
            <a:ext cx="3907768" cy="522000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Kapacita (l) 			78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Energetická třída			A++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solidFill>
                  <a:srgbClr val="FF0000"/>
                </a:solidFill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  <a:cs typeface="+mn-cs"/>
              </a:rPr>
              <a:t>. en. Statický program (kWh) 		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0,97</a:t>
            </a: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solidFill>
                  <a:srgbClr val="FF0000"/>
                </a:solidFill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  <a:cs typeface="+mn-cs"/>
              </a:rPr>
              <a:t>. en. Nucená ventilace (kWh) 		0,54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Celkový příkon (W)			3300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Min/Max teplota (°C)		30°C-300°C</a:t>
            </a:r>
            <a:r>
              <a:rPr lang="cs-CZ" sz="800" b="0" i="0" dirty="0">
                <a:effectLst/>
                <a:latin typeface="Google Sans"/>
              </a:rPr>
              <a:t>*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5 základních programů + 2 speciální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, Statický, Víceúrovňové pečení, </a:t>
            </a:r>
            <a:r>
              <a:rPr lang="cs-CZ" altLang="cs-CZ" sz="800" dirty="0" err="1">
                <a:latin typeface="Arial" charset="0"/>
              </a:rPr>
              <a:t>SuperGril</a:t>
            </a:r>
            <a:r>
              <a:rPr lang="cs-CZ" altLang="cs-CZ" sz="800" dirty="0">
                <a:latin typeface="Arial" charset="0"/>
              </a:rPr>
              <a:t>, Gratinování (Gril + ventilátor), </a:t>
            </a:r>
            <a:r>
              <a:rPr lang="cs-CZ" altLang="cs-CZ" sz="800" b="1" dirty="0">
                <a:latin typeface="Arial" charset="0"/>
              </a:rPr>
              <a:t>Speciální programy</a:t>
            </a:r>
            <a:r>
              <a:rPr lang="cs-CZ" altLang="cs-CZ" sz="800" dirty="0">
                <a:latin typeface="Arial" charset="0"/>
              </a:rPr>
              <a:t>: Pizza, Jolly</a:t>
            </a:r>
            <a:r>
              <a:rPr lang="cs-CZ" sz="800" b="0" i="0" dirty="0">
                <a:effectLst/>
                <a:latin typeface="Google Sans"/>
              </a:rPr>
              <a:t>**</a:t>
            </a: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Další</a:t>
            </a:r>
            <a:r>
              <a:rPr lang="cs-CZ" altLang="cs-CZ" sz="800" dirty="0">
                <a:latin typeface="Arial" charset="0"/>
              </a:rPr>
              <a:t>: Maso, Ryby, Zelenina, H20 čištění, Wifi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sz="800" b="0" i="0" dirty="0">
                <a:effectLst/>
                <a:latin typeface="Google Sans"/>
              </a:rPr>
              <a:t>**</a:t>
            </a:r>
            <a:r>
              <a:rPr lang="cs-CZ" altLang="cs-CZ" sz="800" b="1" dirty="0">
                <a:latin typeface="Arial" charset="0"/>
              </a:rPr>
              <a:t>Jolly</a:t>
            </a:r>
            <a:r>
              <a:rPr lang="cs-CZ" altLang="cs-CZ" sz="800" dirty="0">
                <a:latin typeface="Arial" charset="0"/>
              </a:rPr>
              <a:t> - Přidejte do přednastaveného seznamu funkcí svou oblíbenou funkci, kterou ještě nemáte v troubě. Můžete ji nakonfigurovat pomocí aplikace </a:t>
            </a:r>
            <a:r>
              <a:rPr lang="cs-CZ" altLang="cs-CZ" sz="800" dirty="0" err="1">
                <a:latin typeface="Arial" charset="0"/>
              </a:rPr>
              <a:t>hOn</a:t>
            </a:r>
            <a:r>
              <a:rPr lang="cs-CZ" altLang="cs-CZ" sz="800" dirty="0">
                <a:latin typeface="Arial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sz="800" b="0" i="0" dirty="0">
                <a:effectLst/>
                <a:latin typeface="Google Sans"/>
              </a:rPr>
              <a:t>*</a:t>
            </a:r>
            <a:r>
              <a:rPr lang="cs-CZ" altLang="cs-CZ" sz="800" dirty="0">
                <a:latin typeface="Arial" charset="0"/>
              </a:rPr>
              <a:t>Teplota 300°C pouze pro program Pizza</a:t>
            </a:r>
            <a:br>
              <a:rPr lang="cs-CZ" altLang="cs-CZ" sz="800" dirty="0">
                <a:latin typeface="Arial" charset="0"/>
              </a:rPr>
            </a:b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  <a:r>
              <a:rPr lang="cs-CZ" altLang="cs-CZ" sz="800" b="1" u="sng" dirty="0">
                <a:latin typeface="Arial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Easy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Steam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- </a:t>
            </a:r>
            <a:r>
              <a:rPr lang="pt-BR" sz="800" dirty="0">
                <a:latin typeface="Arial" charset="0"/>
              </a:rPr>
              <a:t>parní asistence se aktivuje v různých konfiguracích s topnými tělesy</a:t>
            </a:r>
            <a:r>
              <a:rPr lang="cs-CZ" sz="800" dirty="0">
                <a:latin typeface="Arial" charset="0"/>
              </a:rPr>
              <a:t> (200 ml)</a:t>
            </a: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Wi-Fi + Bluetooth </a:t>
            </a:r>
            <a:r>
              <a:rPr lang="cs-CZ" altLang="cs-CZ" sz="800" dirty="0">
                <a:latin typeface="Arial" charset="0"/>
              </a:rPr>
              <a:t>– možnost připojení k aplikaci </a:t>
            </a:r>
            <a:r>
              <a:rPr lang="cs-CZ" altLang="cs-CZ" sz="800" dirty="0" err="1">
                <a:latin typeface="Arial" charset="0"/>
              </a:rPr>
              <a:t>hOn</a:t>
            </a:r>
            <a:r>
              <a:rPr lang="cs-CZ" altLang="cs-CZ" sz="800" dirty="0">
                <a:latin typeface="Arial" charset="0"/>
              </a:rPr>
              <a:t> a ovládání na dálku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Technologie OTA (Standard) </a:t>
            </a:r>
            <a:r>
              <a:rPr lang="cs-CZ" altLang="cs-CZ" sz="800" dirty="0">
                <a:latin typeface="Arial" charset="0"/>
              </a:rPr>
              <a:t>- Pomocí tohoto typu aktualizace mohu upravit pouze konkrétní část softwaru, která spravuje programy vaření a jejich nastavení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Hydrolytické čištění </a:t>
            </a:r>
            <a:r>
              <a:rPr lang="cs-CZ" altLang="cs-CZ" sz="800" dirty="0">
                <a:latin typeface="Arial" charset="0"/>
                <a:cs typeface="+mn-cs"/>
              </a:rPr>
              <a:t>– rychlé parní čištění za 90 min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Bezpečnost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</a:t>
            </a:r>
            <a:r>
              <a:rPr lang="cs-CZ" altLang="cs-CZ" sz="800" dirty="0">
                <a:latin typeface="Arial" charset="0"/>
                <a:cs typeface="+mn-cs"/>
              </a:rPr>
              <a:t>bezpečnostní skla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		</a:t>
            </a: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r>
              <a:rPr lang="cs-CZ" altLang="cs-CZ" sz="800" b="1" u="sng" dirty="0"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latin typeface="Arial" charset="0"/>
                <a:cs typeface="+mn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6 úrovní pečení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Nerezové postranní pojezdy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Click&amp;Clean</a:t>
            </a:r>
            <a:r>
              <a:rPr lang="cs-CZ" altLang="cs-CZ" sz="800" b="1" dirty="0">
                <a:latin typeface="Arial" charset="0"/>
              </a:rPr>
              <a:t> - </a:t>
            </a:r>
            <a:r>
              <a:rPr lang="cs-CZ" altLang="cs-CZ" sz="800" dirty="0">
                <a:latin typeface="Arial" charset="0"/>
              </a:rPr>
              <a:t>pro snadné čištění skel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Ovládání ID Superior </a:t>
            </a:r>
            <a:r>
              <a:rPr lang="cs-CZ" altLang="cs-CZ" sz="800" dirty="0">
                <a:latin typeface="Arial" charset="0"/>
              </a:rPr>
              <a:t>- Dotykové ovládání (Basic UX) + </a:t>
            </a:r>
            <a:r>
              <a:rPr lang="cs-CZ" altLang="cs-CZ" sz="800" dirty="0" err="1">
                <a:latin typeface="Arial" charset="0"/>
              </a:rPr>
              <a:t>PushPull</a:t>
            </a:r>
            <a:r>
              <a:rPr lang="cs-CZ" altLang="cs-CZ" sz="800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i="1" dirty="0">
                <a:latin typeface="Arial" charset="0"/>
              </a:rPr>
              <a:t>(Dálkové ovládání, Osvětlení, Nastavení času a teploty, Rychlý předehřev)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SoftClose</a:t>
            </a:r>
            <a:r>
              <a:rPr lang="cs-CZ" altLang="cs-CZ" sz="800" dirty="0">
                <a:latin typeface="Arial" charset="0"/>
              </a:rPr>
              <a:t> – tlumené dovírání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1x osvětlení v horní části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33704153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8059019101903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Černé sklo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Připojení		K</a:t>
            </a:r>
            <a:r>
              <a:rPr lang="cs-CZ" sz="800" dirty="0">
                <a:latin typeface="Arial" charset="0"/>
              </a:rPr>
              <a:t>abel s vidlicí 230V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× 595 × 568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32,3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34,1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687785" y="1216222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na dálku pomocí aplikace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765178" y="1976923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Teleskopický výsuv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0465F23-FF22-46EE-901E-B0690441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207" y="1164987"/>
            <a:ext cx="589760" cy="626240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75EAABF9-C665-474B-818A-DC0625773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469" y="1891191"/>
            <a:ext cx="693534" cy="559666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C48B6050-6194-4219-AFD9-96B169410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190" y="2586649"/>
            <a:ext cx="618316" cy="577471"/>
          </a:xfrm>
          <a:prstGeom prst="rect">
            <a:avLst/>
          </a:prstGeom>
        </p:spPr>
      </p:pic>
      <p:sp>
        <p:nvSpPr>
          <p:cNvPr id="46" name="TextovéPole 45">
            <a:extLst>
              <a:ext uri="{FF2B5EF4-FFF2-40B4-BE49-F238E27FC236}">
                <a16:creationId xmlns:a16="http://schemas.microsoft.com/office/drawing/2014/main" id="{38B9F9D3-E082-4EB9-AFCB-466BCAC760C4}"/>
              </a:ext>
            </a:extLst>
          </p:cNvPr>
          <p:cNvSpPr txBox="1"/>
          <p:nvPr/>
        </p:nvSpPr>
        <p:spPr>
          <a:xfrm>
            <a:off x="4727653" y="2749893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H20 čištění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AED1248-BF50-41C3-B6C1-2793E746CA6A}"/>
              </a:ext>
            </a:extLst>
          </p:cNvPr>
          <p:cNvSpPr txBox="1"/>
          <p:nvPr/>
        </p:nvSpPr>
        <p:spPr>
          <a:xfrm>
            <a:off x="95138" y="6195949"/>
            <a:ext cx="48369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sz="800" b="1" u="sng" dirty="0">
                <a:solidFill>
                  <a:schemeClr val="bg1"/>
                </a:solidFill>
                <a:latin typeface="Arial" charset="0"/>
              </a:rPr>
              <a:t>Příslušenství</a:t>
            </a:r>
            <a:br>
              <a:rPr lang="cs-CZ" sz="800" dirty="0">
                <a:solidFill>
                  <a:schemeClr val="bg1"/>
                </a:solidFill>
                <a:latin typeface="Arial" charset="0"/>
              </a:rPr>
            </a:br>
            <a:r>
              <a:rPr lang="cs-CZ" sz="800" dirty="0">
                <a:solidFill>
                  <a:schemeClr val="bg1"/>
                </a:solidFill>
                <a:latin typeface="Arial" charset="0"/>
              </a:rPr>
              <a:t>1× plech – 20 mm</a:t>
            </a:r>
            <a:r>
              <a:rPr lang="cs-CZ" sz="800" dirty="0">
                <a:solidFill>
                  <a:srgbClr val="FF0000"/>
                </a:solidFill>
                <a:latin typeface="Arial" charset="0"/>
              </a:rPr>
              <a:t>		 		</a:t>
            </a:r>
          </a:p>
          <a:p>
            <a:pPr>
              <a:spcBef>
                <a:spcPct val="0"/>
              </a:spcBef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1× plech – 40 mm			</a:t>
            </a:r>
          </a:p>
          <a:p>
            <a:pPr>
              <a:spcBef>
                <a:spcPct val="0"/>
              </a:spcBef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1× rošt 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1x teleskopické výsuvy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5202961-5237-8F9D-4EED-F3FDD8F0F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056" y="1076066"/>
            <a:ext cx="2314686" cy="229672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B473CFC-83DF-F6CA-5A09-5F4EA12CA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7261" y="3384601"/>
            <a:ext cx="1550243" cy="155996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359A981-347D-3CAE-102A-A75BD0DD01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2644" y="3441287"/>
            <a:ext cx="1212301" cy="150339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AD73A4B-69C7-A4F0-D1E3-148D3B5F2E32}"/>
              </a:ext>
            </a:extLst>
          </p:cNvPr>
          <p:cNvSpPr txBox="1"/>
          <p:nvPr/>
        </p:nvSpPr>
        <p:spPr>
          <a:xfrm>
            <a:off x="4778614" y="3418434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Parní asistence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Steam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59A39AB9-096B-FC02-5308-E56A900C66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0244" y="3326214"/>
            <a:ext cx="527983" cy="5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1747CF-528E-4FB1-8821-D297DBD7BA7C}">
  <ds:schemaRefs>
    <ds:schemaRef ds:uri="a09af93a-bc92-4cce-8ba3-c8fdbed82e22"/>
    <ds:schemaRef ds:uri="http://schemas.microsoft.com/office/2006/documentManagement/types"/>
    <ds:schemaRef ds:uri="http://schemas.microsoft.com/office/2006/metadata/properties"/>
    <ds:schemaRef ds:uri="b4af0723-3826-4aee-ba08-906e8dce3040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412</Words>
  <Application>Microsoft Office PowerPoint</Application>
  <PresentationFormat>Předvádění na obrazovce (4:3)</PresentationFormat>
  <Paragraphs>54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Google Sans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Šperl</cp:lastModifiedBy>
  <cp:revision>345</cp:revision>
  <cp:lastPrinted>2021-09-06T12:40:04Z</cp:lastPrinted>
  <dcterms:created xsi:type="dcterms:W3CDTF">2015-07-16T11:02:07Z</dcterms:created>
  <dcterms:modified xsi:type="dcterms:W3CDTF">2024-11-19T09:15:44Z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