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108" d="100"/>
          <a:sy n="108" d="100"/>
        </p:scale>
        <p:origin x="23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HWO45NM6OXB2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Kompaktní parní trouba </a:t>
            </a:r>
            <a:r>
              <a:rPr lang="en-US" altLang="cs-CZ" sz="1400" dirty="0">
                <a:latin typeface="Arial" charset="0"/>
              </a:rPr>
              <a:t>I-Touch Steam Compact Series 6</a:t>
            </a:r>
            <a:r>
              <a:rPr lang="cs-CZ" altLang="cs-CZ" sz="1400" dirty="0">
                <a:latin typeface="Arial" charset="0"/>
              </a:rPr>
              <a:t> – šíře 60 cm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Objem 34 l, energetická třída A++, parní ohřev, čištění trouby párou, horký vzduch, dotykové ovládání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8" y="883509"/>
            <a:ext cx="3946438" cy="5955425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Kapacita (l) 			34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Energetická třída			A++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Maximální výkon gril (W)		1500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Maximální výkon horkého vzduchu (W)		1530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Maximální výkon parního ohřevu (W)		800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Celkový příkon (W)			3200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Jištění (A)			15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Víceúrovňové pečení (pravý horký vzduch) </a:t>
            </a:r>
            <a:r>
              <a:rPr lang="cs-CZ" altLang="cs-CZ" sz="800" dirty="0">
                <a:latin typeface="Arial" charset="0"/>
              </a:rPr>
              <a:t>– Rozsah teplot: 50–230°C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Eco</a:t>
            </a:r>
            <a:r>
              <a:rPr lang="cs-CZ" altLang="cs-CZ" sz="800" b="1" dirty="0">
                <a:latin typeface="Arial" charset="0"/>
              </a:rPr>
              <a:t> víceúrovňové pečení </a:t>
            </a:r>
            <a:r>
              <a:rPr lang="cs-CZ" altLang="cs-CZ" sz="800" dirty="0">
                <a:latin typeface="Arial" charset="0"/>
              </a:rPr>
              <a:t>– Rozsah teplot: 50–230°C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Gril</a:t>
            </a:r>
            <a:r>
              <a:rPr lang="cs-CZ" altLang="cs-CZ" sz="800" dirty="0">
                <a:latin typeface="Arial" charset="0"/>
              </a:rPr>
              <a:t> – Rozsah teplot: 50–230°C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Víceúrovňové + gril </a:t>
            </a:r>
            <a:r>
              <a:rPr lang="cs-CZ" altLang="cs-CZ" sz="800" dirty="0">
                <a:latin typeface="Arial" charset="0"/>
              </a:rPr>
              <a:t>– Rozsah teplot: 50–230°C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Gril + ventilátor </a:t>
            </a:r>
            <a:r>
              <a:rPr lang="cs-CZ" altLang="cs-CZ" sz="800" dirty="0">
                <a:latin typeface="Arial" charset="0"/>
              </a:rPr>
              <a:t>– Rozsah teplot: 50–230°C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Steam</a:t>
            </a:r>
            <a:r>
              <a:rPr lang="cs-CZ" altLang="cs-CZ" sz="800" dirty="0">
                <a:latin typeface="Arial" charset="0"/>
                <a:cs typeface="+mn-cs"/>
              </a:rPr>
              <a:t> 100 (</a:t>
            </a:r>
            <a:r>
              <a:rPr lang="cs-CZ" altLang="cs-CZ" sz="800" b="1" dirty="0" err="1">
                <a:latin typeface="Arial" charset="0"/>
                <a:cs typeface="+mn-cs"/>
              </a:rPr>
              <a:t>Steam</a:t>
            </a:r>
            <a:r>
              <a:rPr lang="cs-CZ" altLang="cs-CZ" sz="800" b="1" dirty="0">
                <a:latin typeface="Arial" charset="0"/>
                <a:cs typeface="+mn-cs"/>
              </a:rPr>
              <a:t> PURE</a:t>
            </a:r>
            <a:r>
              <a:rPr lang="cs-CZ" altLang="cs-CZ" sz="800" dirty="0">
                <a:latin typeface="Arial" charset="0"/>
                <a:cs typeface="+mn-cs"/>
              </a:rPr>
              <a:t>) – parní pečení, přednastavená teplota 100°C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</a:rPr>
              <a:t>Steam</a:t>
            </a:r>
            <a:r>
              <a:rPr lang="cs-CZ" altLang="cs-CZ" sz="800" dirty="0">
                <a:latin typeface="Arial" charset="0"/>
              </a:rPr>
              <a:t> 130 (</a:t>
            </a:r>
            <a:r>
              <a:rPr lang="cs-CZ" altLang="cs-CZ" sz="800" b="1" dirty="0" err="1">
                <a:latin typeface="Arial" charset="0"/>
              </a:rPr>
              <a:t>Steam</a:t>
            </a:r>
            <a:r>
              <a:rPr lang="cs-CZ" altLang="cs-CZ" sz="800" b="1" dirty="0">
                <a:latin typeface="Arial" charset="0"/>
              </a:rPr>
              <a:t> WARM</a:t>
            </a:r>
            <a:r>
              <a:rPr lang="cs-CZ" altLang="cs-CZ" sz="800" dirty="0">
                <a:latin typeface="Arial" charset="0"/>
              </a:rPr>
              <a:t>) </a:t>
            </a:r>
            <a:r>
              <a:rPr lang="cs-CZ" altLang="cs-CZ" sz="800" dirty="0">
                <a:latin typeface="Arial" charset="0"/>
                <a:cs typeface="+mn-cs"/>
              </a:rPr>
              <a:t>– parní pečení, přednastavená teplota 130°C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Steam</a:t>
            </a:r>
            <a:r>
              <a:rPr lang="cs-CZ" altLang="cs-CZ" sz="800" dirty="0">
                <a:latin typeface="Arial" charset="0"/>
                <a:cs typeface="+mn-cs"/>
              </a:rPr>
              <a:t> &amp; Ring (kruhové topné těleso) (</a:t>
            </a:r>
            <a:r>
              <a:rPr lang="cs-CZ" altLang="cs-CZ" sz="800" b="1" dirty="0" err="1">
                <a:latin typeface="Arial" charset="0"/>
                <a:cs typeface="+mn-cs"/>
              </a:rPr>
              <a:t>Steam</a:t>
            </a:r>
            <a:r>
              <a:rPr lang="cs-CZ" altLang="cs-CZ" sz="800" b="1" dirty="0">
                <a:latin typeface="Arial" charset="0"/>
                <a:cs typeface="+mn-cs"/>
              </a:rPr>
              <a:t> </a:t>
            </a:r>
            <a:r>
              <a:rPr lang="cs-CZ" altLang="cs-CZ" sz="800" b="1" dirty="0" err="1">
                <a:latin typeface="Arial" charset="0"/>
                <a:cs typeface="+mn-cs"/>
              </a:rPr>
              <a:t>Crisper</a:t>
            </a:r>
            <a:r>
              <a:rPr lang="cs-CZ" altLang="cs-CZ" sz="800" dirty="0">
                <a:latin typeface="Arial" charset="0"/>
                <a:cs typeface="+mn-cs"/>
              </a:rPr>
              <a:t>) – parní pečení, přednastavená teplota 165°C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Clean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Steam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Oven</a:t>
            </a:r>
            <a:r>
              <a:rPr lang="cs-CZ" altLang="cs-CZ" sz="800" b="1" dirty="0">
                <a:latin typeface="Arial" charset="0"/>
              </a:rPr>
              <a:t> – čištění párou, 15 min, </a:t>
            </a:r>
            <a:r>
              <a:rPr lang="cs-CZ" altLang="cs-CZ" sz="800" b="1" dirty="0">
                <a:latin typeface="Arial" charset="0"/>
                <a:cs typeface="+mn-cs"/>
              </a:rPr>
              <a:t>přednastavená teplota 100°C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Dotykové ovládání + TFT displej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Elektronická minutka se zvukovou signalizací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Digitální hodiny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Funkce My taste </a:t>
            </a:r>
            <a:r>
              <a:rPr lang="cs-CZ" altLang="cs-CZ" sz="800" dirty="0">
                <a:latin typeface="Arial" charset="0"/>
              </a:rPr>
              <a:t>- vytváření vlastních programů a zaznamenávání oblíbených receptů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Recepty a tipy na vaření v aplikace </a:t>
            </a:r>
            <a:r>
              <a:rPr lang="cs-CZ" altLang="cs-CZ" sz="800" dirty="0" err="1">
                <a:latin typeface="Arial" charset="0"/>
              </a:rPr>
              <a:t>hOn</a:t>
            </a:r>
            <a:endParaRPr lang="cs-CZ" altLang="cs-CZ" sz="8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Bezpečnost</a:t>
            </a:r>
            <a:r>
              <a:rPr lang="cs-CZ" altLang="cs-CZ" sz="800" dirty="0">
                <a:latin typeface="Arial" charset="0"/>
                <a:cs typeface="+mn-cs"/>
              </a:rPr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Dětská pojistka –  zablokování tlačítek ovládání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			</a:t>
            </a:r>
            <a:br>
              <a:rPr lang="cs-CZ" altLang="cs-CZ" sz="800" dirty="0">
                <a:solidFill>
                  <a:srgbClr val="FF0000"/>
                </a:solidFill>
                <a:latin typeface="Arial" charset="0"/>
              </a:rPr>
            </a:br>
            <a:r>
              <a:rPr lang="cs-CZ" altLang="cs-CZ" sz="800" b="1" u="sng" dirty="0">
                <a:latin typeface="Arial" charset="0"/>
                <a:cs typeface="+mn-cs"/>
              </a:rPr>
              <a:t>Konstrukce</a:t>
            </a:r>
            <a:r>
              <a:rPr lang="cs-CZ" altLang="cs-CZ" sz="800" b="1" dirty="0">
                <a:latin typeface="Arial" charset="0"/>
                <a:cs typeface="+mn-cs"/>
              </a:rPr>
              <a:t> 			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Boční prolisy pro vedení plechu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Halogenové osvětlení 25 W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Nádoba na vodu pro parní ohřev 1 l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Nerezový interiér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b="1" u="sng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b="1" u="sng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b="1" u="sng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solidFill>
                  <a:schemeClr val="bg1"/>
                </a:solidFill>
                <a:latin typeface="Arial" charset="0"/>
              </a:rPr>
              <a:t>Příslušenství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bg1"/>
                </a:solidFill>
                <a:latin typeface="Arial" charset="0"/>
              </a:rPr>
              <a:t>1x nerezový plech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bg1"/>
                </a:solidFill>
                <a:latin typeface="Arial" charset="0"/>
              </a:rPr>
              <a:t>1x děrovaný plech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bg1"/>
                </a:solidFill>
                <a:latin typeface="Arial" charset="0"/>
              </a:rPr>
              <a:t>1x grilovací mřížka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33703463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EAN		8059019051659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Barva		Černá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455 × 596 × 546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530 × 650 × 650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40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191683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Bezdotyková technologie ovládání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778586" y="1245608"/>
            <a:ext cx="914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Parní ohřev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788023" y="1751275"/>
            <a:ext cx="893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Boční prolisy pro vedení plechů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5068157-FAB8-4DF5-8828-8919764E8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87" y="1005651"/>
            <a:ext cx="626400" cy="6264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81CAD64-FEE4-4AF3-8725-6207AAAF14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85" y="1710601"/>
            <a:ext cx="626400" cy="6264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80042E3-A1E6-E49F-7F9D-7C4458F51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1561261"/>
            <a:ext cx="2074230" cy="155148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FE6A5E5-334F-BE78-46BB-71AE3BC8DD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3210911"/>
            <a:ext cx="1277753" cy="96200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DDF8412-45CE-AC71-7290-2785B28750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5058" y="3200568"/>
            <a:ext cx="1694380" cy="98269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D1FE934-7573-FD2A-47C7-0E6CA8C843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4162" y="1225005"/>
            <a:ext cx="914438" cy="1887736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690CFBE1-C4A8-AC51-0E20-A9DE763EDD2A}"/>
              </a:ext>
            </a:extLst>
          </p:cNvPr>
          <p:cNvSpPr txBox="1"/>
          <p:nvPr/>
        </p:nvSpPr>
        <p:spPr>
          <a:xfrm>
            <a:off x="6220324" y="1148016"/>
            <a:ext cx="1369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Objem 34 l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D0AD0595-3B41-EF37-715B-4EF09CB160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4110" y="2553916"/>
            <a:ext cx="581380" cy="584775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5AB4FB07-4FC2-45FC-AE2F-4B759BF5E299}"/>
              </a:ext>
            </a:extLst>
          </p:cNvPr>
          <p:cNvSpPr txBox="1"/>
          <p:nvPr/>
        </p:nvSpPr>
        <p:spPr>
          <a:xfrm>
            <a:off x="4767925" y="2792614"/>
            <a:ext cx="8932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Svět receptů</a:t>
            </a: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1747CF-528E-4FB1-8821-D297DBD7BA7C}">
  <ds:schemaRefs>
    <ds:schemaRef ds:uri="http://schemas.openxmlformats.org/package/2006/metadata/core-properties"/>
    <ds:schemaRef ds:uri="http://purl.org/dc/terms/"/>
    <ds:schemaRef ds:uri="b4af0723-3826-4aee-ba08-906e8dce3040"/>
    <ds:schemaRef ds:uri="http://schemas.microsoft.com/office/infopath/2007/PartnerControls"/>
    <ds:schemaRef ds:uri="http://purl.org/dc/dcmitype/"/>
    <ds:schemaRef ds:uri="http://schemas.microsoft.com/office/2006/documentManagement/types"/>
    <ds:schemaRef ds:uri="a09af93a-bc92-4cce-8ba3-c8fdbed82e2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3711</TotalTime>
  <Words>371</Words>
  <Application>Microsoft Office PowerPoint</Application>
  <PresentationFormat>Předvádění na obrazovce (4:3)</PresentationFormat>
  <Paragraphs>60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303</cp:revision>
  <cp:lastPrinted>2016-05-31T13:00:02Z</cp:lastPrinted>
  <dcterms:created xsi:type="dcterms:W3CDTF">2015-07-16T11:02:07Z</dcterms:created>
  <dcterms:modified xsi:type="dcterms:W3CDTF">2023-06-21T08:25:58Z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