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  <a:srgbClr val="01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04.07.2024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04.07.2024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04.07.2024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04.07.2024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04.07.2024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04.07.2024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ál 13">
            <a:extLst>
              <a:ext uri="{FF2B5EF4-FFF2-40B4-BE49-F238E27FC236}">
                <a16:creationId xmlns:a16="http://schemas.microsoft.com/office/drawing/2014/main" id="{C74BDE2C-FB57-2418-2679-01BE8E418121}"/>
              </a:ext>
            </a:extLst>
          </p:cNvPr>
          <p:cNvSpPr/>
          <p:nvPr/>
        </p:nvSpPr>
        <p:spPr>
          <a:xfrm>
            <a:off x="4864692" y="2738825"/>
            <a:ext cx="720000" cy="720000"/>
          </a:xfrm>
          <a:prstGeom prst="ellipse">
            <a:avLst/>
          </a:prstGeom>
          <a:solidFill>
            <a:srgbClr val="6DC4C3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ln>
                <a:solidFill>
                  <a:srgbClr val="81D8D0"/>
                </a:solidFill>
              </a:ln>
              <a:solidFill>
                <a:srgbClr val="81D8D0"/>
              </a:solidFill>
            </a:endParaRP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041BFDBC-352A-1DDA-60DD-8D906BB09CEC}"/>
              </a:ext>
            </a:extLst>
          </p:cNvPr>
          <p:cNvSpPr/>
          <p:nvPr/>
        </p:nvSpPr>
        <p:spPr>
          <a:xfrm>
            <a:off x="4862928" y="1863872"/>
            <a:ext cx="720000" cy="720000"/>
          </a:xfrm>
          <a:prstGeom prst="ellipse">
            <a:avLst/>
          </a:prstGeom>
          <a:solidFill>
            <a:srgbClr val="6DC4C3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ln>
                <a:solidFill>
                  <a:srgbClr val="81D8D0"/>
                </a:solidFill>
              </a:ln>
              <a:solidFill>
                <a:srgbClr val="81D8D0"/>
              </a:solidFill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4CC186CB-D4BA-3AEB-1A7A-B6695C3E3D29}"/>
              </a:ext>
            </a:extLst>
          </p:cNvPr>
          <p:cNvSpPr/>
          <p:nvPr/>
        </p:nvSpPr>
        <p:spPr>
          <a:xfrm>
            <a:off x="4864258" y="1056208"/>
            <a:ext cx="720000" cy="720000"/>
          </a:xfrm>
          <a:prstGeom prst="ellipse">
            <a:avLst/>
          </a:prstGeom>
          <a:solidFill>
            <a:srgbClr val="6DC4C3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ln>
                <a:solidFill>
                  <a:srgbClr val="81D8D0"/>
                </a:solidFill>
              </a:ln>
              <a:solidFill>
                <a:srgbClr val="81D8D0"/>
              </a:solidFill>
            </a:endParaRPr>
          </a:p>
        </p:txBody>
      </p:sp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6DC4C3"/>
                </a:solidFill>
                <a:latin typeface="Arial" charset="0"/>
              </a:rPr>
              <a:t>CMS518EW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Vestavná </a:t>
            </a:r>
            <a:r>
              <a:rPr lang="cs-CZ" altLang="cs-CZ" sz="1400" dirty="0" err="1">
                <a:latin typeface="Arial" charset="0"/>
              </a:rPr>
              <a:t>monoklimatická</a:t>
            </a:r>
            <a:r>
              <a:rPr lang="cs-CZ" altLang="cs-CZ" sz="1400" dirty="0">
                <a:latin typeface="Arial" charset="0"/>
              </a:rPr>
              <a:t> chladnička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Elektronické ovládání, 2x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Crisper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na zeleninu a ovoce, Reverzibilní dvířka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2019/2016)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Celkový čistý objem (l)		316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za den (kWh/den)		0,313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Roční spotřeba energie (kWh/rok)		114</a:t>
            </a: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39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Klimatická třída			ST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Vlastnosti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Statické chlazení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Elektronické ovládání – dotykové ovládání ovládacího panelu</a:t>
            </a:r>
          </a:p>
          <a:p>
            <a:pPr marL="0" lvl="0" indent="0">
              <a:spcBef>
                <a:spcPct val="0"/>
              </a:spcBef>
              <a:buNone/>
            </a:pPr>
            <a:endParaRPr lang="cs-CZ" altLang="cs-CZ" sz="800" b="1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Chladnička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5 + 1 skleněné police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4 + 1 přihrádky ve dveřích chladničky</a:t>
            </a:r>
          </a:p>
          <a:p>
            <a:pPr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2x </a:t>
            </a:r>
            <a:r>
              <a:rPr lang="cs-CZ" altLang="cs-CZ" sz="800" dirty="0" err="1">
                <a:latin typeface="Arial" charset="0"/>
              </a:rPr>
              <a:t>Crisper</a:t>
            </a:r>
            <a:r>
              <a:rPr lang="cs-CZ" altLang="cs-CZ" sz="800" dirty="0">
                <a:latin typeface="Arial" charset="0"/>
              </a:rPr>
              <a:t> zásuvka na ovoce a zeleninu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Osvětlení </a:t>
            </a:r>
            <a:r>
              <a:rPr lang="cs-CZ" altLang="cs-CZ" sz="800" dirty="0" err="1">
                <a:latin typeface="Arial" charset="0"/>
              </a:rPr>
              <a:t>Sky</a:t>
            </a:r>
            <a:r>
              <a:rPr lang="cs-CZ" altLang="cs-CZ" sz="800" dirty="0">
                <a:latin typeface="Arial" charset="0"/>
              </a:rPr>
              <a:t> LED</a:t>
            </a: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 nastavitelné nožičky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Reverzibilní dvířka –  výměnné panty dveří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1 kompresor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96136" y="5085184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34901586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8059019079110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Barva		Bílá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1767 × 540 × 540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58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1840 × 573 × 573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63,5</a:t>
            </a:r>
          </a:p>
        </p:txBody>
      </p:sp>
      <p:sp>
        <p:nvSpPr>
          <p:cNvPr id="5" name="Obdélník 4"/>
          <p:cNvSpPr/>
          <p:nvPr/>
        </p:nvSpPr>
        <p:spPr>
          <a:xfrm>
            <a:off x="7210636" y="2290542"/>
            <a:ext cx="562307" cy="438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177 cm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2019/2016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80E7834E-D3E6-4C4F-A544-04717AE6B2E1}"/>
              </a:ext>
            </a:extLst>
          </p:cNvPr>
          <p:cNvCxnSpPr>
            <a:cxnSpLocks/>
          </p:cNvCxnSpPr>
          <p:nvPr/>
        </p:nvCxnSpPr>
        <p:spPr>
          <a:xfrm>
            <a:off x="7281225" y="1032649"/>
            <a:ext cx="0" cy="29626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2C62957C-A3C5-483F-8ED8-BA3AE78FF7E1}"/>
              </a:ext>
            </a:extLst>
          </p:cNvPr>
          <p:cNvSpPr txBox="1"/>
          <p:nvPr/>
        </p:nvSpPr>
        <p:spPr>
          <a:xfrm>
            <a:off x="4802559" y="1255875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 zásuvka v chladničce</a:t>
            </a:r>
          </a:p>
        </p:txBody>
      </p:sp>
      <p:pic>
        <p:nvPicPr>
          <p:cNvPr id="42" name="Obrázek 41">
            <a:extLst>
              <a:ext uri="{FF2B5EF4-FFF2-40B4-BE49-F238E27FC236}">
                <a16:creationId xmlns:a16="http://schemas.microsoft.com/office/drawing/2014/main" id="{7DF1CEE4-6E3D-483B-A020-F8D81CDEB0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00" t="-11333" r="-13334" b="-14999"/>
          <a:stretch/>
        </p:blipFill>
        <p:spPr>
          <a:xfrm>
            <a:off x="4078373" y="1068578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4" name="TextovéPole 43">
            <a:extLst>
              <a:ext uri="{FF2B5EF4-FFF2-40B4-BE49-F238E27FC236}">
                <a16:creationId xmlns:a16="http://schemas.microsoft.com/office/drawing/2014/main" id="{4FD41F8B-1AC6-4571-ACAE-E70398C012FD}"/>
              </a:ext>
            </a:extLst>
          </p:cNvPr>
          <p:cNvSpPr txBox="1"/>
          <p:nvPr/>
        </p:nvSpPr>
        <p:spPr>
          <a:xfrm>
            <a:off x="4784902" y="2065779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Výměnný závěs dveří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45" name="Obrázek 44">
            <a:extLst>
              <a:ext uri="{FF2B5EF4-FFF2-40B4-BE49-F238E27FC236}">
                <a16:creationId xmlns:a16="http://schemas.microsoft.com/office/drawing/2014/main" id="{118A33F3-6D4C-40A9-A651-F0B16F087E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58" y="1898139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8CC9A616-2517-423D-BC93-F44ADBC430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389" y="2870921"/>
            <a:ext cx="560672" cy="560672"/>
          </a:xfrm>
          <a:prstGeom prst="rect">
            <a:avLst/>
          </a:prstGeom>
        </p:spPr>
      </p:pic>
      <p:sp>
        <p:nvSpPr>
          <p:cNvPr id="46" name="Vývojový diagram: spojnice 45">
            <a:extLst>
              <a:ext uri="{FF2B5EF4-FFF2-40B4-BE49-F238E27FC236}">
                <a16:creationId xmlns:a16="http://schemas.microsoft.com/office/drawing/2014/main" id="{5541ADCF-A201-4CD3-9625-58BBABB435D4}"/>
              </a:ext>
            </a:extLst>
          </p:cNvPr>
          <p:cNvSpPr/>
          <p:nvPr/>
        </p:nvSpPr>
        <p:spPr>
          <a:xfrm>
            <a:off x="4068458" y="2742761"/>
            <a:ext cx="720000" cy="720000"/>
          </a:xfrm>
          <a:prstGeom prst="flowChartConnector">
            <a:avLst/>
          </a:prstGeom>
          <a:noFill/>
          <a:ln w="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6CC2584B-6CC0-4314-9457-6D57A5D4E7CC}"/>
              </a:ext>
            </a:extLst>
          </p:cNvPr>
          <p:cNvSpPr txBox="1"/>
          <p:nvPr/>
        </p:nvSpPr>
        <p:spPr>
          <a:xfrm>
            <a:off x="4777472" y="2901009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LED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osvětlení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4D8F117-1187-09E8-2FFA-5C6F3E7EBE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5838" y="277378"/>
            <a:ext cx="670618" cy="69348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5366AE8-1784-FC54-426C-AF7D1B4A78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322" y="6423720"/>
            <a:ext cx="1917846" cy="630297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2D3369FF-B7AD-237D-BFEA-1174A4E2D9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5852" y="1356808"/>
            <a:ext cx="1323655" cy="2682143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20195B2A-F1BA-E367-123A-BA61FFADD8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9345" y="1051650"/>
            <a:ext cx="1508275" cy="2875560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02116B1E-BF83-8DDD-2D2B-42DCA9B458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4312" y="3951203"/>
            <a:ext cx="1080374" cy="1065157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981F81FE-1801-9AC6-BE87-17B2A36906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27591" y="4079724"/>
            <a:ext cx="1921060" cy="111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240</Words>
  <Application>Microsoft Office PowerPoint</Application>
  <PresentationFormat>Předvádění na obrazovce (4:3)</PresentationFormat>
  <Paragraphs>42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208</cp:revision>
  <cp:lastPrinted>2016-05-31T13:00:02Z</cp:lastPrinted>
  <dcterms:created xsi:type="dcterms:W3CDTF">2015-07-16T11:02:07Z</dcterms:created>
  <dcterms:modified xsi:type="dcterms:W3CDTF">2024-07-04T08:15:14Z</dcterms:modified>
</cp:coreProperties>
</file>