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5400" autoAdjust="0"/>
  </p:normalViewPr>
  <p:slideViewPr>
    <p:cSldViewPr snapToGrid="0">
      <p:cViewPr varScale="1">
        <p:scale>
          <a:sx n="85" d="100"/>
          <a:sy n="85" d="100"/>
        </p:scale>
        <p:origin x="1406" y="58"/>
      </p:cViewPr>
      <p:guideLst>
        <p:guide orient="horz" pos="2478"/>
        <p:guide orient="horz" pos="2160"/>
        <p:guide orient="horz" pos="138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33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86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982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4536" y="410412"/>
            <a:ext cx="7772400" cy="576064"/>
          </a:xfrm>
          <a:prstGeom prst="rect">
            <a:avLst/>
          </a:prstGeom>
        </p:spPr>
        <p:txBody>
          <a:bodyPr anchor="t"/>
          <a:lstStyle>
            <a:lvl1pPr algn="l">
              <a:defRPr sz="2400" b="1" cap="all" baseline="0">
                <a:solidFill>
                  <a:srgbClr val="CC0000"/>
                </a:solidFill>
                <a:latin typeface="Gotham Narrow Bold" pitchFamily="50" charset="0"/>
              </a:defRPr>
            </a:lvl1pPr>
          </a:lstStyle>
          <a:p>
            <a:r>
              <a:rPr lang="cs-CZ" dirty="0"/>
              <a:t>Kliknutím lze upravit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20284" y="1170254"/>
            <a:ext cx="8517700" cy="37827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solidFill>
                  <a:srgbClr val="CC0000"/>
                </a:solidFill>
                <a:latin typeface="Gotham Narrow Light" pitchFamily="50" charset="0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pic>
        <p:nvPicPr>
          <p:cNvPr id="7" name="bolloH.png"/>
          <p:cNvPicPr/>
          <p:nvPr userDrawn="1"/>
        </p:nvPicPr>
        <p:blipFill>
          <a:blip r:embed="rId2" cstate="print">
            <a:alphaModFix amt="50277"/>
          </a:blip>
          <a:srcRect l="24242" t="42040"/>
          <a:stretch>
            <a:fillRect/>
          </a:stretch>
        </p:blipFill>
        <p:spPr>
          <a:xfrm>
            <a:off x="-16423" y="-27383"/>
            <a:ext cx="3148264" cy="2352183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egnaposto testo 2"/>
          <p:cNvSpPr>
            <a:spLocks noGrp="1"/>
          </p:cNvSpPr>
          <p:nvPr>
            <p:ph type="body" idx="14" hasCustomPrompt="1"/>
          </p:nvPr>
        </p:nvSpPr>
        <p:spPr>
          <a:xfrm>
            <a:off x="467544" y="2420888"/>
            <a:ext cx="3600400" cy="4176464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600" b="0" i="0">
                <a:solidFill>
                  <a:schemeClr val="tx1">
                    <a:lumMod val="50000"/>
                    <a:lumOff val="50000"/>
                  </a:schemeClr>
                </a:solidFill>
                <a:latin typeface="Gotham Narrow Medium"/>
                <a:cs typeface="Gotham Narrow Medium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8324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26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66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6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88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31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47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63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26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00C46-D848-4F40-BD5D-C53C2B13DC1D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23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3.png"/><Relationship Id="rId7" Type="http://schemas.openxmlformats.org/officeDocument/2006/relationships/image" Target="../media/image7.emf"/><Relationship Id="rId12" Type="http://schemas.openxmlformats.org/officeDocument/2006/relationships/image" Target="../media/image12.jpeg"/><Relationship Id="rId17" Type="http://schemas.openxmlformats.org/officeDocument/2006/relationships/image" Target="../media/image17.jpg"/><Relationship Id="rId2" Type="http://schemas.openxmlformats.org/officeDocument/2006/relationships/image" Target="../media/image2.jpe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L:\marketing\L O G O\HOOVER\logo Hoover 2014\logo_hoover 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793" y="5922000"/>
            <a:ext cx="961207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" y="-15240"/>
            <a:ext cx="8983980" cy="928255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cs-CZ" sz="2800" dirty="0"/>
              <a:t>H7W449AMBC-S</a:t>
            </a:r>
            <a:br>
              <a:rPr lang="cs-CZ" sz="2800" dirty="0"/>
            </a:br>
            <a:r>
              <a:rPr lang="cs-CZ" altLang="cs-CZ" sz="1400" b="0" cap="none" dirty="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  <a:t>Předem plněná automatická pračka </a:t>
            </a:r>
            <a:r>
              <a:rPr lang="cs-CZ" altLang="cs-CZ" sz="1400" b="0" cap="none" dirty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H-</a:t>
            </a:r>
            <a:r>
              <a:rPr lang="cs-CZ" altLang="cs-CZ" sz="1400" b="0" cap="none" dirty="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  <a:t>WASH </a:t>
            </a:r>
            <a:r>
              <a:rPr lang="cs-CZ" altLang="cs-CZ" sz="1400" b="0" cap="none" dirty="0" smtClean="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  <a:t>700</a:t>
            </a:r>
            <a:r>
              <a:rPr lang="cs-CZ" altLang="cs-CZ" sz="1400" b="0" cap="none" dirty="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cs-CZ" altLang="cs-CZ" sz="1400" b="0" cap="none" dirty="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</a:br>
            <a:r>
              <a:rPr lang="cs-CZ" altLang="cs-CZ" sz="1400" b="0" cap="none" dirty="0">
                <a:solidFill>
                  <a:srgbClr val="C00000"/>
                </a:solidFill>
                <a:latin typeface="Arial" charset="0"/>
              </a:rPr>
              <a:t>Wifi + Bluetooth připojení, aplikace hOn, Certifikace BAF, displej v CZ i SK, pára, Eco Power Inverter motor, Eco Doser</a:t>
            </a:r>
            <a:endParaRPr lang="cs-CZ" altLang="cs-CZ" sz="1400" b="0" cap="none" dirty="0">
              <a:solidFill>
                <a:srgbClr val="C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1" name="Zástupný symbol pro text 3"/>
          <p:cNvSpPr>
            <a:spLocks noGrp="1"/>
          </p:cNvSpPr>
          <p:nvPr>
            <p:ph type="body" idx="14"/>
          </p:nvPr>
        </p:nvSpPr>
        <p:spPr>
          <a:xfrm>
            <a:off x="0" y="785618"/>
            <a:ext cx="4122420" cy="6072382"/>
          </a:xfrm>
        </p:spPr>
        <p:txBody>
          <a:bodyPr anchor="t">
            <a:noAutofit/>
          </a:bodyPr>
          <a:lstStyle/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Hlavní vlastnosti (Nařízení v přenesené pravomoci: (EU) 2019/2014)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Třída energetické účinnosti		A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Jmenovitá kapacita (kg)		9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Spotřeba energie na 1 cyklus programu Eco 40-60 (kWh) 	0,493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Spotřeba energie na 100 cyklů programu Eco 40-60 (kWh)	49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Spotřeba vody na 1 cyklus v programu Eco 40-60 (l) 	48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Otáčky při odstřeďování (ot./min)		1330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Třída účinnosti sušení odstřeďováním		B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Trvání programu Eco 40-60 (h:min)		3:48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Úroveň emisí hluku ve fázi odstřeďování (dB(A) re 1 pW) 	76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Emisní třída hluku šířeného vzduchem při odstřeďování	B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b="1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Technologie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Wifi + Bluetooth připojení </a:t>
            </a: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-  možnost bezdotykového připojení k Wifi a ovládání pračky přes aplikaci hOn se širokou škálou dodatečných informací a funkcí.</a:t>
            </a:r>
            <a:endParaRPr lang="cs-CZ" altLang="cs-CZ" sz="8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Funkce naskenování štítků oblečení a možnost vytvoření virtuálního šatníku.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      Aplikace hOn navrhne nejlepší program pro péči o vaše oděvy.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Kompatibilní s hlasovými aplikacemi Alexa (Amazon) a Google (v angličtině)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Auto Care </a:t>
            </a: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– automaticky přizpůsobí průběh praní kapacitě a typologii zatížení       s maximální péčí a s dokonalými výsledky již při 30°C díky perfektnímu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      smísení vody a detergentu.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charset="0"/>
              </a:rPr>
              <a:t>Kg Mode Plus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– optimalizace délky cyklu, spotřeby vody a energie v závislosti na aktuálním množství náplně. 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Eco Power Inverter – BPM Invertorový motor s tichým chodem. Nejvýkonnější bezkartáčový motor s nejdelší výdrží a největší efektivitou.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Eco Doser – motor v kombinaci s inteligentním algoritmem AI zjistí aktuální hmotnost náplně a na základě toho stanoví na displeji doporučené množství  pracího prostředku podle úrovně znečištění a typologie zvoleného cyklu.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Extra široký buben 525 mm</a:t>
            </a:r>
            <a:endParaRPr lang="cs-CZ" altLang="cs-CZ" sz="800" dirty="0">
              <a:solidFill>
                <a:schemeClr val="tx1"/>
              </a:solidFill>
              <a:latin typeface="Arial" charset="0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Programy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	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16 programů základních + Wifi programy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Auto Care, All In One 49 min, Rychlá péče 14,30,44 min, </a:t>
            </a: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Allergy Care Pro, Steam Care Pro,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Jemná péče, Fitness péče, Máchání, Dálkové ovládání – Wifi, Bavlna, Eco 40 - 60°C, Vlna / Ruční praní, 20°C – snížená teplota praní se stejným výsledkem jako při praní na 40°C s 60% úsporou energie, Syntetika a barevné, Odčerpání + Odstřeďování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Funkce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solidFill>
                  <a:schemeClr val="tx1"/>
                </a:solidFill>
                <a:latin typeface="Arial" charset="0"/>
              </a:rPr>
              <a:t>Nastavení jazyka (CZ i SK ve výbavě),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Nastavení otáček odstřeďování a teploty praní, Odložený start až 24 hod, </a:t>
            </a:r>
            <a:r>
              <a:rPr lang="cs-CZ" altLang="cs-CZ" sz="800" b="1" dirty="0">
                <a:solidFill>
                  <a:schemeClr val="tx1"/>
                </a:solidFill>
                <a:latin typeface="Arial" charset="0"/>
              </a:rPr>
              <a:t>Snížení hlučnosti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, Předpírka, Přídavné máchání, Proti pomačkání, Nastavení úrovně znečištění (3), Rychlé praní (14, 30, 44 min), Pára (3 úrovně), </a:t>
            </a:r>
            <a:r>
              <a:rPr lang="cs-CZ" altLang="cs-CZ" sz="800" b="1" dirty="0">
                <a:solidFill>
                  <a:schemeClr val="tx1"/>
                </a:solidFill>
                <a:latin typeface="Arial" charset="0"/>
              </a:rPr>
              <a:t>Active Wash – optimalizace spotřeby vody a energie u malých náplní se slabým znečištěním,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Program pro čištění bubnu, Zablokování tlačítek, Ukazatel zůstatkového času, vypnutí zvukové signalizace, nastavení tvrdosti vody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Bezpečnost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	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Bezpečnostní zámek dveří/ Ochrana proti úniku vody a proti přepěnění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Konstrukce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Dotykový digitální 6místný displej v CZ i SK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Eco Power Inverter motor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Materiál bubnu Nerez/ vany Silitech/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Panty dvířek vlevo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Průměr plnícího otvoru 36 cm / Úhel otevírání dvířek 180°</a:t>
            </a:r>
            <a:endParaRPr lang="cs-CZ" altLang="cs-CZ" sz="800" b="1" dirty="0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26078" y="1067303"/>
            <a:ext cx="0" cy="540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78604" y="1067314"/>
            <a:ext cx="0" cy="540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2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0406" y="5753747"/>
            <a:ext cx="720000" cy="720000"/>
          </a:xfrm>
          <a:prstGeom prst="rect">
            <a:avLst/>
          </a:prstGeom>
        </p:spPr>
      </p:pic>
      <p:sp>
        <p:nvSpPr>
          <p:cNvPr id="33" name="TextBox 22"/>
          <p:cNvSpPr txBox="1"/>
          <p:nvPr/>
        </p:nvSpPr>
        <p:spPr>
          <a:xfrm>
            <a:off x="4914901" y="5760049"/>
            <a:ext cx="762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Pára pro oživení prádla, desinfekci </a:t>
            </a:r>
          </a:p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odstranění zápachu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36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786" y="3384620"/>
            <a:ext cx="720000" cy="720000"/>
          </a:xfrm>
          <a:prstGeom prst="rect">
            <a:avLst/>
          </a:prstGeom>
        </p:spPr>
      </p:pic>
      <p:sp>
        <p:nvSpPr>
          <p:cNvPr id="37" name="TextBox 22"/>
          <p:cNvSpPr txBox="1"/>
          <p:nvPr/>
        </p:nvSpPr>
        <p:spPr>
          <a:xfrm>
            <a:off x="4904509" y="3477509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Noční praní se sníženou hladinou hluku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39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380" y="1036967"/>
            <a:ext cx="720000" cy="720000"/>
          </a:xfrm>
          <a:prstGeom prst="rect">
            <a:avLst/>
          </a:prstGeom>
        </p:spPr>
      </p:pic>
      <p:sp>
        <p:nvSpPr>
          <p:cNvPr id="40" name="TextBox 22"/>
          <p:cNvSpPr txBox="1"/>
          <p:nvPr/>
        </p:nvSpPr>
        <p:spPr>
          <a:xfrm>
            <a:off x="4952609" y="1131936"/>
            <a:ext cx="6915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Wifi </a:t>
            </a:r>
          </a:p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Bluetooth připojení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23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0886" y="1829447"/>
            <a:ext cx="720000" cy="720000"/>
          </a:xfrm>
          <a:prstGeom prst="rect">
            <a:avLst/>
          </a:prstGeom>
        </p:spPr>
      </p:pic>
      <p:pic>
        <p:nvPicPr>
          <p:cNvPr id="27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026" y="2591447"/>
            <a:ext cx="720000" cy="720000"/>
          </a:xfrm>
          <a:prstGeom prst="rect">
            <a:avLst/>
          </a:prstGeom>
        </p:spPr>
      </p:pic>
      <p:sp>
        <p:nvSpPr>
          <p:cNvPr id="28" name="TextBox 22"/>
          <p:cNvSpPr txBox="1"/>
          <p:nvPr/>
        </p:nvSpPr>
        <p:spPr>
          <a:xfrm>
            <a:off x="4947080" y="2659981"/>
            <a:ext cx="75507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 Power Invertor motor -  tichý chod a silný výkon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34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411" y="4195112"/>
            <a:ext cx="720000" cy="720000"/>
          </a:xfrm>
          <a:prstGeom prst="rect">
            <a:avLst/>
          </a:prstGeom>
        </p:spPr>
      </p:pic>
      <p:sp>
        <p:nvSpPr>
          <p:cNvPr id="42" name="TextBox 22"/>
          <p:cNvSpPr txBox="1"/>
          <p:nvPr/>
        </p:nvSpPr>
        <p:spPr>
          <a:xfrm>
            <a:off x="4932379" y="4300696"/>
            <a:ext cx="720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Vypočítání doporučeného množství detergentu</a:t>
            </a:r>
            <a:endParaRPr lang="cs-CZ" sz="700" b="1" dirty="0">
              <a:solidFill>
                <a:schemeClr val="bg1"/>
              </a:solidFill>
            </a:endParaRPr>
          </a:p>
        </p:txBody>
      </p:sp>
      <p:sp>
        <p:nvSpPr>
          <p:cNvPr id="35" name="Obdélník 34"/>
          <p:cNvSpPr/>
          <p:nvPr/>
        </p:nvSpPr>
        <p:spPr>
          <a:xfrm>
            <a:off x="5707536" y="4941168"/>
            <a:ext cx="34364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</a:t>
            </a:r>
            <a:r>
              <a:rPr lang="cs-CZ" sz="800" dirty="0">
                <a:latin typeface="Arial" charset="0"/>
              </a:rPr>
              <a:t>31018970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EAN		</a:t>
            </a:r>
            <a:r>
              <a:rPr lang="cs-CZ" sz="800" dirty="0">
                <a:latin typeface="Arial" charset="0"/>
              </a:rPr>
              <a:t>8059019047232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Barva 		</a:t>
            </a:r>
            <a:r>
              <a:rPr lang="cs-CZ" altLang="cs-CZ" sz="800" dirty="0">
                <a:latin typeface="Arial" charset="0"/>
              </a:rPr>
              <a:t>Bílá s černými dvířky a 		chromovaným detailem dvířek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výrobku v x š x h (mm)	850 x 595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510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(kg)	62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(mm)	900 x 650 x 556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65</a:t>
            </a: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447" y="2594470"/>
            <a:ext cx="720000" cy="720000"/>
          </a:xfrm>
          <a:prstGeom prst="flowChartConnector">
            <a:avLst/>
          </a:prstGeom>
        </p:spPr>
      </p:pic>
      <p:sp>
        <p:nvSpPr>
          <p:cNvPr id="49" name="TextBox 22"/>
          <p:cNvSpPr txBox="1"/>
          <p:nvPr/>
        </p:nvSpPr>
        <p:spPr>
          <a:xfrm>
            <a:off x="4939531" y="1827619"/>
            <a:ext cx="7550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Aplikace </a:t>
            </a:r>
          </a:p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 umožní naskenovat oblečení a navrhne péči o oděvy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17" name="Obrázek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4880" y="5776595"/>
            <a:ext cx="720000" cy="720000"/>
          </a:xfrm>
          <a:prstGeom prst="flowChartConnector">
            <a:avLst/>
          </a:prstGeom>
        </p:spPr>
      </p:pic>
      <p:pic>
        <p:nvPicPr>
          <p:cNvPr id="57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027" y="4976507"/>
            <a:ext cx="720000" cy="720000"/>
          </a:xfrm>
          <a:prstGeom prst="rect">
            <a:avLst/>
          </a:prstGeom>
        </p:spPr>
      </p:pic>
      <p:sp>
        <p:nvSpPr>
          <p:cNvPr id="58" name="TextBox 22"/>
          <p:cNvSpPr txBox="1"/>
          <p:nvPr/>
        </p:nvSpPr>
        <p:spPr>
          <a:xfrm>
            <a:off x="4888775" y="4948656"/>
            <a:ext cx="8463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</a:t>
            </a:r>
          </a:p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Allergy Care Pro</a:t>
            </a:r>
          </a:p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certifikací British Allergy Foundation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015" y="1029335"/>
            <a:ext cx="720000" cy="720000"/>
          </a:xfrm>
          <a:prstGeom prst="flowChartConnector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7"/>
          <a:srcRect l="3022" t="8817" r="4558" b="5317"/>
          <a:stretch/>
        </p:blipFill>
        <p:spPr>
          <a:xfrm>
            <a:off x="4192438" y="1811546"/>
            <a:ext cx="733246" cy="741873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4220" y="3384620"/>
            <a:ext cx="720000" cy="720000"/>
          </a:xfrm>
          <a:prstGeom prst="flowChartConnector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120" y="4974165"/>
            <a:ext cx="720000" cy="720000"/>
          </a:xfrm>
          <a:prstGeom prst="flowChartConnector">
            <a:avLst/>
          </a:prstGeom>
        </p:spPr>
      </p:pic>
      <p:pic>
        <p:nvPicPr>
          <p:cNvPr id="38" name="Picture 2" descr="VÃ½sledek obrÃ¡zku pro alexa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23" t="7143" r="25978" b="7619"/>
          <a:stretch/>
        </p:blipFill>
        <p:spPr bwMode="auto">
          <a:xfrm>
            <a:off x="5735098" y="1249636"/>
            <a:ext cx="648000" cy="64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8" descr="VÃ½sledek obrÃ¡zku pro google home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86" r="62359" b="14322"/>
          <a:stretch/>
        </p:blipFill>
        <p:spPr bwMode="auto">
          <a:xfrm>
            <a:off x="6383098" y="1284457"/>
            <a:ext cx="936000" cy="597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TextovéPole 43">
            <a:extLst>
              <a:ext uri="{FF2B5EF4-FFF2-40B4-BE49-F238E27FC236}">
                <a16:creationId xmlns:a16="http://schemas.microsoft.com/office/drawing/2014/main" xmlns="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2019/2014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pic>
        <p:nvPicPr>
          <p:cNvPr id="45" name="Obrázek 4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5768" y="1103071"/>
            <a:ext cx="828000" cy="828000"/>
          </a:xfrm>
          <a:prstGeom prst="rect">
            <a:avLst/>
          </a:prstGeom>
        </p:spPr>
      </p:pic>
      <p:pic>
        <p:nvPicPr>
          <p:cNvPr id="46" name="Obrázek 4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3608" y="4173209"/>
            <a:ext cx="761439" cy="756000"/>
          </a:xfrm>
          <a:prstGeom prst="flowChartConnector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38" t="4705" r="17733" b="4314"/>
          <a:stretch/>
        </p:blipFill>
        <p:spPr>
          <a:xfrm>
            <a:off x="5813149" y="2550019"/>
            <a:ext cx="1729606" cy="2379063"/>
          </a:xfrm>
          <a:prstGeom prst="rect">
            <a:avLst/>
          </a:prstGeom>
        </p:spPr>
      </p:pic>
      <p:sp>
        <p:nvSpPr>
          <p:cNvPr id="50" name="TextovéPole 49"/>
          <p:cNvSpPr txBox="1"/>
          <p:nvPr/>
        </p:nvSpPr>
        <p:spPr>
          <a:xfrm>
            <a:off x="5940923" y="3236960"/>
            <a:ext cx="14740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solidFill>
                  <a:srgbClr val="C00000"/>
                </a:solidFill>
              </a:rPr>
              <a:t>Šířka bubnu 525 mm</a:t>
            </a:r>
          </a:p>
        </p:txBody>
      </p:sp>
      <p:cxnSp>
        <p:nvCxnSpPr>
          <p:cNvPr id="51" name="Přímá spojnice se šipkou 50"/>
          <p:cNvCxnSpPr/>
          <p:nvPr/>
        </p:nvCxnSpPr>
        <p:spPr>
          <a:xfrm>
            <a:off x="5923421" y="3522718"/>
            <a:ext cx="1509062" cy="0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65" b="90065"/>
          <a:stretch/>
        </p:blipFill>
        <p:spPr>
          <a:xfrm>
            <a:off x="8382702" y="1105180"/>
            <a:ext cx="683559" cy="681318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3027" y="2102614"/>
            <a:ext cx="1413234" cy="282646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0" name="Obrázek 19"/>
          <p:cNvPicPr>
            <a:picLocks noChangeAspect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9" t="13377" b="20632"/>
          <a:stretch/>
        </p:blipFill>
        <p:spPr>
          <a:xfrm>
            <a:off x="5812448" y="2079657"/>
            <a:ext cx="692359" cy="475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9211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1595</TotalTime>
  <Words>70</Words>
  <Application>Microsoft Office PowerPoint</Application>
  <PresentationFormat>Předvádění na obrazovce (4:3)</PresentationFormat>
  <Paragraphs>59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Gotham Narrow Bold</vt:lpstr>
      <vt:lpstr>Gotham Narrow Light</vt:lpstr>
      <vt:lpstr>Gotham Narrow Medium</vt:lpstr>
      <vt:lpstr>Motiv Office</vt:lpstr>
      <vt:lpstr>H7W449AMBC-S Předem plněná automatická pračka H-WASH 700 Wifi + Bluetooth připojení, aplikace hOn, Certifikace BAF, displej v CZ i SK, pára, Eco Power Inverter motor, Eco Doser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CP70_CP50011 - SÁČKOVÝ vysavač CAPTURE</dc:title>
  <dc:creator>Martina Křižáková</dc:creator>
  <cp:lastModifiedBy>Martina Křižáková</cp:lastModifiedBy>
  <cp:revision>157</cp:revision>
  <cp:lastPrinted>2016-03-31T14:41:45Z</cp:lastPrinted>
  <dcterms:created xsi:type="dcterms:W3CDTF">2016-03-31T13:54:55Z</dcterms:created>
  <dcterms:modified xsi:type="dcterms:W3CDTF">2023-03-20T09:50:45Z</dcterms:modified>
</cp:coreProperties>
</file>