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1406" y="58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12" Type="http://schemas.openxmlformats.org/officeDocument/2006/relationships/image" Target="../media/image12.jpeg"/><Relationship Id="rId17" Type="http://schemas.openxmlformats.org/officeDocument/2006/relationships/image" Target="../media/image17.jpg"/><Relationship Id="rId2" Type="http://schemas.openxmlformats.org/officeDocument/2006/relationships/image" Target="../media/image2.jpe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" y="-15240"/>
            <a:ext cx="8983980" cy="92825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sz="2800" dirty="0"/>
              <a:t>H7W449AMBC-S</a:t>
            </a:r>
            <a:br>
              <a:rPr lang="cs-CZ" sz="2800" dirty="0"/>
            </a:br>
            <a:r>
              <a:rPr lang="cs-CZ" altLang="cs-CZ" sz="1400" b="0" cap="none" dirty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>Předem plněná automatická pračka </a:t>
            </a:r>
            <a:r>
              <a:rPr lang="cs-CZ" altLang="cs-CZ" sz="1400" b="0" cap="none" dirty="0">
                <a:solidFill>
                  <a:srgbClr val="C00000"/>
                </a:solidFill>
                <a:latin typeface="Arial" charset="0"/>
                <a:ea typeface="+mn-ea"/>
                <a:cs typeface="+mn-cs"/>
              </a:rPr>
              <a:t>H-</a:t>
            </a:r>
            <a:r>
              <a:rPr lang="cs-CZ" altLang="cs-CZ" sz="1400" b="0" cap="none" dirty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>WASH </a:t>
            </a:r>
            <a:r>
              <a:rPr lang="cs-CZ" altLang="cs-CZ" sz="1400" b="0" cap="none" dirty="0" smtClean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>700</a:t>
            </a:r>
            <a:r>
              <a:rPr lang="cs-CZ" altLang="cs-CZ" sz="1400" b="0" cap="none" dirty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  <a:t/>
            </a:r>
            <a:br>
              <a:rPr lang="cs-CZ" altLang="cs-CZ" sz="1400" b="0" cap="none" dirty="0">
                <a:solidFill>
                  <a:prstClr val="black"/>
                </a:solidFill>
                <a:latin typeface="Arial" charset="0"/>
                <a:ea typeface="+mn-ea"/>
                <a:cs typeface="+mn-cs"/>
              </a:rPr>
            </a:br>
            <a:r>
              <a:rPr lang="cs-CZ" altLang="cs-CZ" sz="1400" b="0" cap="none" dirty="0">
                <a:solidFill>
                  <a:srgbClr val="C00000"/>
                </a:solidFill>
                <a:latin typeface="Arial" charset="0"/>
              </a:rPr>
              <a:t>Wifi + Bluetooth připojení, aplikace hOn, Certifikace BAF, displej v CZ i SK, pára, Eco Power Inverter motor, Eco Doser</a:t>
            </a:r>
            <a:endParaRPr lang="cs-CZ" altLang="cs-CZ" sz="1400" b="0" cap="none" dirty="0">
              <a:solidFill>
                <a:srgbClr val="C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0" y="785618"/>
            <a:ext cx="4122420" cy="6072382"/>
          </a:xfrm>
        </p:spPr>
        <p:txBody>
          <a:bodyPr anchor="t">
            <a:no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Hlavní vlastnosti (Nařízení v přenesené pravomoci: (EU) 2019/2014)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energetické účinnosti		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Jmenovitá kapacita (kg)		9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energie na 1 cyklus programu Eco 40-60 (kWh) 	0,493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energie na 100 cyklů programu Eco 40-60 (kWh)	49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Spotřeba vody na 1 cyklus v programu Eco 40-60 (l) 	48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Otáčky při odstřeďování (ot./min)		1330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účinnosti sušení odstřeďováním		B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Trvání programu Eco 40-60 (h:min)		3:48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Úroveň emisí hluku ve fázi odstřeďování (dB(A) re 1 pW) 	76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Emisní třída hluku šířeného vzduchem při odstřeďování	B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Technologie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solidFill>
                  <a:schemeClr val="tx1"/>
                </a:solidFill>
                <a:latin typeface="Arial" panose="020B0604020202020204" pitchFamily="34" charset="0"/>
              </a:rPr>
              <a:t>-  možnost bezdotykového připojení k Wifi a ovládání pračky přes aplikaci hOn se širokou škálou dodatečných informací a funkcí.</a:t>
            </a:r>
            <a:endParaRPr lang="cs-CZ" altLang="cs-CZ" sz="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Funkce naskenování štítků oblečení a možnost vytvoření virtuálního šatníku.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      Aplikace hOn navrhne nejlepší program pro péči o vaše oděvy.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Kompatibilní s hlasovými aplikacemi Alexa (Amazon) a Google (v angličtině)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panose="020B0604020202020204" pitchFamily="34" charset="0"/>
              </a:rPr>
              <a:t>Auto Care </a:t>
            </a:r>
            <a:r>
              <a:rPr lang="cs-CZ" altLang="cs-CZ" sz="800" dirty="0">
                <a:solidFill>
                  <a:schemeClr val="tx1"/>
                </a:solidFill>
                <a:latin typeface="Arial" panose="020B0604020202020204" pitchFamily="34" charset="0"/>
              </a:rPr>
              <a:t>– automaticky přizpůsobí průběh praní kapacitě a typologii zatížení       s maximální péčí a s dokonalými výsledky již při 30°C díky perfektnímu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schemeClr val="tx1"/>
                </a:solidFill>
                <a:latin typeface="Arial" panose="020B0604020202020204" pitchFamily="34" charset="0"/>
              </a:rPr>
              <a:t>      smísení vody a detergentu.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Kg Mode Plus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– optimalizace délky cyklu, spotřeby vody a energie v závislosti na aktuálním množství náplně. 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Eco Power Inverter – BPM Invertorový motor s tichým chodem. Nejvýkonnější bezkartáčový motor s nejdelší výdrží a největší efektivitou.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Eco Doser – motor v kombinaci s inteligentním algoritmem AI zjistí aktuální hmotnost náplně a na základě toho stanoví na displeji doporučené množství  pracího prostředku podle úrovně znečištění a typologie zvoleného cyklu.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Extra široký buben 525 mm</a:t>
            </a:r>
            <a:endParaRPr lang="cs-CZ" altLang="cs-CZ" sz="800" dirty="0">
              <a:solidFill>
                <a:schemeClr val="tx1"/>
              </a:solidFill>
              <a:latin typeface="Arial" charset="0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Programy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16 programů základních + Wifi programy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Auto Care, All In One 49 min, Rychlá péče 14,30,44 min,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Allergy Care Pro, Steam Care Pro,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Jemná péče, Fitness péče, Máchání, Dálkové ovládání – Wifi, Bavlna, Eco 40 - 60°C, Vlna / Ruční praní, 20°C – snížená teplota praní se stejným výsledkem jako při praní na 40°C s 60% úsporou energie, Syntetika a barevné, Odčerpání + Odstřeďování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Funkce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Nastavení jazyka (CZ i SK ve výbavě),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Nastavení otáček odstřeďování a teploty praní, Odložený start až 24 hod, 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Snížení hlučnosti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, Předpírka, Přídavné máchání, Proti pomačkání, Nastavení úrovně znečištění (3), Rychlé praní (14, 30, 44 min), Pára (3 úrovně), </a:t>
            </a:r>
            <a:r>
              <a:rPr lang="cs-CZ" altLang="cs-CZ" sz="800" b="1" dirty="0">
                <a:solidFill>
                  <a:schemeClr val="tx1"/>
                </a:solidFill>
                <a:latin typeface="Arial" charset="0"/>
              </a:rPr>
              <a:t>Active Wash – optimalizace spotřeby vody a energie u malých náplní se slabým znečištěním, </a:t>
            </a:r>
            <a:r>
              <a:rPr lang="cs-CZ" altLang="cs-CZ" sz="800" dirty="0">
                <a:solidFill>
                  <a:schemeClr val="tx1"/>
                </a:solidFill>
                <a:latin typeface="Arial" charset="0"/>
              </a:rPr>
              <a:t>Program pro čištění bubnu, Zablokování tlačítek, Ukazatel zůstatkového času, vypnutí zvukové signalizace, nastavení tvrdosti vody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Bezpečnost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	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Bezpečnostní zámek dveří/ Ochrana proti úniku vody a proti přepěnění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Konstrukce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Dotykový digitální 6místný displej v CZ i SK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Eco Power Inverter motor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Materiál bubnu Nerez/ vany Silitech/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Panty dvířek vlevo</a:t>
            </a: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Průměr plnícího otvoru 36 cm / Úhel otevírání dvířek 180°</a:t>
            </a: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406" y="5753747"/>
            <a:ext cx="720000" cy="720000"/>
          </a:xfrm>
          <a:prstGeom prst="rect">
            <a:avLst/>
          </a:prstGeom>
        </p:spPr>
      </p:pic>
      <p:sp>
        <p:nvSpPr>
          <p:cNvPr id="33" name="TextBox 22"/>
          <p:cNvSpPr txBox="1"/>
          <p:nvPr/>
        </p:nvSpPr>
        <p:spPr>
          <a:xfrm>
            <a:off x="4914901" y="5760049"/>
            <a:ext cx="76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Pára pro oživení prádla, desinfekci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odstranění zápachu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338462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904509" y="3477509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Noční praní se sníženou hladinou hluku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39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380" y="1036967"/>
            <a:ext cx="720000" cy="720000"/>
          </a:xfrm>
          <a:prstGeom prst="rect">
            <a:avLst/>
          </a:prstGeom>
        </p:spPr>
      </p:pic>
      <p:sp>
        <p:nvSpPr>
          <p:cNvPr id="40" name="TextBox 22"/>
          <p:cNvSpPr txBox="1"/>
          <p:nvPr/>
        </p:nvSpPr>
        <p:spPr>
          <a:xfrm>
            <a:off x="4952609" y="1131936"/>
            <a:ext cx="6915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připojení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886" y="1829447"/>
            <a:ext cx="720000" cy="720000"/>
          </a:xfrm>
          <a:prstGeom prst="rect">
            <a:avLst/>
          </a:prstGeom>
        </p:spPr>
      </p:pic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59144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947080" y="2659981"/>
            <a:ext cx="7550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Power Invertor motor -  tichý chod a silný výkon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34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411" y="4195112"/>
            <a:ext cx="720000" cy="720000"/>
          </a:xfrm>
          <a:prstGeom prst="rect">
            <a:avLst/>
          </a:prstGeom>
        </p:spPr>
      </p:pic>
      <p:sp>
        <p:nvSpPr>
          <p:cNvPr id="42" name="TextBox 22"/>
          <p:cNvSpPr txBox="1"/>
          <p:nvPr/>
        </p:nvSpPr>
        <p:spPr>
          <a:xfrm>
            <a:off x="4932379" y="4300696"/>
            <a:ext cx="720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Vypočítání doporučeného množství detergentu</a:t>
            </a:r>
            <a:endParaRPr lang="cs-CZ" sz="700" b="1" dirty="0">
              <a:solidFill>
                <a:schemeClr val="bg1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5707536" y="4941168"/>
            <a:ext cx="343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sz="800" dirty="0">
                <a:latin typeface="Arial" charset="0"/>
              </a:rPr>
              <a:t>31018970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EAN		</a:t>
            </a:r>
            <a:r>
              <a:rPr lang="cs-CZ" sz="800" dirty="0">
                <a:latin typeface="Arial" charset="0"/>
              </a:rPr>
              <a:t>8059019047232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Barva 		</a:t>
            </a:r>
            <a:r>
              <a:rPr lang="cs-CZ" altLang="cs-CZ" sz="800" dirty="0">
                <a:latin typeface="Arial" charset="0"/>
              </a:rPr>
              <a:t>Bílá s černými dvířky a 		chromovaným detailem dvířek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	850 x 595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510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62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900 x 650 x 556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65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447" y="2594470"/>
            <a:ext cx="720000" cy="720000"/>
          </a:xfrm>
          <a:prstGeom prst="flowChartConnector">
            <a:avLst/>
          </a:prstGeom>
        </p:spPr>
      </p:pic>
      <p:sp>
        <p:nvSpPr>
          <p:cNvPr id="49" name="TextBox 22"/>
          <p:cNvSpPr txBox="1"/>
          <p:nvPr/>
        </p:nvSpPr>
        <p:spPr>
          <a:xfrm>
            <a:off x="4939531" y="1827619"/>
            <a:ext cx="7550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 umožní naskenovat oblečení a navrhne péči o oděvy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880" y="5776595"/>
            <a:ext cx="720000" cy="720000"/>
          </a:xfrm>
          <a:prstGeom prst="flowChartConnector">
            <a:avLst/>
          </a:prstGeom>
        </p:spPr>
      </p:pic>
      <p:pic>
        <p:nvPicPr>
          <p:cNvPr id="5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7" y="4976507"/>
            <a:ext cx="720000" cy="720000"/>
          </a:xfrm>
          <a:prstGeom prst="rect">
            <a:avLst/>
          </a:prstGeom>
        </p:spPr>
      </p:pic>
      <p:sp>
        <p:nvSpPr>
          <p:cNvPr id="58" name="TextBox 22"/>
          <p:cNvSpPr txBox="1"/>
          <p:nvPr/>
        </p:nvSpPr>
        <p:spPr>
          <a:xfrm>
            <a:off x="4888775" y="4948656"/>
            <a:ext cx="8463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Allergy Care Pro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certifikací British Allergy Foundation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015" y="1029335"/>
            <a:ext cx="720000" cy="720000"/>
          </a:xfrm>
          <a:prstGeom prst="flowChartConnector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7"/>
          <a:srcRect l="3022" t="8817" r="4558" b="5317"/>
          <a:stretch/>
        </p:blipFill>
        <p:spPr>
          <a:xfrm>
            <a:off x="4192438" y="1811546"/>
            <a:ext cx="733246" cy="74187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220" y="3384620"/>
            <a:ext cx="720000" cy="720000"/>
          </a:xfrm>
          <a:prstGeom prst="flowChartConnector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20" y="4974165"/>
            <a:ext cx="720000" cy="720000"/>
          </a:xfrm>
          <a:prstGeom prst="flowChartConnector">
            <a:avLst/>
          </a:prstGeom>
        </p:spPr>
      </p:pic>
      <p:pic>
        <p:nvPicPr>
          <p:cNvPr id="38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735098" y="1249636"/>
            <a:ext cx="648000" cy="64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383098" y="1284457"/>
            <a:ext cx="936000" cy="59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ovéPole 43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768" y="1103071"/>
            <a:ext cx="828000" cy="828000"/>
          </a:xfrm>
          <a:prstGeom prst="rect">
            <a:avLst/>
          </a:prstGeom>
        </p:spPr>
      </p:pic>
      <p:pic>
        <p:nvPicPr>
          <p:cNvPr id="46" name="Obrázek 4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608" y="4173209"/>
            <a:ext cx="761439" cy="756000"/>
          </a:xfrm>
          <a:prstGeom prst="flowChartConnector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38" t="4705" r="17733" b="4314"/>
          <a:stretch/>
        </p:blipFill>
        <p:spPr>
          <a:xfrm>
            <a:off x="5813149" y="2550019"/>
            <a:ext cx="1729606" cy="2379063"/>
          </a:xfrm>
          <a:prstGeom prst="rect">
            <a:avLst/>
          </a:prstGeom>
        </p:spPr>
      </p:pic>
      <p:sp>
        <p:nvSpPr>
          <p:cNvPr id="50" name="TextovéPole 49"/>
          <p:cNvSpPr txBox="1"/>
          <p:nvPr/>
        </p:nvSpPr>
        <p:spPr>
          <a:xfrm>
            <a:off x="5940923" y="3236960"/>
            <a:ext cx="1474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>
                <a:solidFill>
                  <a:srgbClr val="C00000"/>
                </a:solidFill>
              </a:rPr>
              <a:t>Šířka bubnu 525 mm</a:t>
            </a:r>
          </a:p>
        </p:txBody>
      </p:sp>
      <p:cxnSp>
        <p:nvCxnSpPr>
          <p:cNvPr id="51" name="Přímá spojnice se šipkou 50"/>
          <p:cNvCxnSpPr/>
          <p:nvPr/>
        </p:nvCxnSpPr>
        <p:spPr>
          <a:xfrm>
            <a:off x="5923421" y="3522718"/>
            <a:ext cx="1509062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65" b="90065"/>
          <a:stretch/>
        </p:blipFill>
        <p:spPr>
          <a:xfrm>
            <a:off x="8382702" y="1105180"/>
            <a:ext cx="683559" cy="68131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027" y="2102614"/>
            <a:ext cx="1413234" cy="282646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Obrázek 19"/>
          <p:cNvPicPr>
            <a:picLocks noChangeAspect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9" t="13377" b="20632"/>
          <a:stretch/>
        </p:blipFill>
        <p:spPr>
          <a:xfrm>
            <a:off x="5812448" y="2079657"/>
            <a:ext cx="692359" cy="47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1595</TotalTime>
  <Words>70</Words>
  <Application>Microsoft Office PowerPoint</Application>
  <PresentationFormat>Předvádění na obrazovce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H7W449AMBC-S Předem plněná automatická pračka H-WASH 700 Wifi + Bluetooth připojení, aplikace hOn, Certifikace BAF, displej v CZ i SK, pára, Eco Power Inverter motor, Eco Doser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Martina Křižáková</cp:lastModifiedBy>
  <cp:revision>157</cp:revision>
  <cp:lastPrinted>2016-03-31T14:41:45Z</cp:lastPrinted>
  <dcterms:created xsi:type="dcterms:W3CDTF">2016-03-31T13:54:55Z</dcterms:created>
  <dcterms:modified xsi:type="dcterms:W3CDTF">2023-03-20T09:50:45Z</dcterms:modified>
</cp:coreProperties>
</file>