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120" d="100"/>
          <a:sy n="120" d="100"/>
        </p:scale>
        <p:origin x="883" y="-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ID66C3YTB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Pyrolytické čištění, dotykový displej TFT (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Color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UX),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 Soft Open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76855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latin typeface="Arial" charset="0"/>
              </a:rPr>
              <a:t>0,99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30°C-300°C</a:t>
            </a:r>
            <a:r>
              <a:rPr lang="cs-CZ" sz="800" b="0" i="0" dirty="0">
                <a:effectLst/>
                <a:latin typeface="Google Sans"/>
              </a:rPr>
              <a:t>*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9 základních programů + 7 speciálních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Statický, Víceúrovňové pečení, Víceúrovňové pečení + ventilátor, Malý gril,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Gril + ventilátor, Spodní ohřev + ventil., Spodní ohřev, </a:t>
            </a:r>
            <a:r>
              <a:rPr lang="cs-CZ" altLang="cs-CZ" sz="800" b="1" dirty="0">
                <a:latin typeface="Arial" charset="0"/>
              </a:rPr>
              <a:t>Speciální programy</a:t>
            </a:r>
            <a:r>
              <a:rPr lang="cs-CZ" altLang="cs-CZ" sz="800" dirty="0">
                <a:latin typeface="Arial" charset="0"/>
              </a:rPr>
              <a:t>: Pizza, Sušení, Udržování v teple, Jogurt, Kynutí, Víceúrovňové pečení+, </a:t>
            </a:r>
            <a:r>
              <a:rPr lang="cs-CZ" altLang="cs-CZ" sz="800" dirty="0" err="1">
                <a:latin typeface="Arial" charset="0"/>
              </a:rPr>
              <a:t>AirFry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Další</a:t>
            </a:r>
            <a:r>
              <a:rPr lang="cs-CZ" altLang="cs-CZ" sz="800" dirty="0">
                <a:latin typeface="Arial" charset="0"/>
              </a:rPr>
              <a:t>: Chléb, Maso, ryby, Koláče, Zelenina, Dezerty, </a:t>
            </a:r>
            <a:r>
              <a:rPr lang="cs-CZ" altLang="cs-CZ" sz="800" dirty="0" err="1">
                <a:latin typeface="Arial" charset="0"/>
              </a:rPr>
              <a:t>Pyro</a:t>
            </a:r>
            <a:r>
              <a:rPr lang="cs-CZ" altLang="cs-CZ" sz="800" dirty="0">
                <a:latin typeface="Arial" charset="0"/>
              </a:rPr>
              <a:t>+, </a:t>
            </a:r>
            <a:r>
              <a:rPr lang="cs-CZ" altLang="cs-CZ" sz="800" dirty="0" err="1">
                <a:latin typeface="Arial" charset="0"/>
              </a:rPr>
              <a:t>Pyro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H20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800" b="0" i="0" dirty="0">
                <a:effectLst/>
                <a:latin typeface="Google Sans"/>
              </a:rPr>
              <a:t>*</a:t>
            </a:r>
            <a:r>
              <a:rPr lang="cs-CZ" altLang="cs-CZ" sz="800" dirty="0">
                <a:latin typeface="Arial" charset="0"/>
              </a:rPr>
              <a:t>Teplota 300°C pouze pro program Pizza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OTA </a:t>
            </a:r>
            <a:r>
              <a:rPr lang="cs-CZ" altLang="cs-CZ" sz="800" dirty="0">
                <a:latin typeface="Arial" charset="0"/>
              </a:rPr>
              <a:t>- Díky technologii </a:t>
            </a:r>
            <a:r>
              <a:rPr lang="cs-CZ" altLang="cs-CZ" sz="800" dirty="0" err="1">
                <a:latin typeface="Arial" charset="0"/>
              </a:rPr>
              <a:t>Over</a:t>
            </a:r>
            <a:r>
              <a:rPr lang="cs-CZ" altLang="cs-CZ" sz="800" dirty="0">
                <a:latin typeface="Arial" charset="0"/>
              </a:rPr>
              <a:t>-</a:t>
            </a:r>
            <a:r>
              <a:rPr lang="cs-CZ" altLang="cs-CZ" sz="800" dirty="0" err="1">
                <a:latin typeface="Arial" charset="0"/>
              </a:rPr>
              <a:t>The</a:t>
            </a:r>
            <a:r>
              <a:rPr lang="cs-CZ" altLang="cs-CZ" sz="800" dirty="0">
                <a:latin typeface="Arial" charset="0"/>
              </a:rPr>
              <a:t>-Air je trouba vždy připojená k internetu a automaticky přijímá nejnovější </a:t>
            </a:r>
            <a:r>
              <a:rPr lang="cs-CZ" altLang="cs-CZ" sz="800" dirty="0" err="1">
                <a:latin typeface="Arial" charset="0"/>
              </a:rPr>
              <a:t>aktualizace.Tím</a:t>
            </a:r>
            <a:r>
              <a:rPr lang="cs-CZ" altLang="cs-CZ" sz="800" dirty="0">
                <a:latin typeface="Arial" charset="0"/>
              </a:rPr>
              <a:t> získáváte možnost stahovat nejen nové recepty, ale také vylepšení softwaru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Hydrolytické</a:t>
            </a:r>
            <a:r>
              <a:rPr lang="cs-CZ" altLang="cs-CZ" sz="800" b="1" dirty="0">
                <a:latin typeface="Arial" charset="0"/>
              </a:rPr>
              <a:t> čištění </a:t>
            </a:r>
            <a:r>
              <a:rPr lang="cs-CZ" altLang="cs-CZ" sz="800" dirty="0">
                <a:latin typeface="Arial" charset="0"/>
              </a:rPr>
              <a:t>– rychlé ekologické čištění pomocí páry za 90 min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Py</a:t>
            </a:r>
            <a:r>
              <a:rPr lang="cs-CZ" altLang="cs-CZ" sz="800" b="1" dirty="0">
                <a:latin typeface="Arial" charset="0"/>
              </a:rPr>
              <a:t>rolytické čištění </a:t>
            </a:r>
            <a:r>
              <a:rPr lang="cs-CZ" altLang="cs-CZ" sz="800" dirty="0">
                <a:latin typeface="Arial" charset="0"/>
              </a:rPr>
              <a:t>– čištění trouby za vysoké teploty až 430°C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			</a:t>
            </a:r>
            <a:br>
              <a:rPr lang="cs-CZ" altLang="cs-CZ" sz="800" dirty="0"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Nerezové postranní pojezdy (prémiové)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Dotykový displej TFT (</a:t>
            </a:r>
            <a:r>
              <a:rPr lang="cs-CZ" altLang="cs-CZ" sz="800" dirty="0" err="1">
                <a:latin typeface="Arial" charset="0"/>
              </a:rPr>
              <a:t>Color</a:t>
            </a:r>
            <a:r>
              <a:rPr lang="cs-CZ" altLang="cs-CZ" sz="800" dirty="0">
                <a:latin typeface="Arial" charset="0"/>
              </a:rPr>
              <a:t> UX)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(Oblíbené, Dětský zámek, Osvětlení, Dálkové ovládání, Play/Stop)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</a:t>
            </a:r>
            <a:r>
              <a:rPr lang="cs-CZ" altLang="cs-CZ" sz="800" b="1" dirty="0">
                <a:latin typeface="Arial" charset="0"/>
                <a:cs typeface="+mn-cs"/>
              </a:rPr>
              <a:t>ostranní osvětlení, 1x osvětlení v horní části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Open </a:t>
            </a:r>
            <a:r>
              <a:rPr lang="cs-CZ" altLang="cs-CZ" sz="800" dirty="0">
                <a:latin typeface="Arial" charset="0"/>
              </a:rPr>
              <a:t>– pohodlná manipulace při otevírání dvířek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33703885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8059019085418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</a:t>
            </a:r>
            <a:r>
              <a:rPr lang="cs-CZ" sz="800" dirty="0"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36,1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37,9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87785" y="1216222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65178" y="1976923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207" y="1164987"/>
            <a:ext cx="589760" cy="62624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469" y="1891191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469" y="2568844"/>
            <a:ext cx="658184" cy="614705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27653" y="2709096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Pyrolytické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4836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		 1× Fritovací plech </a:t>
            </a:r>
            <a:r>
              <a:rPr 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r>
              <a:rPr lang="cs-CZ" sz="800" dirty="0">
                <a:solidFill>
                  <a:schemeClr val="bg1"/>
                </a:solidFill>
                <a:latin typeface="Arial" charset="0"/>
              </a:rPr>
              <a:t> 		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</a:t>
            </a:r>
            <a:r>
              <a:rPr lang="cs-CZ" sz="800" dirty="0">
                <a:solidFill>
                  <a:srgbClr val="FF0000"/>
                </a:solidFill>
                <a:latin typeface="Arial" charset="0"/>
              </a:rPr>
              <a:t>			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2× rošt (z toho 1x prémiový s rukojetí)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ADE4F6-D8A6-E9AC-009B-4FDBAF0BA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240" y="1223851"/>
            <a:ext cx="2089464" cy="20776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3173BA-A71C-9331-5E98-D18D7BD48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618" y="3522929"/>
            <a:ext cx="1296144" cy="5046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2F7DBC6-312F-730F-CB62-AF9D2B278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240" y="3309436"/>
            <a:ext cx="1805203" cy="8983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622E88-E030-A600-C4B1-08066A0202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1854" y="3333637"/>
            <a:ext cx="555676" cy="54597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3F7DC68-8F92-B78C-6A20-6881542C1949}"/>
              </a:ext>
            </a:extLst>
          </p:cNvPr>
          <p:cNvSpPr txBox="1"/>
          <p:nvPr/>
        </p:nvSpPr>
        <p:spPr>
          <a:xfrm>
            <a:off x="4761003" y="3294832"/>
            <a:ext cx="9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Fritovací program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zdravé smažení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4E27C1C4-A32D-F449-EEEF-9954707C20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376" y="1420680"/>
            <a:ext cx="922531" cy="19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454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Google Sans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332</cp:revision>
  <cp:lastPrinted>2021-09-06T12:40:04Z</cp:lastPrinted>
  <dcterms:created xsi:type="dcterms:W3CDTF">2015-07-16T11:02:07Z</dcterms:created>
  <dcterms:modified xsi:type="dcterms:W3CDTF">2024-10-01T13:31:30Z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