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="" xmlns:a16="http://schemas.microsoft.com/office/drawing/2014/main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323528" y="44624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4472C4"/>
                </a:solidFill>
                <a:latin typeface="Arial" charset="0"/>
              </a:rPr>
              <a:t>THASNQ286TM5-S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solidFill>
                  <a:prstClr val="black"/>
                </a:solidFill>
                <a:latin typeface="Arial" charset="0"/>
              </a:rPr>
              <a:t>Vrchem </a:t>
            </a:r>
            <a:r>
              <a:rPr lang="cs-CZ" altLang="cs-CZ" sz="1400" dirty="0">
                <a:solidFill>
                  <a:prstClr val="black"/>
                </a:solidFill>
                <a:latin typeface="Arial" charset="0"/>
              </a:rPr>
              <a:t>plněná automatická pračka </a:t>
            </a:r>
            <a:r>
              <a:rPr lang="cs-CZ" altLang="cs-CZ" sz="1400" dirty="0" smtClean="0">
                <a:solidFill>
                  <a:srgbClr val="0070C0"/>
                </a:solidFill>
                <a:latin typeface="Arial" charset="0"/>
              </a:rPr>
              <a:t>T Series 7</a:t>
            </a:r>
            <a:endParaRPr lang="cs-CZ" altLang="cs-CZ" sz="1400" dirty="0">
              <a:solidFill>
                <a:srgbClr val="0070C0"/>
              </a:solidFill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Wifi, Invertorový motor,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digitální 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dotykový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displej v CZ a SK, rychlý cyklus, 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Instant Mix, Easy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Opening, Aquastop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4067944" y="980728"/>
            <a:ext cx="0" cy="5112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35496" y="908720"/>
            <a:ext cx="4104456" cy="5949280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Hlavní vlastnosti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Nařízení v přenesené pravomoci: (EU) 2019/2014)</a:t>
            </a: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Třída energetické účinnosti		A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Jmenovitá kapacita (kg)		</a:t>
            </a:r>
            <a:r>
              <a:rPr lang="cs-CZ" altLang="cs-CZ" sz="800" dirty="0">
                <a:latin typeface="Arial" charset="0"/>
              </a:rPr>
              <a:t>8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na 1 cyklus programu Eco 40-60 (kWh) 	</a:t>
            </a:r>
            <a:r>
              <a:rPr lang="cs-CZ" altLang="cs-CZ" sz="800" dirty="0" smtClean="0">
                <a:latin typeface="Arial" charset="0"/>
              </a:rPr>
              <a:t>0,472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na 100 cyklů programu Eco 40-60 (kWh)	</a:t>
            </a:r>
            <a:r>
              <a:rPr lang="cs-CZ" altLang="cs-CZ" sz="800" dirty="0" smtClean="0">
                <a:latin typeface="Arial" charset="0"/>
              </a:rPr>
              <a:t>47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vody na 1 cyklus v programu Eco 40-60 (l) 	</a:t>
            </a:r>
            <a:r>
              <a:rPr lang="cs-CZ" altLang="cs-CZ" sz="800" dirty="0" smtClean="0">
                <a:latin typeface="Arial" charset="0"/>
              </a:rPr>
              <a:t>44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Otáčky při odstřeďování (ot./min)		</a:t>
            </a:r>
            <a:r>
              <a:rPr lang="cs-CZ" altLang="cs-CZ" sz="800" dirty="0" smtClean="0">
                <a:latin typeface="Arial" charset="0"/>
              </a:rPr>
              <a:t>1151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Třída účinnosti sušení odstřeďováním		B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Trvání programu Eco 40-60 (h:min)		</a:t>
            </a:r>
            <a:r>
              <a:rPr lang="cs-CZ" altLang="cs-CZ" sz="800" dirty="0" smtClean="0">
                <a:latin typeface="Arial" charset="0"/>
              </a:rPr>
              <a:t>3:38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Úroveň emisí hluku ve fázi odstřeďování (dB(A) re 1 pW) 	</a:t>
            </a:r>
            <a:r>
              <a:rPr lang="cs-CZ" altLang="cs-CZ" sz="800" dirty="0" smtClean="0">
                <a:latin typeface="Arial" charset="0"/>
              </a:rPr>
              <a:t>77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Emisní třída hluku šířeného vzduchem při odstřeďování	</a:t>
            </a:r>
            <a:r>
              <a:rPr lang="cs-CZ" altLang="cs-CZ" sz="800" dirty="0" smtClean="0">
                <a:latin typeface="Arial" charset="0"/>
              </a:rPr>
              <a:t>B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Technologie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panose="020B0604020202020204" pitchFamily="34" charset="0"/>
              </a:rPr>
              <a:t>Wifi + Bluetooth připojení </a:t>
            </a:r>
            <a:r>
              <a:rPr lang="cs-CZ" altLang="cs-CZ" sz="800" dirty="0">
                <a:latin typeface="Arial" panose="020B0604020202020204" pitchFamily="34" charset="0"/>
              </a:rPr>
              <a:t>-  možnost bezdotykového připojení k Wifi a ovládání pračky přes aplikaci hOn s více než 60 dalšími programy a funkcemi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panose="020B0604020202020204" pitchFamily="34" charset="0"/>
              </a:rPr>
              <a:t>Aplikace hOn navrhne nejlepší program pro péči o vaše oděvy</a:t>
            </a:r>
          </a:p>
          <a:p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Invertorový motor – tichý chod, vysoký výkon a odolnost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Instant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Mix – rozpuštění pracího prostředku ve vodě a kropení prádla touto směsí v průběhu praní pro rychlejší a účinnější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praní</a:t>
            </a: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Programy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14 programů základních + Wifi programy</a:t>
            </a: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Rychlý 14 min, Rychlý 44 min, Smíšené a barevné 59 min, Vlna a ruční praní, Snadné žehlení Plus 39 min, Odčerpání a odstřeďování, Máchání, Hygienická pára Plus, Dětské, Osvěžení, Eco 40-60, 20 °C, Syntetika, Bavlna, Wifi programy</a:t>
            </a: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Funkce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Nastavení teploty praní, Nastavení otáček odstřeďování, Snadné žehlení, Odložený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start, Předpírka, Přídavné máchání, Hygienický, Nastavení úrovně znečištění (3)/ úrovně páry (3), Jeden kus – malá náplň, Noční, Čištění bubnu, Dětský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zámek</a:t>
            </a:r>
          </a:p>
          <a:p>
            <a:pPr marL="0" indent="0">
              <a:buNone/>
            </a:pPr>
            <a:endParaRPr lang="cs-CZ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Bezpečnost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Bezpečnostní zámek dveří; Ochrana proti úniku vody Antioverflow</a:t>
            </a: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Konstrukce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Digitální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dotykový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displej v CZ a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SK</a:t>
            </a: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Aquastop – ochrana proti úniku vody</a:t>
            </a:r>
            <a:endParaRPr lang="cs-CZ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Invertorový motor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– tichý chod;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Materiál bubnu Nerez/ vany Silitech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Easy Opening – Snadné otevírání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bubnu, </a:t>
            </a:r>
            <a:r>
              <a:rPr lang="cs-CZ" altLang="cs-CZ" sz="800" b="1" dirty="0">
                <a:latin typeface="Arial" charset="0"/>
              </a:rPr>
              <a:t>Dvířka bubnu potažena Techno polymerem pro šetrnější kontakt při otevírání</a:t>
            </a: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Zesílené boční stěny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- vyšší robustnost , dlouhou životnost a tišší chod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724128" y="980728"/>
            <a:ext cx="0" cy="511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5013176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Kód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31020183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8059019093956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		Bílá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výrobku v x š x h (mm)	860 x 410 x 600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Hmotnost výrobku (kg):	58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balení v x š x h (mm)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892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480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650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(kg)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59,5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4910653" y="1993487"/>
            <a:ext cx="897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Invertorový motor</a:t>
            </a:r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tichý </a:t>
            </a:r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chod, vysoký výkon a odolnost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906226" y="2970415"/>
            <a:ext cx="693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Snadné otevírání bubnu 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ovéPole 20">
            <a:extLst>
              <a:ext uri="{FF2B5EF4-FFF2-40B4-BE49-F238E27FC236}">
                <a16:creationId xmlns="" xmlns:a16="http://schemas.microsoft.com/office/drawing/2014/main" id="{87E6A696-3B0E-4AB4-A886-45FE02A3E943}"/>
              </a:ext>
            </a:extLst>
          </p:cNvPr>
          <p:cNvSpPr txBox="1"/>
          <p:nvPr/>
        </p:nvSpPr>
        <p:spPr>
          <a:xfrm>
            <a:off x="5258163" y="90260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2019/2014</a:t>
            </a: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4093659" y="5244325"/>
            <a:ext cx="478342" cy="272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4125417" y="2929244"/>
            <a:ext cx="8174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Easy Opening</a:t>
            </a:r>
          </a:p>
        </p:txBody>
      </p:sp>
      <p:pic>
        <p:nvPicPr>
          <p:cNvPr id="29" name="Obrázek 28"/>
          <p:cNvPicPr>
            <a:picLocks noChangeAspect="1"/>
          </p:cNvPicPr>
          <p:nvPr/>
        </p:nvPicPr>
        <p:blipFill rotWithShape="1">
          <a:blip r:embed="rId3"/>
          <a:srcRect l="3022" t="8817" r="4558" b="5317"/>
          <a:stretch/>
        </p:blipFill>
        <p:spPr>
          <a:xfrm>
            <a:off x="4139952" y="994356"/>
            <a:ext cx="733246" cy="741873"/>
          </a:xfrm>
          <a:prstGeom prst="rect">
            <a:avLst/>
          </a:prstGeom>
        </p:spPr>
      </p:pic>
      <p:sp>
        <p:nvSpPr>
          <p:cNvPr id="30" name="TextovéPole 29"/>
          <p:cNvSpPr txBox="1"/>
          <p:nvPr/>
        </p:nvSpPr>
        <p:spPr>
          <a:xfrm>
            <a:off x="4885847" y="1013827"/>
            <a:ext cx="862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 </a:t>
            </a:r>
          </a:p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Bluetooth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připojení s možností ovládání přes aplikaci hOn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3450" y="1985414"/>
            <a:ext cx="720000" cy="72000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00" t="5901" r="29000" b="3800"/>
          <a:stretch/>
        </p:blipFill>
        <p:spPr>
          <a:xfrm>
            <a:off x="5827466" y="1345068"/>
            <a:ext cx="1620792" cy="3668108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00" b="89899"/>
          <a:stretch/>
        </p:blipFill>
        <p:spPr>
          <a:xfrm>
            <a:off x="8278203" y="855353"/>
            <a:ext cx="706388" cy="692696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862" y="1789647"/>
            <a:ext cx="1570484" cy="314096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71747CF-528E-4FB1-8821-D297DBD7BA7C}">
  <ds:schemaRefs>
    <ds:schemaRef ds:uri="http://purl.org/dc/elements/1.1/"/>
    <ds:schemaRef ds:uri="b4af0723-3826-4aee-ba08-906e8dce3040"/>
    <ds:schemaRef ds:uri="http://schemas.microsoft.com/office/infopath/2007/PartnerControls"/>
    <ds:schemaRef ds:uri="a09af93a-bc92-4cce-8ba3-c8fdbed82e22"/>
    <ds:schemaRef ds:uri="http://purl.org/dc/terms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2912</TotalTime>
  <Words>69</Words>
  <Application>Microsoft Office PowerPoint</Application>
  <PresentationFormat>Předvádění na obrazovce (4:3)</PresentationFormat>
  <Paragraphs>51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335</cp:revision>
  <cp:lastPrinted>2016-05-31T13:00:02Z</cp:lastPrinted>
  <dcterms:created xsi:type="dcterms:W3CDTF">2015-07-16T11:02:07Z</dcterms:created>
  <dcterms:modified xsi:type="dcterms:W3CDTF">2024-11-29T11:01:05Z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