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0752" tIns="45377" rIns="90752" bIns="45377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6" y="0"/>
            <a:ext cx="2918830" cy="495029"/>
          </a:xfrm>
          <a:prstGeom prst="rect">
            <a:avLst/>
          </a:prstGeom>
        </p:spPr>
        <p:txBody>
          <a:bodyPr vert="horz" lIns="90752" tIns="45377" rIns="90752" bIns="45377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2" tIns="45377" rIns="90752" bIns="45377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0752" tIns="45377" rIns="90752" bIns="45377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0" cy="495028"/>
          </a:xfrm>
          <a:prstGeom prst="rect">
            <a:avLst/>
          </a:prstGeom>
        </p:spPr>
        <p:txBody>
          <a:bodyPr vert="horz" lIns="90752" tIns="45377" rIns="90752" bIns="45377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6" y="9371287"/>
            <a:ext cx="2918830" cy="495028"/>
          </a:xfrm>
          <a:prstGeom prst="rect">
            <a:avLst/>
          </a:prstGeom>
        </p:spPr>
        <p:txBody>
          <a:bodyPr vert="horz" lIns="90752" tIns="45377" rIns="90752" bIns="45377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="" xmlns:a16="http://schemas.microsoft.com/office/drawing/2014/main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323528" y="44624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4472C4"/>
                </a:solidFill>
                <a:latin typeface="Arial" charset="0"/>
              </a:rPr>
              <a:t>HD100-A3Q397U1-S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solidFill>
                  <a:prstClr val="black"/>
                </a:solidFill>
                <a:latin typeface="Arial" charset="0"/>
              </a:rPr>
              <a:t>Kondenzační </a:t>
            </a:r>
            <a:r>
              <a:rPr lang="cs-CZ" altLang="cs-CZ" sz="1400" dirty="0">
                <a:solidFill>
                  <a:prstClr val="black"/>
                </a:solidFill>
                <a:latin typeface="Arial" charset="0"/>
              </a:rPr>
              <a:t>sušička s tepelným čerpadlem </a:t>
            </a:r>
            <a:r>
              <a:rPr lang="cs-CZ" altLang="cs-CZ" sz="1400" dirty="0">
                <a:solidFill>
                  <a:srgbClr val="4472C4"/>
                </a:solidFill>
                <a:latin typeface="Arial" charset="0"/>
              </a:rPr>
              <a:t>X - SERIES 11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Tepelné čerpadlo, Twin Turbo, Invertorový motor, i-Refresh Pro, i-</a:t>
            </a:r>
            <a:r>
              <a:rPr lang="cs-CZ" altLang="cs-CZ" sz="1200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time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dotykový displej v CZ a SK, Hygienický, držák na boty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4067944" y="980728"/>
            <a:ext cx="0" cy="5112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35496" y="908720"/>
            <a:ext cx="4104456" cy="5949280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Hlavní vlastnosti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Kapacita bavlna (kg) 		</a:t>
            </a:r>
            <a:r>
              <a:rPr lang="cs-CZ" altLang="cs-CZ" sz="800" dirty="0" smtClean="0">
                <a:latin typeface="Arial" charset="0"/>
              </a:rPr>
              <a:t>10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Energetická třída			A</a:t>
            </a:r>
            <a:r>
              <a:rPr lang="cs-CZ" altLang="cs-CZ" sz="800" dirty="0" smtClean="0">
                <a:latin typeface="Arial" charset="0"/>
              </a:rPr>
              <a:t>+++ - 10 %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Spotř. en. Program bavlna plná náplň (kWh) 	</a:t>
            </a:r>
            <a:r>
              <a:rPr lang="cs-CZ" altLang="cs-CZ" sz="800" dirty="0" smtClean="0">
                <a:latin typeface="Arial" charset="0"/>
              </a:rPr>
              <a:t>1,61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Spotř. en. Program bavlna částečná náplň (kWh) 	</a:t>
            </a:r>
            <a:r>
              <a:rPr lang="cs-CZ" altLang="cs-CZ" sz="800" dirty="0" smtClean="0">
                <a:latin typeface="Arial" charset="0"/>
              </a:rPr>
              <a:t>0,84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Roční spotř. energie (kWh/rok)		</a:t>
            </a:r>
            <a:r>
              <a:rPr lang="cs-CZ" altLang="cs-CZ" sz="800" dirty="0" smtClean="0">
                <a:latin typeface="Arial" charset="0"/>
              </a:rPr>
              <a:t>190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Doba sušení Program bavlna Do skříně plná náplň (min) 	</a:t>
            </a:r>
            <a:r>
              <a:rPr lang="cs-CZ" altLang="cs-CZ" sz="800" dirty="0" smtClean="0">
                <a:latin typeface="Arial" charset="0"/>
              </a:rPr>
              <a:t>267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Hlučnost sušení (dB(A))		</a:t>
            </a:r>
            <a:r>
              <a:rPr lang="cs-CZ" altLang="cs-CZ" sz="800" dirty="0" smtClean="0">
                <a:latin typeface="Arial" charset="0"/>
              </a:rPr>
              <a:t>57</a:t>
            </a:r>
            <a:endParaRPr lang="cs-CZ" altLang="cs-CZ" sz="800" dirty="0">
              <a:latin typeface="Arial" charset="0"/>
            </a:endParaRP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Technologie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panose="020B0604020202020204" pitchFamily="34" charset="0"/>
              </a:rPr>
              <a:t>Wifi + Bluetooth připojení </a:t>
            </a:r>
            <a:r>
              <a:rPr lang="cs-CZ" altLang="cs-CZ" sz="800" dirty="0">
                <a:latin typeface="Arial" panose="020B0604020202020204" pitchFamily="34" charset="0"/>
              </a:rPr>
              <a:t>-  možnost bezdotykového připojení k Wifi a ovládání </a:t>
            </a:r>
            <a:r>
              <a:rPr lang="cs-CZ" altLang="cs-CZ" sz="800" dirty="0" smtClean="0">
                <a:latin typeface="Arial" panose="020B0604020202020204" pitchFamily="34" charset="0"/>
              </a:rPr>
              <a:t>sušičky </a:t>
            </a:r>
            <a:r>
              <a:rPr lang="cs-CZ" altLang="cs-CZ" sz="800" dirty="0">
                <a:latin typeface="Arial" panose="020B0604020202020204" pitchFamily="34" charset="0"/>
              </a:rPr>
              <a:t>přes aplikaci hOn s </a:t>
            </a:r>
            <a:r>
              <a:rPr lang="cs-CZ" altLang="cs-CZ" sz="800" dirty="0" smtClean="0">
                <a:latin typeface="Arial" panose="020B0604020202020204" pitchFamily="34" charset="0"/>
              </a:rPr>
              <a:t>dalšími </a:t>
            </a:r>
            <a:r>
              <a:rPr lang="cs-CZ" altLang="cs-CZ" sz="800" dirty="0">
                <a:latin typeface="Arial" panose="020B0604020202020204" pitchFamily="34" charset="0"/>
              </a:rPr>
              <a:t>programy a funkcemi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panose="020B0604020202020204" pitchFamily="34" charset="0"/>
              </a:rPr>
              <a:t>Aplikace hOn navrhne nejlepší program pro péči o vaše oděvy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panose="020B0604020202020204" pitchFamily="34" charset="0"/>
              </a:rPr>
              <a:t>Tepelné čerpadlo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panose="020B0604020202020204" pitchFamily="34" charset="0"/>
              </a:rPr>
              <a:t>Twin </a:t>
            </a:r>
            <a:r>
              <a:rPr lang="cs-CZ" altLang="cs-CZ" sz="800" b="1" dirty="0" smtClean="0">
                <a:latin typeface="Arial" panose="020B0604020202020204" pitchFamily="34" charset="0"/>
              </a:rPr>
              <a:t>turbo - dva nezávislé motory – 3 výhody: </a:t>
            </a:r>
            <a:r>
              <a:rPr lang="cs-CZ" altLang="cs-CZ" sz="800" dirty="0" smtClean="0">
                <a:latin typeface="Arial" panose="020B0604020202020204" pitchFamily="34" charset="0"/>
              </a:rPr>
              <a:t>nepřetržitý </a:t>
            </a:r>
            <a:r>
              <a:rPr lang="cs-CZ" altLang="cs-CZ" sz="800" dirty="0">
                <a:latin typeface="Arial" panose="020B0604020202020204" pitchFamily="34" charset="0"/>
              </a:rPr>
              <a:t>zpětný chod, </a:t>
            </a:r>
            <a:r>
              <a:rPr lang="cs-CZ" altLang="cs-CZ" sz="800" dirty="0" smtClean="0">
                <a:latin typeface="Arial" panose="020B0604020202020204" pitchFamily="34" charset="0"/>
              </a:rPr>
              <a:t>nezávislý </a:t>
            </a:r>
            <a:r>
              <a:rPr lang="cs-CZ" altLang="cs-CZ" sz="800" dirty="0">
                <a:latin typeface="Arial" panose="020B0604020202020204" pitchFamily="34" charset="0"/>
              </a:rPr>
              <a:t>motor </a:t>
            </a:r>
            <a:r>
              <a:rPr lang="cs-CZ" altLang="cs-CZ" sz="800" dirty="0" smtClean="0">
                <a:latin typeface="Arial" panose="020B0604020202020204" pitchFamily="34" charset="0"/>
              </a:rPr>
              <a:t>ventilátoru, inovativní design </a:t>
            </a:r>
            <a:r>
              <a:rPr lang="cs-CZ" altLang="cs-CZ" sz="800" dirty="0">
                <a:latin typeface="Arial" panose="020B0604020202020204" pitchFamily="34" charset="0"/>
              </a:rPr>
              <a:t>pro sušení </a:t>
            </a:r>
            <a:r>
              <a:rPr lang="cs-CZ" altLang="cs-CZ" sz="800" dirty="0" smtClean="0">
                <a:latin typeface="Arial" panose="020B0604020202020204" pitchFamily="34" charset="0"/>
              </a:rPr>
              <a:t>na držáku </a:t>
            </a:r>
          </a:p>
          <a:p>
            <a:pPr>
              <a:spcBef>
                <a:spcPct val="0"/>
              </a:spcBef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Ultra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Reverse Drum - obousměrné otáčení bubnu -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proti zamotání prádla a pro rovnoměrnou distribuci teplého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vzduchu</a:t>
            </a:r>
            <a:endParaRPr lang="cs-CZ" altLang="cs-CZ" sz="800" dirty="0">
              <a:latin typeface="Arial" panose="020B0604020202020204" pitchFamily="34" charset="0"/>
            </a:endParaRPr>
          </a:p>
          <a:p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Invertorový motor – nízká spotřeba energie a hlučnost</a:t>
            </a:r>
          </a:p>
          <a:p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Pillow Drum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šetrný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buben s polštářkovými výstupky;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Osvětlení bubnu</a:t>
            </a:r>
          </a:p>
          <a:p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i-</a:t>
            </a:r>
            <a:r>
              <a:rPr lang="cs-CZ" sz="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možnost prodloužit dobu sušení dle potřeby</a:t>
            </a:r>
          </a:p>
          <a:p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úrovně senzorového sušení –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Extra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suché, Připraveno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uložení do skříně, Připraveno k oblečení, Připraveno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žehlení</a:t>
            </a:r>
          </a:p>
          <a:p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i-Refresh Pro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- ultrazvuková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technologie k vytvoření mikropáry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pro odstranění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pachů, sterilizaci tkanin a redukci záhybů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 použitím destilované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vody </a:t>
            </a:r>
            <a:endParaRPr lang="cs-CZ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Flexi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Air –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5 úrovní rychlosti proudění vzduchu</a:t>
            </a:r>
          </a:p>
          <a:p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Hygienický –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ničí 99 % bakterií, roztočů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virů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při vysoké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teplotě	</a:t>
            </a: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Programy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17 programů:</a:t>
            </a: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Eco, Smart AI, Košile, Bavlna, Syntetika, Jemné, Ručníky, Dětské, Sportovní, Objemné, Časovač, Rychlý 30‘, Outdoor, Vlna, Přikrývky, Ohřátí, Noční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Funkce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Flexi Air (Proměnlivý vzduch), i-Refresh Pro, Hygienický, Oblíbený, Wifi, Proti pomačkání, Teplota, Úroveň vysušení (4), i-</a:t>
            </a:r>
            <a:r>
              <a:rPr lang="cs-CZ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, Připomínka žehlení, Odložený start programu, Nastavení, Dětský zámek, Kontrolka zvuková signalizace (možnost vypnout),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Kontrolka čištění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filtru, Kontrolka vyprázdnění nádrže na vodu, </a:t>
            </a:r>
          </a:p>
          <a:p>
            <a:pPr marL="0" indent="0">
              <a:buNone/>
            </a:pPr>
            <a:endParaRPr lang="cs-CZ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Digitální dotykový displej v CZ i SK </a:t>
            </a:r>
            <a:r>
              <a:rPr lang="cs-CZ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jazyce</a:t>
            </a:r>
            <a:r>
              <a:rPr lang="cs-CZ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cs-CZ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Invertorový motor; </a:t>
            </a:r>
          </a:p>
          <a:p>
            <a:pPr marL="0" indent="0">
              <a:buNone/>
            </a:pPr>
            <a:r>
              <a:rPr lang="cs-CZ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Objem bubnu 126 l; </a:t>
            </a: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Materiál bubnu </a:t>
            </a:r>
            <a:r>
              <a:rPr lang="cs-CZ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Nerez; Buben s obousměrným otáčením</a:t>
            </a:r>
            <a:endParaRPr lang="cs-CZ" sz="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Vypouštěcí hadička součástí; Nastavitelné nožičky; Chladivo R134a; Tříúrovňový filtr; Možnost otočení směru otevírání dvířek; </a:t>
            </a:r>
            <a:r>
              <a:rPr lang="cs-CZ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Držák na sušení  jemných tkanin a bot</a:t>
            </a:r>
            <a:endParaRPr lang="cs-CZ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724128" y="980728"/>
            <a:ext cx="0" cy="511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6" y="4869160"/>
            <a:ext cx="32064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Kód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31102891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6921081506400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Barva		Bílá s černými dvířky 		a chromovanou hranou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výrobku v x š x h (mm)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845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595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700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58</a:t>
            </a:r>
            <a:endParaRPr lang="cs-CZ" altLang="cs-CZ" sz="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894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668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758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(kg)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63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4753190" y="5703639"/>
            <a:ext cx="978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 tichý </a:t>
            </a:r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chod </a:t>
            </a:r>
            <a:r>
              <a:rPr lang="cs-CZ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pouhých 61 dB(A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4788024" y="4707141"/>
            <a:ext cx="8977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Pilow Drum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šetrný buben s polštářkovými </a:t>
            </a:r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výstupky pro jemné sušení + </a:t>
            </a:r>
            <a:r>
              <a:rPr lang="cs-CZ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Osvětlení bubnu</a:t>
            </a:r>
            <a:endParaRPr lang="cs-CZ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788024" y="3769367"/>
            <a:ext cx="1029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Twin Turbo - Tepelné čerpadlo </a:t>
            </a:r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energeticky úsporné a šetrné sušení í + </a:t>
            </a:r>
            <a:r>
              <a:rPr lang="cs-CZ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nezávislý motor ventilátoru</a:t>
            </a:r>
            <a:endParaRPr lang="cs-CZ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4860032" y="2708920"/>
            <a:ext cx="9316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I-Refresh Pro -  </a:t>
            </a:r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ultrazvuková technologie mikropáry odstraňuje pachy, pomačkání a sterilizuje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895882" y="2060848"/>
            <a:ext cx="837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i-time – </a:t>
            </a:r>
            <a:r>
              <a:rPr lang="pl-PL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regulace doby </a:t>
            </a:r>
            <a:r>
              <a:rPr lang="pl-PL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sučení dle </a:t>
            </a:r>
            <a:r>
              <a:rPr lang="pl-PL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potřeby</a:t>
            </a: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3658" y="5445304"/>
            <a:ext cx="720000" cy="720000"/>
          </a:xfrm>
          <a:prstGeom prst="rect">
            <a:avLst/>
          </a:prstGeom>
        </p:spPr>
      </p:pic>
      <p:sp>
        <p:nvSpPr>
          <p:cNvPr id="18" name="Obdélník 17"/>
          <p:cNvSpPr/>
          <p:nvPr/>
        </p:nvSpPr>
        <p:spPr>
          <a:xfrm>
            <a:off x="4093659" y="5494928"/>
            <a:ext cx="478342" cy="272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8297" y="3811616"/>
            <a:ext cx="720000" cy="7200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872" y="4687568"/>
            <a:ext cx="720000" cy="720000"/>
          </a:xfrm>
          <a:prstGeom prst="rect">
            <a:avLst/>
          </a:prstGeom>
        </p:spPr>
      </p:pic>
      <p:sp>
        <p:nvSpPr>
          <p:cNvPr id="21" name="Pětiúhelník 20"/>
          <p:cNvSpPr/>
          <p:nvPr/>
        </p:nvSpPr>
        <p:spPr>
          <a:xfrm>
            <a:off x="5851456" y="1426918"/>
            <a:ext cx="1617554" cy="360040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A+++ -10 %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5752013" y="1097953"/>
            <a:ext cx="34740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altLang="cs-CZ" sz="10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Energetická </a:t>
            </a:r>
            <a:r>
              <a:rPr lang="cs-CZ" alt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spotřeba je o 10 % </a:t>
            </a:r>
            <a:r>
              <a:rPr lang="cs-CZ" altLang="cs-CZ" sz="10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nižší než ve třídě </a:t>
            </a:r>
            <a:r>
              <a:rPr lang="cs-CZ" alt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A+++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4854192" y="1157843"/>
            <a:ext cx="8622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 </a:t>
            </a:r>
          </a:p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Bluetooth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připojení s možností ovládání přes aplikaci hOn</a:t>
            </a:r>
          </a:p>
        </p:txBody>
      </p:sp>
      <p:pic>
        <p:nvPicPr>
          <p:cNvPr id="29" name="Obrázek 28"/>
          <p:cNvPicPr>
            <a:picLocks noChangeAspect="1"/>
          </p:cNvPicPr>
          <p:nvPr/>
        </p:nvPicPr>
        <p:blipFill rotWithShape="1">
          <a:blip r:embed="rId6"/>
          <a:srcRect l="3022" t="8817" r="4558" b="5317"/>
          <a:stretch/>
        </p:blipFill>
        <p:spPr>
          <a:xfrm>
            <a:off x="4108297" y="1138372"/>
            <a:ext cx="733246" cy="741873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920" y="2918806"/>
            <a:ext cx="720000" cy="720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5914" y="2060848"/>
            <a:ext cx="720000" cy="72000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51" t="6951" r="19551" b="5900"/>
          <a:stretch/>
        </p:blipFill>
        <p:spPr>
          <a:xfrm>
            <a:off x="5822020" y="2000314"/>
            <a:ext cx="1990340" cy="2848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1747CF-528E-4FB1-8821-D297DBD7BA7C}">
  <ds:schemaRefs>
    <ds:schemaRef ds:uri="http://purl.org/dc/elements/1.1/"/>
    <ds:schemaRef ds:uri="http://purl.org/dc/dcmitype/"/>
    <ds:schemaRef ds:uri="http://schemas.microsoft.com/office/infopath/2007/PartnerControls"/>
    <ds:schemaRef ds:uri="a09af93a-bc92-4cce-8ba3-c8fdbed82e22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b4af0723-3826-4aee-ba08-906e8dce3040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2347</TotalTime>
  <Words>130</Words>
  <Application>Microsoft Office PowerPoint</Application>
  <PresentationFormat>Předvádění na obrazovce (4:3)</PresentationFormat>
  <Paragraphs>55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Martina Křižáková</cp:lastModifiedBy>
  <cp:revision>343</cp:revision>
  <cp:lastPrinted>2022-09-13T10:06:02Z</cp:lastPrinted>
  <dcterms:created xsi:type="dcterms:W3CDTF">2015-07-16T11:02:07Z</dcterms:created>
  <dcterms:modified xsi:type="dcterms:W3CDTF">2025-02-20T15:18:15Z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