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5405" autoAdjust="0"/>
  </p:normalViewPr>
  <p:slideViewPr>
    <p:cSldViewPr snapToGrid="0">
      <p:cViewPr>
        <p:scale>
          <a:sx n="94" d="100"/>
          <a:sy n="94" d="100"/>
        </p:scale>
        <p:origin x="1166" y="-96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190974"/>
            <a:ext cx="8755380" cy="798201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HI 3E9E0S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400" b="0" cap="none" dirty="0">
                <a:solidFill>
                  <a:schemeClr val="tx1"/>
                </a:solidFill>
                <a:latin typeface="Arial" charset="0"/>
              </a:rPr>
              <a:t>Plně vestavná myčka nádobí H-DISH 300 lite – šíře 60 cm</a:t>
            </a:r>
            <a:br>
              <a:rPr lang="cs-CZ" altLang="cs-CZ" sz="1400" b="0" cap="none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1400" b="0" cap="none" dirty="0">
                <a:solidFill>
                  <a:srgbClr val="C00000"/>
                </a:solidFill>
                <a:latin typeface="Arial" charset="0"/>
              </a:rPr>
              <a:t>energetická třída E, LED kontrolky, 5 programů, 13 sad nádobí, 49 dB(A)</a:t>
            </a:r>
            <a:br>
              <a:rPr lang="cs-CZ" altLang="cs-CZ" sz="1400" b="0" cap="none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cs-CZ" altLang="cs-CZ" sz="1400" b="0" cap="none" dirty="0">
              <a:solidFill>
                <a:srgbClr val="C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309679" y="1067301"/>
            <a:ext cx="3786536" cy="5400001"/>
          </a:xfrm>
        </p:spPr>
        <p:txBody>
          <a:bodyPr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Hlavní vlastnosti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Jmenovitá kapacita (sady nádobí)		13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(kWh) 	0,93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(kWh)	93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vody na 1 cyklus v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(l)	10,9</a:t>
            </a:r>
            <a:br>
              <a:rPr lang="cs-CZ" altLang="cs-CZ" sz="800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Trvání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h:min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)		3:54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pW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)	49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Emisní třída hluku šířeného vzduchem		C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Programy</a:t>
            </a:r>
            <a:endParaRPr lang="cs-CZ" altLang="cs-CZ" sz="800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5 programů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Univerzální 60 °C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Vhodné pro každodenní mytí lehce znečištěného nádobí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Intenzivní  75 °C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Pro silně znečištěné pánve a další předměty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EKO  45 °C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Standardní program z hlediska spotřeby energie a vody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Rychlý 49’ 60 °C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Program s poloviční náplní určený k mytí a sušení za 49 min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Předmytí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Krátké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předmytí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pro nádobí používané během dne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Odložený start až 3-6-9 hod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Konstrukce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Dotykové ovládání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Košík na příbory v dolním koši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Volba ½ náplň/Tablety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Dětský zámek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LED kontrolky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Výkyvné panty, Fixní dekorační deska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Invertorový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 motor (BLDC)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26078" y="1067303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5167" y="1022125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5733707" y="5052836"/>
            <a:ext cx="343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32901602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 8059019055152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		Plně vestavná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818 × 597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30,9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896 × 640 × 676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32,5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6DC3C334-3804-42AE-A2A7-7F394A0D161B}"/>
              </a:ext>
            </a:extLst>
          </p:cNvPr>
          <p:cNvSpPr txBox="1"/>
          <p:nvPr/>
        </p:nvSpPr>
        <p:spPr>
          <a:xfrm>
            <a:off x="5329491" y="34166"/>
            <a:ext cx="35048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51" name="Picture 21" descr="Hoover_kolecko-H_red.png">
            <a:extLst>
              <a:ext uri="{FF2B5EF4-FFF2-40B4-BE49-F238E27FC236}">
                <a16:creationId xmlns:a16="http://schemas.microsoft.com/office/drawing/2014/main" id="{CFE95AA0-373C-4E08-817E-A507D0D2C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60" y="1022125"/>
            <a:ext cx="720000" cy="720000"/>
          </a:xfrm>
          <a:prstGeom prst="rect">
            <a:avLst/>
          </a:prstGeom>
        </p:spPr>
      </p:pic>
      <p:sp>
        <p:nvSpPr>
          <p:cNvPr id="52" name="TextBox 22">
            <a:extLst>
              <a:ext uri="{FF2B5EF4-FFF2-40B4-BE49-F238E27FC236}">
                <a16:creationId xmlns:a16="http://schemas.microsoft.com/office/drawing/2014/main" id="{C1D7F91E-F09F-4628-86E2-990A2865DAAB}"/>
              </a:ext>
            </a:extLst>
          </p:cNvPr>
          <p:cNvSpPr txBox="1"/>
          <p:nvPr/>
        </p:nvSpPr>
        <p:spPr>
          <a:xfrm>
            <a:off x="4882900" y="1219599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sad nádobí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1A058C-3477-3095-7D54-F69C6C83C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148" y="868135"/>
            <a:ext cx="2288578" cy="24224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4D79F56-351B-E052-6F3E-2A55EF218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437" y="3426175"/>
            <a:ext cx="3349223" cy="37923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6FE134E-1781-CE3F-30E1-0510D85BB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914" y="3859782"/>
            <a:ext cx="1606898" cy="110141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B7EF4A9-973F-166B-8ED3-1D0106C7C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939" y="3992459"/>
            <a:ext cx="1523766" cy="97332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269D9C8-2153-F21B-C0C7-B1328DB4F3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1726" y="1547692"/>
            <a:ext cx="846196" cy="171682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0AEB9B45-A255-E9C5-59EB-21E40BC04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9262" y="229330"/>
            <a:ext cx="556954" cy="551749"/>
          </a:xfrm>
          <a:prstGeom prst="rect">
            <a:avLst/>
          </a:prstGeom>
        </p:spPr>
      </p:pic>
      <p:grpSp>
        <p:nvGrpSpPr>
          <p:cNvPr id="37" name="Skupina 36">
            <a:extLst>
              <a:ext uri="{FF2B5EF4-FFF2-40B4-BE49-F238E27FC236}">
                <a16:creationId xmlns:a16="http://schemas.microsoft.com/office/drawing/2014/main" id="{AA23C1EE-765B-D740-0FB5-D38E4198F975}"/>
              </a:ext>
            </a:extLst>
          </p:cNvPr>
          <p:cNvGrpSpPr/>
          <p:nvPr/>
        </p:nvGrpSpPr>
        <p:grpSpPr>
          <a:xfrm>
            <a:off x="4139788" y="1034007"/>
            <a:ext cx="762000" cy="695447"/>
            <a:chOff x="4139788" y="1034007"/>
            <a:chExt cx="762000" cy="695447"/>
          </a:xfrm>
        </p:grpSpPr>
        <p:pic>
          <p:nvPicPr>
            <p:cNvPr id="40" name="Obrázek 39">
              <a:extLst>
                <a:ext uri="{FF2B5EF4-FFF2-40B4-BE49-F238E27FC236}">
                  <a16:creationId xmlns:a16="http://schemas.microsoft.com/office/drawing/2014/main" id="{41039C67-6829-3585-273C-564F5A546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74707" y="1034007"/>
              <a:ext cx="692449" cy="695447"/>
            </a:xfrm>
            <a:prstGeom prst="rect">
              <a:avLst/>
            </a:prstGeom>
          </p:spPr>
        </p:pic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91D2A926-97D7-378C-2663-FA2718AD74F2}"/>
                </a:ext>
              </a:extLst>
            </p:cNvPr>
            <p:cNvSpPr/>
            <p:nvPr/>
          </p:nvSpPr>
          <p:spPr>
            <a:xfrm>
              <a:off x="4346258" y="1203891"/>
              <a:ext cx="354262" cy="354262"/>
            </a:xfrm>
            <a:prstGeom prst="ellipse">
              <a:avLst/>
            </a:prstGeom>
            <a:solidFill>
              <a:srgbClr val="DB0130"/>
            </a:solidFill>
            <a:ln>
              <a:solidFill>
                <a:srgbClr val="DB01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Box 22">
              <a:extLst>
                <a:ext uri="{FF2B5EF4-FFF2-40B4-BE49-F238E27FC236}">
                  <a16:creationId xmlns:a16="http://schemas.microsoft.com/office/drawing/2014/main" id="{A301680A-4AB9-7E5B-27A4-E3FD6F7AD876}"/>
                </a:ext>
              </a:extLst>
            </p:cNvPr>
            <p:cNvSpPr txBox="1"/>
            <p:nvPr/>
          </p:nvSpPr>
          <p:spPr>
            <a:xfrm>
              <a:off x="4139788" y="1203891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</TotalTime>
  <Words>323</Words>
  <Application>Microsoft Office PowerPoint</Application>
  <PresentationFormat>Předvádění na obrazovce (4:3)</PresentationFormat>
  <Paragraphs>42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HI 3E9E0S Plně vestavná myčka nádobí H-DISH 300 lite – šíře 60 cm energetická třída E, LED kontrolky, 5 programů, 13 sad nádobí, 49 dB(A)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Michaela Šperl</cp:lastModifiedBy>
  <cp:revision>160</cp:revision>
  <cp:lastPrinted>2016-03-31T14:41:45Z</cp:lastPrinted>
  <dcterms:created xsi:type="dcterms:W3CDTF">2016-03-31T13:54:55Z</dcterms:created>
  <dcterms:modified xsi:type="dcterms:W3CDTF">2024-10-18T12:17:28Z</dcterms:modified>
</cp:coreProperties>
</file>