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63" d="100"/>
          <a:sy n="63" d="100"/>
        </p:scale>
        <p:origin x="1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HATS6CBS6BVOC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Komínová digestoř T-</a:t>
            </a:r>
            <a:r>
              <a:rPr lang="cs-CZ" altLang="cs-CZ" sz="1400" dirty="0" err="1">
                <a:latin typeface="Arial" charset="0"/>
              </a:rPr>
              <a:t>shape</a:t>
            </a:r>
            <a:r>
              <a:rPr lang="cs-CZ" altLang="cs-CZ" sz="1400" dirty="0">
                <a:latin typeface="Arial" charset="0"/>
              </a:rPr>
              <a:t> – šíře 60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Odtah a recirkulace, energetická třída A, dotykové ovládání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8"/>
            <a:ext cx="3910241" cy="5220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spotřeba energie (kWh/rok)	</a:t>
            </a:r>
            <a:r>
              <a:rPr lang="cs-CZ" altLang="cs-CZ" sz="800">
                <a:latin typeface="Arial" charset="0"/>
              </a:rPr>
              <a:t>	45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proudění tekutin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osvětlení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tukové filtrace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Průtok vzduchu min/max/booster (m3/hod)	150/395/720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Hlučnost min/max/booster (dB(A))		33/55/68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Odtah a recirkulace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Dotykové ovládání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3+1 rychlostních stupňů, </a:t>
            </a:r>
            <a:r>
              <a:rPr lang="cs-CZ" altLang="cs-CZ" sz="800" b="1" dirty="0">
                <a:latin typeface="Arial" charset="0"/>
              </a:rPr>
              <a:t>Booster – rychlé zvýšení rychlosti na max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Časovač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Vzduchový deflektor a zpětná klapka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PreciSense</a:t>
            </a:r>
            <a:r>
              <a:rPr lang="cs-CZ" altLang="cs-CZ" sz="800" dirty="0">
                <a:latin typeface="Arial" charset="0"/>
              </a:rPr>
              <a:t> – automatická detekce ovzduší kolem varných desek. Stisknutím tlačítka digestoř začne měřit kvalitu a množství pachů a výparů a podle toho upraví úroveň nasávání.</a:t>
            </a: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Motor 1 × 250 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Osvětlení </a:t>
            </a:r>
            <a:r>
              <a:rPr lang="en-US" altLang="cs-CZ" sz="800" dirty="0">
                <a:latin typeface="Arial" charset="0"/>
              </a:rPr>
              <a:t>LED </a:t>
            </a:r>
            <a:r>
              <a:rPr lang="cs-CZ" altLang="cs-CZ" sz="800" dirty="0">
                <a:latin typeface="Arial" charset="0"/>
              </a:rPr>
              <a:t>pásek - </a:t>
            </a:r>
            <a:r>
              <a:rPr lang="en-US" altLang="cs-CZ" sz="800" dirty="0">
                <a:latin typeface="Arial" charset="0"/>
              </a:rPr>
              <a:t>1</a:t>
            </a:r>
            <a:r>
              <a:rPr lang="cs-CZ" altLang="cs-CZ" sz="800" dirty="0">
                <a:latin typeface="Arial" charset="0"/>
              </a:rPr>
              <a:t> × 7</a:t>
            </a:r>
            <a:r>
              <a:rPr lang="en-US" altLang="cs-CZ" sz="800" dirty="0">
                <a:latin typeface="Arial" charset="0"/>
              </a:rPr>
              <a:t>W 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Sací potrubí Ø 150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Redukce 120 mm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Příslušenství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Tukový hliníkový filtr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Pachový uhlíkový filtr je součástí balení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36901842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8059019055695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Černá + skleněný panel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599 x 598 x 455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12.5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576 x 645 x 374 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15,6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77011" y="1171355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44963" y="2035451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C0F7AABD-AD4B-4E50-8072-5B9B6D6E71C4}"/>
              </a:ext>
            </a:extLst>
          </p:cNvPr>
          <p:cNvCxnSpPr/>
          <p:nvPr/>
        </p:nvCxnSpPr>
        <p:spPr>
          <a:xfrm>
            <a:off x="6067539" y="3602100"/>
            <a:ext cx="2592288" cy="0"/>
          </a:xfrm>
          <a:prstGeom prst="straightConnector1">
            <a:avLst/>
          </a:prstGeom>
          <a:ln>
            <a:solidFill>
              <a:srgbClr val="4472C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4B9A30E-DB6F-46A4-89E2-2F7F7D01B4D8}"/>
              </a:ext>
            </a:extLst>
          </p:cNvPr>
          <p:cNvSpPr txBox="1"/>
          <p:nvPr/>
        </p:nvSpPr>
        <p:spPr>
          <a:xfrm>
            <a:off x="6787313" y="3386076"/>
            <a:ext cx="1113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800" dirty="0">
                <a:solidFill>
                  <a:srgbClr val="4472C4"/>
                </a:solidFill>
                <a:latin typeface="Arial" charset="0"/>
              </a:rPr>
              <a:t>6</a:t>
            </a:r>
            <a:r>
              <a:rPr lang="cs-CZ" altLang="cs-CZ" sz="800" dirty="0">
                <a:solidFill>
                  <a:srgbClr val="4472C4"/>
                </a:solidFill>
                <a:latin typeface="Arial" charset="0"/>
                <a:cs typeface="+mn-cs"/>
              </a:rPr>
              <a:t>0 cm</a:t>
            </a:r>
            <a:endParaRPr lang="cs-CZ" sz="800" dirty="0">
              <a:solidFill>
                <a:srgbClr val="4472C4"/>
              </a:solidFill>
            </a:endParaRPr>
          </a:p>
        </p:txBody>
      </p:sp>
      <p:pic>
        <p:nvPicPr>
          <p:cNvPr id="41" name="Obrázek 40">
            <a:extLst>
              <a:ext uri="{FF2B5EF4-FFF2-40B4-BE49-F238E27FC236}">
                <a16:creationId xmlns:a16="http://schemas.microsoft.com/office/drawing/2014/main" id="{BF3BA122-B6B8-432E-9F27-F4BD0B9070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6" r="24080"/>
          <a:stretch/>
        </p:blipFill>
        <p:spPr>
          <a:xfrm>
            <a:off x="4150790" y="1099347"/>
            <a:ext cx="551549" cy="519113"/>
          </a:xfrm>
          <a:prstGeom prst="rect">
            <a:avLst/>
          </a:prstGeom>
        </p:spPr>
      </p:pic>
      <p:sp>
        <p:nvSpPr>
          <p:cNvPr id="43" name="TextovéPole 42">
            <a:extLst>
              <a:ext uri="{FF2B5EF4-FFF2-40B4-BE49-F238E27FC236}">
                <a16:creationId xmlns:a16="http://schemas.microsoft.com/office/drawing/2014/main" id="{8541BD0F-DEE2-4B05-B214-2419DEEF71A9}"/>
              </a:ext>
            </a:extLst>
          </p:cNvPr>
          <p:cNvSpPr txBox="1"/>
          <p:nvPr/>
        </p:nvSpPr>
        <p:spPr>
          <a:xfrm>
            <a:off x="4777739" y="1204197"/>
            <a:ext cx="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pic>
        <p:nvPicPr>
          <p:cNvPr id="45" name="Obrázek 44">
            <a:extLst>
              <a:ext uri="{FF2B5EF4-FFF2-40B4-BE49-F238E27FC236}">
                <a16:creationId xmlns:a16="http://schemas.microsoft.com/office/drawing/2014/main" id="{84F878E2-2FAB-4B04-AFD4-3137F0E8D04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0" r="17601"/>
          <a:stretch/>
        </p:blipFill>
        <p:spPr>
          <a:xfrm>
            <a:off x="4069690" y="1883906"/>
            <a:ext cx="718856" cy="519113"/>
          </a:xfrm>
          <a:prstGeom prst="rect">
            <a:avLst/>
          </a:prstGeom>
        </p:spPr>
      </p:pic>
      <p:sp>
        <p:nvSpPr>
          <p:cNvPr id="47" name="TextovéPole 46">
            <a:extLst>
              <a:ext uri="{FF2B5EF4-FFF2-40B4-BE49-F238E27FC236}">
                <a16:creationId xmlns:a16="http://schemas.microsoft.com/office/drawing/2014/main" id="{01211D1F-79B3-4B36-9C4B-010D081F8B18}"/>
              </a:ext>
            </a:extLst>
          </p:cNvPr>
          <p:cNvSpPr txBox="1"/>
          <p:nvPr/>
        </p:nvSpPr>
        <p:spPr>
          <a:xfrm>
            <a:off x="4787182" y="1912921"/>
            <a:ext cx="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</a:t>
            </a:r>
          </a:p>
        </p:txBody>
      </p:sp>
      <p:pic>
        <p:nvPicPr>
          <p:cNvPr id="48" name="Obrázek 47">
            <a:extLst>
              <a:ext uri="{FF2B5EF4-FFF2-40B4-BE49-F238E27FC236}">
                <a16:creationId xmlns:a16="http://schemas.microsoft.com/office/drawing/2014/main" id="{6FE7BB2E-81B7-4407-A25C-AA2250B4DB9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5" r="21012"/>
          <a:stretch/>
        </p:blipFill>
        <p:spPr>
          <a:xfrm>
            <a:off x="4150790" y="2564904"/>
            <a:ext cx="540014" cy="478659"/>
          </a:xfrm>
          <a:prstGeom prst="rect">
            <a:avLst/>
          </a:prstGeom>
        </p:spPr>
      </p:pic>
      <p:sp>
        <p:nvSpPr>
          <p:cNvPr id="49" name="TextovéPole 48">
            <a:extLst>
              <a:ext uri="{FF2B5EF4-FFF2-40B4-BE49-F238E27FC236}">
                <a16:creationId xmlns:a16="http://schemas.microsoft.com/office/drawing/2014/main" id="{478E2CF5-4A1F-458E-A4CA-99D45BB948FB}"/>
              </a:ext>
            </a:extLst>
          </p:cNvPr>
          <p:cNvSpPr txBox="1"/>
          <p:nvPr/>
        </p:nvSpPr>
        <p:spPr>
          <a:xfrm>
            <a:off x="4779450" y="2683523"/>
            <a:ext cx="778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</a:p>
        </p:txBody>
      </p:sp>
      <p:pic>
        <p:nvPicPr>
          <p:cNvPr id="23" name="Immagine 3">
            <a:extLst>
              <a:ext uri="{FF2B5EF4-FFF2-40B4-BE49-F238E27FC236}">
                <a16:creationId xmlns:a16="http://schemas.microsoft.com/office/drawing/2014/main" id="{B6F06358-9BC6-4A5E-BA65-F2ED4E61F6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7" t="19983" r="27696" b="21036"/>
          <a:stretch/>
        </p:blipFill>
        <p:spPr>
          <a:xfrm>
            <a:off x="6067539" y="767606"/>
            <a:ext cx="2717249" cy="263380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D2C9C46-90A8-2901-FFF1-8E167B6B90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0314" y="626194"/>
            <a:ext cx="813267" cy="163986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DF523CE-24DF-1690-B912-B47227CB5D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0352" y="3745213"/>
            <a:ext cx="835308" cy="87905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6BBBBBF-F739-50F2-02F0-3C6A98300B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54449" y="3703089"/>
            <a:ext cx="776305" cy="89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244</Words>
  <Application>Microsoft Office PowerPoint</Application>
  <PresentationFormat>Předvádění na obrazovce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298</cp:revision>
  <cp:lastPrinted>2016-05-31T13:00:02Z</cp:lastPrinted>
  <dcterms:created xsi:type="dcterms:W3CDTF">2015-07-16T11:02:07Z</dcterms:created>
  <dcterms:modified xsi:type="dcterms:W3CDTF">2023-03-06T09:47:14Z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