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15FE6-C83B-4870-9959-B1311892437B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4F029-7379-4C3D-941A-AA52CD565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61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CF 6B4S1PX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stojící myčka nádobí Rapidó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rgbClr val="706F6F"/>
                </a:solidFill>
                <a:latin typeface="Arial" charset="0"/>
              </a:rPr>
              <a:t>Wifi + Bluetooth,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dotykový displej,16 sad, 9,5 l, 44 dB(A), 3 koše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Smart Door, rychlý program 35 min, BLDC motor, Power Wash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5496" y="836712"/>
            <a:ext cx="3960440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</a:t>
            </a:r>
            <a:r>
              <a:rPr lang="cs-CZ" altLang="cs-CZ" sz="800" dirty="0" smtClean="0">
                <a:latin typeface="Arial" charset="0"/>
              </a:rPr>
              <a:t>16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</a:t>
            </a:r>
            <a:r>
              <a:rPr lang="cs-CZ" altLang="cs-CZ" sz="800" dirty="0" smtClean="0">
                <a:latin typeface="Arial" charset="0"/>
              </a:rPr>
              <a:t>0,66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</a:t>
            </a:r>
            <a:r>
              <a:rPr lang="cs-CZ" altLang="cs-CZ" sz="800" dirty="0" smtClean="0">
                <a:latin typeface="Arial" charset="0"/>
              </a:rPr>
              <a:t>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 	</a:t>
            </a:r>
            <a:r>
              <a:rPr lang="cs-CZ" altLang="cs-CZ" sz="800" dirty="0" smtClean="0">
                <a:latin typeface="Arial" charset="0"/>
              </a:rPr>
              <a:t>9,5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</a:t>
            </a:r>
            <a:r>
              <a:rPr lang="cs-CZ" altLang="cs-CZ" sz="800" dirty="0" smtClean="0">
                <a:latin typeface="Arial" charset="0"/>
              </a:rPr>
              <a:t>3:55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Konektivita Wifi + Bluetooth - možnost připojení </a:t>
            </a:r>
            <a:r>
              <a:rPr lang="cs-CZ" altLang="cs-CZ" sz="800" b="1" dirty="0">
                <a:latin typeface="Arial" charset="0"/>
              </a:rPr>
              <a:t>k Wifi </a:t>
            </a:r>
            <a:r>
              <a:rPr lang="cs-CZ" altLang="cs-CZ" sz="800" b="1" dirty="0" smtClean="0">
                <a:latin typeface="Arial" charset="0"/>
              </a:rPr>
              <a:t>a </a:t>
            </a:r>
            <a:r>
              <a:rPr lang="cs-CZ" altLang="cs-CZ" sz="800" b="1" dirty="0">
                <a:latin typeface="Arial" charset="0"/>
              </a:rPr>
              <a:t>ovládání </a:t>
            </a:r>
            <a:r>
              <a:rPr lang="cs-CZ" altLang="cs-CZ" sz="800" b="1" dirty="0" smtClean="0">
                <a:latin typeface="Arial" charset="0"/>
              </a:rPr>
              <a:t>myčky </a:t>
            </a:r>
            <a:r>
              <a:rPr lang="cs-CZ" altLang="cs-CZ" sz="800" b="1" dirty="0">
                <a:latin typeface="Arial" charset="0"/>
              </a:rPr>
              <a:t>přes aplikaci </a:t>
            </a:r>
            <a:r>
              <a:rPr lang="cs-CZ" altLang="cs-CZ" sz="800" b="1" dirty="0" smtClean="0">
                <a:latin typeface="Arial" charset="0"/>
              </a:rPr>
              <a:t>hOn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latin typeface="Arial" charset="0"/>
              </a:rPr>
              <a:t>Stahování </a:t>
            </a:r>
            <a:r>
              <a:rPr lang="cs-CZ" altLang="cs-CZ" sz="800" dirty="0">
                <a:latin typeface="Arial" charset="0"/>
              </a:rPr>
              <a:t>nových funkcí a </a:t>
            </a:r>
            <a:r>
              <a:rPr lang="cs-CZ" altLang="cs-CZ" sz="800" dirty="0" smtClean="0">
                <a:latin typeface="Arial" charset="0"/>
              </a:rPr>
              <a:t>cyklů; Funkce </a:t>
            </a:r>
            <a:r>
              <a:rPr lang="cs-CZ" altLang="cs-CZ" sz="800" dirty="0">
                <a:latin typeface="Arial" charset="0"/>
              </a:rPr>
              <a:t>pro odložený začátek a konec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Kontrolní </a:t>
            </a:r>
            <a:r>
              <a:rPr lang="cs-CZ" altLang="cs-CZ" sz="800" dirty="0" smtClean="0">
                <a:latin typeface="Arial" charset="0"/>
              </a:rPr>
              <a:t>cyklus; Vedení </a:t>
            </a:r>
            <a:r>
              <a:rPr lang="cs-CZ" altLang="cs-CZ" sz="800" dirty="0">
                <a:latin typeface="Arial" charset="0"/>
              </a:rPr>
              <a:t>statistik </a:t>
            </a:r>
            <a:r>
              <a:rPr lang="cs-CZ" altLang="cs-CZ" sz="800" dirty="0" smtClean="0">
                <a:latin typeface="Arial" charset="0"/>
              </a:rPr>
              <a:t>mytí </a:t>
            </a:r>
            <a:r>
              <a:rPr lang="cs-CZ" altLang="cs-CZ" sz="800" dirty="0">
                <a:latin typeface="Arial" charset="0"/>
              </a:rPr>
              <a:t>a čerpání energie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latin typeface="Arial" charset="0"/>
              </a:rPr>
              <a:t>Průvodce </a:t>
            </a:r>
            <a:r>
              <a:rPr lang="cs-CZ" altLang="cs-CZ" sz="800" dirty="0">
                <a:latin typeface="Arial" charset="0"/>
              </a:rPr>
              <a:t>chybovými hláškami a uživatelský </a:t>
            </a:r>
            <a:r>
              <a:rPr lang="cs-CZ" altLang="cs-CZ" sz="800" dirty="0" smtClean="0">
                <a:latin typeface="Arial" charset="0"/>
              </a:rPr>
              <a:t>návod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Snap &amp; Wash </a:t>
            </a:r>
            <a:r>
              <a:rPr lang="cs-CZ" altLang="cs-CZ" sz="800" dirty="0" smtClean="0">
                <a:latin typeface="Arial" charset="0"/>
              </a:rPr>
              <a:t>– aplikace doporučí program na základě fotky nádobí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Kompatibilní s Google Assistant a Alexa (v angličtině</a:t>
            </a:r>
            <a:r>
              <a:rPr lang="cs-CZ" altLang="cs-CZ" sz="800" b="1" dirty="0" smtClean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Nejrychlejší </a:t>
            </a:r>
            <a:r>
              <a:rPr lang="cs-CZ" altLang="cs-CZ" sz="800" b="1" dirty="0">
                <a:latin typeface="Arial" charset="0"/>
              </a:rPr>
              <a:t>program mytí a sušení (35 min) na </a:t>
            </a:r>
            <a:r>
              <a:rPr lang="cs-CZ" altLang="cs-CZ" sz="800" b="1" dirty="0" smtClean="0">
                <a:latin typeface="Arial" charset="0"/>
              </a:rPr>
              <a:t>trhu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Maxi Tub – Největší objem vnitřního prostoru na </a:t>
            </a:r>
            <a:r>
              <a:rPr lang="cs-CZ" altLang="cs-CZ" sz="800" b="1" dirty="0" smtClean="0">
                <a:latin typeface="Arial" charset="0"/>
              </a:rPr>
              <a:t>trhu – 16 sad nádobí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Vnitřní osvětlení při plnění a vyjímání nádobí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Power Wash – přídavné ostřikovací rameno na silně znečištěné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10 programů základních + 20 Wifi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Wash&amp;Dry 35 min – rychlé mytí včetně sušení za 35 min</a:t>
            </a:r>
            <a:r>
              <a:rPr lang="cs-CZ" altLang="cs-CZ" sz="800" dirty="0" smtClean="0">
                <a:latin typeface="Arial" charset="0"/>
              </a:rPr>
              <a:t>, Rychlý 59 min (včetně sušení), Eco, Univerzální, Intenzivní, Sklo, Auto Wash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Auto Plus, Noční, Opláchnutí, </a:t>
            </a:r>
            <a:r>
              <a:rPr lang="cs-CZ" altLang="cs-CZ" sz="800" b="1" dirty="0">
                <a:latin typeface="Arial" charset="0"/>
              </a:rPr>
              <a:t>+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Wifi, Odložený </a:t>
            </a:r>
            <a:r>
              <a:rPr lang="cs-CZ" altLang="cs-CZ" sz="800" dirty="0">
                <a:latin typeface="Arial" charset="0"/>
              </a:rPr>
              <a:t>start 0:30 min až </a:t>
            </a:r>
            <a:r>
              <a:rPr lang="cs-CZ" altLang="cs-CZ" sz="800" dirty="0" smtClean="0">
                <a:latin typeface="Arial" charset="0"/>
              </a:rPr>
              <a:t>23:30 </a:t>
            </a:r>
            <a:r>
              <a:rPr lang="cs-CZ" altLang="cs-CZ" sz="800" dirty="0">
                <a:latin typeface="Arial" charset="0"/>
              </a:rPr>
              <a:t>hod, </a:t>
            </a:r>
            <a:r>
              <a:rPr lang="cs-CZ" altLang="cs-CZ" sz="800" dirty="0" smtClean="0">
                <a:latin typeface="Arial" charset="0"/>
              </a:rPr>
              <a:t>Expres, Poloviční náplň, Hygienický, </a:t>
            </a:r>
            <a:r>
              <a:rPr lang="cs-CZ" altLang="cs-CZ" sz="800" b="1" dirty="0" smtClean="0">
                <a:latin typeface="Arial" charset="0"/>
              </a:rPr>
              <a:t>Smart </a:t>
            </a:r>
            <a:r>
              <a:rPr lang="cs-CZ" altLang="cs-CZ" sz="800" b="1" dirty="0">
                <a:latin typeface="Arial" charset="0"/>
              </a:rPr>
              <a:t>Door – Automatické otevření dvířek na konci cyklu</a:t>
            </a:r>
            <a:r>
              <a:rPr lang="cs-CZ" altLang="cs-CZ" sz="800" dirty="0">
                <a:latin typeface="Arial" charset="0"/>
              </a:rPr>
              <a:t>, Dětská pojistka, </a:t>
            </a:r>
            <a:r>
              <a:rPr lang="cs-CZ" altLang="cs-CZ" sz="800" dirty="0" smtClean="0">
                <a:latin typeface="Arial" charset="0"/>
              </a:rPr>
              <a:t>Multifunkční tablety, </a:t>
            </a:r>
            <a:r>
              <a:rPr lang="cs-CZ" altLang="cs-CZ" sz="800" b="1" dirty="0" smtClean="0">
                <a:latin typeface="Arial" charset="0"/>
              </a:rPr>
              <a:t>Ukazatel </a:t>
            </a:r>
            <a:r>
              <a:rPr lang="cs-CZ" altLang="cs-CZ" sz="800" b="1" dirty="0">
                <a:latin typeface="Arial" charset="0"/>
              </a:rPr>
              <a:t>ADDISH – možnost přidat nádobí po zahájení cyklu, </a:t>
            </a:r>
            <a:r>
              <a:rPr lang="cs-CZ" altLang="cs-CZ" sz="800" dirty="0">
                <a:latin typeface="Arial" charset="0"/>
              </a:rPr>
              <a:t>Ukazatel délky cyklu, Ukazatel nedostatku </a:t>
            </a:r>
            <a:r>
              <a:rPr lang="cs-CZ" altLang="cs-CZ" sz="800" dirty="0" smtClean="0">
                <a:latin typeface="Arial" charset="0"/>
              </a:rPr>
              <a:t>soli a leštidla </a:t>
            </a:r>
            <a:r>
              <a:rPr lang="cs-CZ" altLang="cs-CZ" sz="800" dirty="0">
                <a:latin typeface="Arial" charset="0"/>
              </a:rPr>
              <a:t>na displeji, Zvukový signál ukončení programu, Možnost vypnutí zvukové </a:t>
            </a:r>
            <a:r>
              <a:rPr lang="cs-CZ" altLang="cs-CZ" sz="800" dirty="0" smtClean="0">
                <a:latin typeface="Arial" charset="0"/>
              </a:rPr>
              <a:t>signalizace, </a:t>
            </a:r>
            <a:r>
              <a:rPr lang="cs-CZ" altLang="cs-CZ" sz="800" dirty="0">
                <a:latin typeface="Arial" charset="0"/>
              </a:rPr>
              <a:t>Uložení posledního mycího cyklu do paměti, </a:t>
            </a:r>
            <a:r>
              <a:rPr lang="cs-CZ" altLang="cs-CZ" sz="800" b="1" dirty="0">
                <a:latin typeface="Arial" charset="0"/>
              </a:rPr>
              <a:t>Impulsní mytí – snížení spotřeby a hlučnosti</a:t>
            </a:r>
            <a:r>
              <a:rPr lang="cs-CZ" altLang="cs-CZ" sz="800" b="1" dirty="0" smtClean="0">
                <a:latin typeface="Arial" charset="0"/>
              </a:rPr>
              <a:t>, DEMO režim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BLDC Speed Drive Inverter motor </a:t>
            </a:r>
            <a:r>
              <a:rPr lang="cs-CZ" altLang="cs-CZ" sz="800" b="1" dirty="0">
                <a:latin typeface="Arial" charset="0"/>
              </a:rPr>
              <a:t>- </a:t>
            </a:r>
            <a:r>
              <a:rPr lang="cs-CZ" altLang="cs-CZ" sz="800" b="1" dirty="0" smtClean="0">
                <a:latin typeface="Arial" charset="0"/>
              </a:rPr>
              <a:t>inovativní </a:t>
            </a:r>
            <a:r>
              <a:rPr lang="cs-CZ" altLang="cs-CZ" sz="800" b="1" dirty="0">
                <a:latin typeface="Arial" charset="0"/>
              </a:rPr>
              <a:t>a </a:t>
            </a:r>
            <a:r>
              <a:rPr lang="cs-CZ" altLang="cs-CZ" sz="800" b="1" dirty="0" smtClean="0">
                <a:latin typeface="Arial" charset="0"/>
              </a:rPr>
              <a:t>odolný bezkartáčový motor, </a:t>
            </a:r>
            <a:r>
              <a:rPr lang="cs-CZ" altLang="cs-CZ" sz="800" b="1" dirty="0">
                <a:latin typeface="Arial" charset="0"/>
              </a:rPr>
              <a:t>který dokáže zvýšit čisticí sílu a zároveň snížit spotřebu energie</a:t>
            </a:r>
            <a:r>
              <a:rPr lang="cs-CZ" altLang="cs-CZ" sz="800" b="1" dirty="0" smtClean="0">
                <a:latin typeface="Arial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Dotykový 6místný </a:t>
            </a:r>
            <a:r>
              <a:rPr lang="cs-CZ" altLang="cs-CZ" sz="800" b="1" dirty="0">
                <a:latin typeface="Arial" charset="0"/>
              </a:rPr>
              <a:t>textový displej v CZ i </a:t>
            </a:r>
            <a:r>
              <a:rPr lang="cs-CZ" altLang="cs-CZ" sz="800" b="1" dirty="0" smtClean="0">
                <a:latin typeface="Arial" charset="0"/>
              </a:rPr>
              <a:t>SK</a:t>
            </a:r>
            <a:r>
              <a:rPr lang="cs-CZ" altLang="cs-CZ" sz="800" dirty="0" smtClean="0">
                <a:latin typeface="Arial" charset="0"/>
              </a:rPr>
              <a:t>; Materiál vany nerez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Samočistící filtr; </a:t>
            </a:r>
            <a:r>
              <a:rPr lang="cs-CZ" altLang="cs-CZ" sz="800" dirty="0" smtClean="0">
                <a:latin typeface="Arial" charset="0"/>
              </a:rPr>
              <a:t>Skryté topné těleso; </a:t>
            </a:r>
            <a:r>
              <a:rPr lang="cs-CZ" altLang="cs-CZ" sz="800" b="1" dirty="0" smtClean="0">
                <a:latin typeface="Arial" charset="0"/>
              </a:rPr>
              <a:t>Senzor znečištění vody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Elektronická </a:t>
            </a:r>
            <a:r>
              <a:rPr lang="cs-CZ" altLang="cs-CZ" sz="800" b="1" dirty="0">
                <a:latin typeface="Arial" charset="0"/>
              </a:rPr>
              <a:t>regenerace změkčovače vody – nižší spotřeba soli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3 koše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Výklopné držáky šálku a skleniček v horním koši, Polohování horního koše, sklopitelné držáky na talíře ve spodním koši, Horní výsuvný třetí koš na příbory, </a:t>
            </a:r>
            <a:r>
              <a:rPr lang="cs-CZ" altLang="cs-CZ" sz="800" b="1" dirty="0">
                <a:latin typeface="Arial" charset="0"/>
              </a:rPr>
              <a:t>Power Wash ostřikovací rameno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Ochrana proti přetečení </a:t>
            </a:r>
            <a:r>
              <a:rPr lang="cs-CZ" altLang="cs-CZ" sz="800" dirty="0" smtClean="0">
                <a:latin typeface="Arial" charset="0"/>
              </a:rPr>
              <a:t>Antioverflow, Ochrana proti úniku vody Aquastop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5681366" y="505760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32002483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8059019070230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850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597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598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45,5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896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640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676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47,2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2656031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788024" y="272791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Door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dvířek</a:t>
            </a:r>
            <a:endParaRPr lang="cs-CZ" sz="800" dirty="0">
              <a:solidFill>
                <a:schemeClr val="bg1"/>
              </a:solidFill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6215644" y="2806189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074959" y="280618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60 cm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7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ál 50"/>
          <p:cNvSpPr/>
          <p:nvPr/>
        </p:nvSpPr>
        <p:spPr>
          <a:xfrm>
            <a:off x="4860032" y="186381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60032" y="1863818"/>
            <a:ext cx="72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program mytí včetně sušení 35 min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Ovál 54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 přes Wifi </a:t>
            </a:r>
          </a:p>
        </p:txBody>
      </p:sp>
      <p:sp>
        <p:nvSpPr>
          <p:cNvPr id="58" name="Ovál 57"/>
          <p:cNvSpPr/>
          <p:nvPr/>
        </p:nvSpPr>
        <p:spPr>
          <a:xfrm>
            <a:off x="4860032" y="344807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4860032" y="351129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motor - vysoký výkon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ál 61"/>
          <p:cNvSpPr/>
          <p:nvPr/>
        </p:nvSpPr>
        <p:spPr>
          <a:xfrm>
            <a:off x="4861834" y="425685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4861834" y="4331430"/>
            <a:ext cx="72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ADDISH - Možnost přidat nádobí 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9451" r="6752" b="14305"/>
          <a:stretch/>
        </p:blipFill>
        <p:spPr>
          <a:xfrm>
            <a:off x="5652040" y="2060848"/>
            <a:ext cx="1080120" cy="3832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402" y="2444653"/>
            <a:ext cx="1119846" cy="336275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2019/2017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05" y="1088809"/>
            <a:ext cx="648000" cy="65232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32" y="4240082"/>
            <a:ext cx="792000" cy="792000"/>
          </a:xfrm>
          <a:prstGeom prst="flowChartConnector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94" y="3437328"/>
            <a:ext cx="792000" cy="792000"/>
          </a:xfrm>
          <a:prstGeom prst="flowChartConnector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69" y="2655994"/>
            <a:ext cx="792000" cy="792000"/>
          </a:xfrm>
          <a:prstGeom prst="flowChartConnector">
            <a:avLst/>
          </a:prstGeom>
        </p:spPr>
      </p:pic>
      <p:sp>
        <p:nvSpPr>
          <p:cNvPr id="60" name="Ovál 59"/>
          <p:cNvSpPr/>
          <p:nvPr/>
        </p:nvSpPr>
        <p:spPr>
          <a:xfrm>
            <a:off x="4860032" y="504083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4860112" y="5097378"/>
            <a:ext cx="7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Ostřikovací rameno na silně znečištěné nádobí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50" y="1338367"/>
            <a:ext cx="792000" cy="79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83" y="1844824"/>
            <a:ext cx="792000" cy="792000"/>
          </a:xfrm>
          <a:prstGeom prst="flowChartConnector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83" y="5805352"/>
            <a:ext cx="792000" cy="792000"/>
          </a:xfrm>
          <a:prstGeom prst="flowChartConnector">
            <a:avLst/>
          </a:prstGeom>
        </p:spPr>
      </p:pic>
      <p:sp>
        <p:nvSpPr>
          <p:cNvPr id="43" name="Ovál 42"/>
          <p:cNvSpPr/>
          <p:nvPr/>
        </p:nvSpPr>
        <p:spPr>
          <a:xfrm>
            <a:off x="4860032" y="580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60032" y="597076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koš na příbory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Obrázek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71" y="1340768"/>
            <a:ext cx="792000" cy="792000"/>
          </a:xfrm>
          <a:prstGeom prst="flowChartConnector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6951" r="20601" b="6951"/>
          <a:stretch/>
        </p:blipFill>
        <p:spPr>
          <a:xfrm>
            <a:off x="5747234" y="3175994"/>
            <a:ext cx="1315212" cy="18920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30108" y="1266474"/>
            <a:ext cx="706388" cy="69269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76" y="2153726"/>
            <a:ext cx="1452548" cy="2905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Vývojový diagram: spojnice 45"/>
          <p:cNvSpPr/>
          <p:nvPr/>
        </p:nvSpPr>
        <p:spPr>
          <a:xfrm>
            <a:off x="4067944" y="5057606"/>
            <a:ext cx="720000" cy="720000"/>
          </a:xfrm>
          <a:prstGeom prst="flowChartConnector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4125788" y="5243260"/>
            <a:ext cx="611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POWER WASH</a:t>
            </a:r>
            <a:endParaRPr lang="cs-CZ" sz="1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97</Words>
  <Application>Microsoft Office PowerPoint</Application>
  <PresentationFormat>Předvádění na obrazovce (4:3)</PresentationFormat>
  <Paragraphs>63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209</cp:revision>
  <cp:lastPrinted>2016-05-05T10:40:20Z</cp:lastPrinted>
  <dcterms:created xsi:type="dcterms:W3CDTF">2015-07-16T11:02:07Z</dcterms:created>
  <dcterms:modified xsi:type="dcterms:W3CDTF">2023-07-10T14:25:24Z</dcterms:modified>
</cp:coreProperties>
</file>