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2" r:id="rId1"/>
  </p:sldMasterIdLst>
  <p:sldIdLst>
    <p:sldId id="257" r:id="rId2"/>
    <p:sldId id="260" r:id="rId3"/>
    <p:sldId id="259" r:id="rId4"/>
  </p:sldIdLst>
  <p:sldSz cx="9144000" cy="6858000" type="screen4x3"/>
  <p:notesSz cx="6810375" cy="994251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50" autoAdjust="0"/>
    <p:restoredTop sz="94660"/>
  </p:normalViewPr>
  <p:slideViewPr>
    <p:cSldViewPr>
      <p:cViewPr>
        <p:scale>
          <a:sx n="110" d="100"/>
          <a:sy n="110" d="100"/>
        </p:scale>
        <p:origin x="-169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257175"/>
            <a:ext cx="9144000" cy="3600825"/>
          </a:xfrm>
          <a:prstGeom prst="rect">
            <a:avLst/>
          </a:prstGeom>
          <a:solidFill>
            <a:srgbClr val="A4998B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12400" y="1910687"/>
            <a:ext cx="7772400" cy="1319738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04717" y="6356350"/>
            <a:ext cx="4517408" cy="365125"/>
          </a:xfrm>
        </p:spPr>
        <p:txBody>
          <a:bodyPr/>
          <a:lstStyle/>
          <a:p>
            <a:r>
              <a:rPr lang="fr-FR" dirty="0" smtClean="0"/>
              <a:t>Titre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49B-B4B2-2A43-9C24-076C86022B29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027700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49B-B4B2-2A43-9C24-076C86022B29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330657" y="520302"/>
            <a:ext cx="7635922" cy="680701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924530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 algn="l">
              <a:defRPr sz="3200"/>
            </a:lvl1pPr>
          </a:lstStyle>
          <a:p>
            <a:r>
              <a:rPr lang="cs-CZ" smtClean="0"/>
              <a:t>Klepnutím lze upravit styl předlohy nadpisů.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49B-B4B2-2A43-9C24-076C86022B29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680638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23001"/>
            <a:ext cx="9144000" cy="634999"/>
          </a:xfrm>
          <a:prstGeom prst="rect">
            <a:avLst/>
          </a:prstGeom>
          <a:solidFill>
            <a:srgbClr val="A4998B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4000" y="520302"/>
            <a:ext cx="7635922" cy="680701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 flipV="1">
            <a:off x="0" y="6210374"/>
            <a:ext cx="9144000" cy="36000"/>
          </a:xfrm>
          <a:prstGeom prst="rect">
            <a:avLst/>
          </a:prstGeom>
          <a:gradFill>
            <a:gsLst>
              <a:gs pos="0">
                <a:srgbClr val="D62418"/>
              </a:gs>
              <a:gs pos="100000">
                <a:srgbClr val="6B1C31"/>
              </a:gs>
              <a:gs pos="20000">
                <a:srgbClr val="F29317"/>
              </a:gs>
              <a:gs pos="40000">
                <a:srgbClr val="616726"/>
              </a:gs>
              <a:gs pos="60000">
                <a:srgbClr val="5D93AE"/>
              </a:gs>
              <a:gs pos="80000">
                <a:srgbClr val="4A316A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20669" y="6356350"/>
            <a:ext cx="545910" cy="365125"/>
          </a:xfrm>
        </p:spPr>
        <p:txBody>
          <a:bodyPr/>
          <a:lstStyle>
            <a:lvl1pPr algn="ctr">
              <a:defRPr sz="1600" b="1"/>
            </a:lvl1pPr>
          </a:lstStyle>
          <a:p>
            <a:fld id="{C8C2649B-B4B2-2A43-9C24-076C86022B29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199" y="6356350"/>
            <a:ext cx="6939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 présentation &amp; 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787600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4746" y="1841121"/>
            <a:ext cx="7772400" cy="1362075"/>
          </a:xfrm>
        </p:spPr>
        <p:txBody>
          <a:bodyPr anchor="t">
            <a:noAutofit/>
          </a:bodyPr>
          <a:lstStyle>
            <a:lvl1pPr algn="l">
              <a:defRPr sz="4400" b="1" cap="all"/>
            </a:lvl1pPr>
          </a:lstStyle>
          <a:p>
            <a:r>
              <a:rPr lang="cs-CZ" smtClean="0"/>
              <a:t>Klepnutím lze upravit styl předlohy nadpisů.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49B-B4B2-2A43-9C24-076C86022B29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Espace réservé du pied de page 4"/>
          <p:cNvSpPr txBox="1">
            <a:spLocks/>
          </p:cNvSpPr>
          <p:nvPr userDrawn="1"/>
        </p:nvSpPr>
        <p:spPr>
          <a:xfrm>
            <a:off x="295700" y="6356350"/>
            <a:ext cx="6939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Titre présentation &amp; 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501310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23001"/>
            <a:ext cx="9144000" cy="634999"/>
          </a:xfrm>
          <a:prstGeom prst="rect">
            <a:avLst/>
          </a:prstGeom>
          <a:solidFill>
            <a:srgbClr val="A4998B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04000" y="1600200"/>
            <a:ext cx="3514880" cy="4525963"/>
          </a:xfrm>
        </p:spPr>
        <p:txBody>
          <a:bodyPr/>
          <a:lstStyle>
            <a:lvl1pPr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56721" y="1600200"/>
            <a:ext cx="3514880" cy="4525963"/>
          </a:xfrm>
        </p:spPr>
        <p:txBody>
          <a:bodyPr/>
          <a:lstStyle>
            <a:lvl1pPr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présentation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49B-B4B2-2A43-9C24-076C86022B29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404000" y="520302"/>
            <a:ext cx="7635922" cy="680701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012883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223001"/>
            <a:ext cx="9144000" cy="634999"/>
          </a:xfrm>
          <a:prstGeom prst="rect">
            <a:avLst/>
          </a:prstGeom>
          <a:solidFill>
            <a:srgbClr val="A4998B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600"/>
            </a:lvl1pPr>
            <a:lvl2pPr>
              <a:defRPr sz="1200"/>
            </a:lvl2pPr>
            <a:lvl3pPr>
              <a:defRPr sz="18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présentation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49B-B4B2-2A43-9C24-076C86022B29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330657" y="520302"/>
            <a:ext cx="7635922" cy="680701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803784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223001"/>
            <a:ext cx="9144000" cy="634999"/>
          </a:xfrm>
          <a:prstGeom prst="rect">
            <a:avLst/>
          </a:prstGeom>
          <a:solidFill>
            <a:srgbClr val="A4998B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présentation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49B-B4B2-2A43-9C24-076C86022B29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404000" y="520302"/>
            <a:ext cx="7635922" cy="680701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070715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02330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23001"/>
            <a:ext cx="9144000" cy="634999"/>
          </a:xfrm>
          <a:prstGeom prst="rect">
            <a:avLst/>
          </a:prstGeom>
          <a:solidFill>
            <a:srgbClr val="A4998B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9116" y="273050"/>
            <a:ext cx="2346397" cy="1162050"/>
          </a:xfrm>
        </p:spPr>
        <p:txBody>
          <a:bodyPr anchor="ctr">
            <a:normAutofit/>
          </a:bodyPr>
          <a:lstStyle>
            <a:lvl1pPr algn="l">
              <a:defRPr sz="1600" b="1"/>
            </a:lvl1pPr>
          </a:lstStyle>
          <a:p>
            <a:r>
              <a:rPr lang="cs-CZ" smtClean="0"/>
              <a:t>Klepnutím lze upravit styl předlohy nadpisů.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présentation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49B-B4B2-2A43-9C24-076C86022B29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263506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23001"/>
            <a:ext cx="9144000" cy="634999"/>
          </a:xfrm>
          <a:prstGeom prst="rect">
            <a:avLst/>
          </a:prstGeom>
          <a:solidFill>
            <a:srgbClr val="A4998B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présentation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49B-B4B2-2A43-9C24-076C86022B29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887029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364776" y="499293"/>
            <a:ext cx="7322024" cy="7426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04000" y="1600200"/>
            <a:ext cx="732202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199" y="6356350"/>
            <a:ext cx="6939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 présentation &amp; date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57146" y="6356350"/>
            <a:ext cx="382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C2649B-B4B2-2A43-9C24-076C86022B29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8" name="Image 7" descr="B1-GroupeSEB-logotype-maitr.gi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273" y="1"/>
            <a:ext cx="1083814" cy="145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802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2"/>
        </a:buClr>
        <a:buSzPct val="105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gif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gif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gif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kupina 22"/>
          <p:cNvGrpSpPr/>
          <p:nvPr/>
        </p:nvGrpSpPr>
        <p:grpSpPr>
          <a:xfrm>
            <a:off x="35496" y="0"/>
            <a:ext cx="1404664" cy="1268760"/>
            <a:chOff x="0" y="0"/>
            <a:chExt cx="1404664" cy="1268760"/>
          </a:xfrm>
        </p:grpSpPr>
        <p:sp>
          <p:nvSpPr>
            <p:cNvPr id="22" name="Obdélník 21"/>
            <p:cNvSpPr/>
            <p:nvPr/>
          </p:nvSpPr>
          <p:spPr>
            <a:xfrm>
              <a:off x="0" y="0"/>
              <a:ext cx="1331640" cy="1268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8" name="Picture 2" descr="C:\Users\Cchoulet\AppData\Local\Microsoft\Windows\Temporary Internet Files\Content.IE5\SDO5XQ5L\TE-LOGO_BASELINE-ENGLISH[1].jpg"/>
            <p:cNvPicPr>
              <a:picLocks noChangeAspect="1" noChangeArrowheads="1"/>
            </p:cNvPicPr>
            <p:nvPr/>
          </p:nvPicPr>
          <p:blipFill>
            <a:blip r:embed="rId2" cstate="print"/>
            <a:srcRect r="19149" b="35836"/>
            <a:stretch>
              <a:fillRect/>
            </a:stretch>
          </p:blipFill>
          <p:spPr bwMode="auto">
            <a:xfrm>
              <a:off x="0" y="476672"/>
              <a:ext cx="1404664" cy="295719"/>
            </a:xfrm>
            <a:prstGeom prst="rect">
              <a:avLst/>
            </a:prstGeom>
            <a:noFill/>
          </p:spPr>
        </p:pic>
      </p:grp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707904" y="507732"/>
            <a:ext cx="5436096" cy="5878532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730250" lvl="1" indent="-266700">
              <a:buClr>
                <a:srgbClr val="AC0000"/>
              </a:buClr>
            </a:pPr>
            <a:r>
              <a:rPr lang="cs-CZ" sz="1600" dirty="0" smtClean="0">
                <a:solidFill>
                  <a:srgbClr val="8E8581"/>
                </a:solidFill>
                <a:latin typeface="Calibri" pitchFamily="34" charset="0"/>
              </a:rPr>
              <a:t>Maximálně všestranný pákový robot, který přináší výkon, bohaté příslušenství a skvělý design </a:t>
            </a:r>
          </a:p>
          <a:p>
            <a:pPr marL="730250" lvl="1" indent="-266700">
              <a:buClr>
                <a:srgbClr val="AC0000"/>
              </a:buClr>
            </a:pPr>
            <a:r>
              <a:rPr lang="cs-CZ" sz="1300" dirty="0" smtClean="0">
                <a:solidFill>
                  <a:srgbClr val="8E8581"/>
                </a:solidFill>
                <a:latin typeface="Calibri" pitchFamily="34" charset="0"/>
              </a:rPr>
              <a:t>	</a:t>
            </a:r>
          </a:p>
          <a:p>
            <a:pPr marL="730250" lvl="1" indent="-266700">
              <a:spcAft>
                <a:spcPts val="600"/>
              </a:spcAft>
              <a:buClr>
                <a:srgbClr val="AC0000"/>
              </a:buClr>
            </a:pPr>
            <a:r>
              <a:rPr lang="cs-CZ" sz="1400" b="1" dirty="0" smtClean="0">
                <a:solidFill>
                  <a:srgbClr val="8E8581"/>
                </a:solidFill>
                <a:latin typeface="Calibri" pitchFamily="34" charset="0"/>
              </a:rPr>
              <a:t>Hlavní výhody: </a:t>
            </a:r>
          </a:p>
          <a:p>
            <a:pPr marL="730250" lvl="1" indent="-266700">
              <a:buClr>
                <a:srgbClr val="AC0000"/>
              </a:buClr>
              <a:buFont typeface="Wingdings" pitchFamily="2" charset="2"/>
              <a:buChar char="§"/>
            </a:pPr>
            <a:r>
              <a:rPr lang="cs-CZ" sz="1400" b="1" dirty="0" smtClean="0">
                <a:solidFill>
                  <a:srgbClr val="8E8581"/>
                </a:solidFill>
                <a:latin typeface="Calibri" pitchFamily="34" charset="0"/>
              </a:rPr>
              <a:t>Skvělé výsledky od lehkých našlehaných směsí po hutná těsta na chléb a pizzu</a:t>
            </a:r>
            <a:r>
              <a:rPr lang="cs-CZ" sz="1400" dirty="0" smtClean="0">
                <a:solidFill>
                  <a:srgbClr val="8E8581"/>
                </a:solidFill>
                <a:latin typeface="Calibri" pitchFamily="34" charset="0"/>
              </a:rPr>
              <a:t> díky vysokému příkonu 900 W</a:t>
            </a:r>
          </a:p>
          <a:p>
            <a:pPr marL="730250" lvl="1" indent="-266700">
              <a:buClr>
                <a:srgbClr val="AC0000"/>
              </a:buClr>
              <a:buFont typeface="Wingdings" pitchFamily="2" charset="2"/>
              <a:buChar char="§"/>
            </a:pPr>
            <a:r>
              <a:rPr lang="cs-CZ" sz="1400" b="1" dirty="0" smtClean="0">
                <a:solidFill>
                  <a:srgbClr val="8E8581"/>
                </a:solidFill>
                <a:latin typeface="Calibri" pitchFamily="34" charset="0"/>
              </a:rPr>
              <a:t>Unikátní technologie metly </a:t>
            </a:r>
            <a:r>
              <a:rPr lang="cs-CZ" sz="1400" b="1" dirty="0" err="1" smtClean="0">
                <a:solidFill>
                  <a:srgbClr val="8E8581"/>
                </a:solidFill>
                <a:latin typeface="Calibri" pitchFamily="34" charset="0"/>
              </a:rPr>
              <a:t>Flex</a:t>
            </a:r>
            <a:r>
              <a:rPr lang="cs-CZ" sz="1400" b="1" dirty="0" smtClean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400" b="1" dirty="0" err="1" smtClean="0">
                <a:solidFill>
                  <a:srgbClr val="8E8581"/>
                </a:solidFill>
                <a:latin typeface="Calibri" pitchFamily="34" charset="0"/>
              </a:rPr>
              <a:t>whisk</a:t>
            </a:r>
            <a:r>
              <a:rPr lang="cs-CZ" sz="1400" b="1" dirty="0" smtClean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400" dirty="0" smtClean="0">
                <a:solidFill>
                  <a:srgbClr val="8E8581"/>
                </a:solidFill>
                <a:latin typeface="Calibri" pitchFamily="34" charset="0"/>
              </a:rPr>
              <a:t>- ušlehá sníh už z 1 bílku a až z 10 bílků</a:t>
            </a:r>
          </a:p>
          <a:p>
            <a:pPr marL="730250" lvl="1" indent="-266700">
              <a:buClr>
                <a:srgbClr val="AC0000"/>
              </a:buClr>
              <a:buFont typeface="Wingdings" pitchFamily="2" charset="2"/>
              <a:buChar char="§"/>
            </a:pPr>
            <a:r>
              <a:rPr lang="cs-CZ" sz="1400" b="1" dirty="0" smtClean="0">
                <a:solidFill>
                  <a:srgbClr val="8E8581"/>
                </a:solidFill>
                <a:latin typeface="Calibri" pitchFamily="34" charset="0"/>
              </a:rPr>
              <a:t>Planetární pohyb </a:t>
            </a:r>
            <a:r>
              <a:rPr lang="cs-CZ" sz="1400" dirty="0" smtClean="0">
                <a:solidFill>
                  <a:srgbClr val="8E8581"/>
                </a:solidFill>
                <a:latin typeface="Calibri" pitchFamily="34" charset="0"/>
              </a:rPr>
              <a:t>- mixovací háky jsou nastaveny kolmo k hlavě, která rotuje po misce a zaručuje tak optimální míchání v celé nádobě</a:t>
            </a:r>
          </a:p>
          <a:p>
            <a:pPr marL="730250" lvl="1" indent="-266700">
              <a:buClr>
                <a:srgbClr val="AC0000"/>
              </a:buClr>
              <a:buFont typeface="Wingdings" pitchFamily="2" charset="2"/>
              <a:buChar char="§"/>
            </a:pPr>
            <a:r>
              <a:rPr lang="cs-CZ" sz="1400" b="1" dirty="0" smtClean="0">
                <a:solidFill>
                  <a:srgbClr val="8E8581"/>
                </a:solidFill>
                <a:latin typeface="Calibri" pitchFamily="34" charset="0"/>
              </a:rPr>
              <a:t>Kapacita 1-8 vajec nebo až 10 bílků, 800g těsta – </a:t>
            </a:r>
            <a:r>
              <a:rPr lang="cs-CZ" sz="1400" dirty="0" smtClean="0">
                <a:solidFill>
                  <a:srgbClr val="8E8581"/>
                </a:solidFill>
                <a:latin typeface="Calibri" pitchFamily="34" charset="0"/>
              </a:rPr>
              <a:t>4,6l nádoba</a:t>
            </a:r>
          </a:p>
          <a:p>
            <a:pPr marL="730250" lvl="1" indent="-266700">
              <a:buClr>
                <a:srgbClr val="AC0000"/>
              </a:buClr>
              <a:buFont typeface="Wingdings" pitchFamily="2" charset="2"/>
              <a:buChar char="§"/>
            </a:pPr>
            <a:r>
              <a:rPr lang="cs-CZ" sz="1400" dirty="0" smtClean="0">
                <a:solidFill>
                  <a:srgbClr val="8E8581"/>
                </a:solidFill>
                <a:latin typeface="Calibri" pitchFamily="34" charset="0"/>
              </a:rPr>
              <a:t>Kuchařka s </a:t>
            </a:r>
            <a:r>
              <a:rPr lang="cs-CZ" sz="1400" b="1" dirty="0" smtClean="0">
                <a:solidFill>
                  <a:srgbClr val="8E8581"/>
                </a:solidFill>
                <a:latin typeface="Calibri" pitchFamily="34" charset="0"/>
              </a:rPr>
              <a:t>25 recepty </a:t>
            </a:r>
            <a:r>
              <a:rPr lang="cs-CZ" sz="1400" dirty="0" smtClean="0">
                <a:solidFill>
                  <a:srgbClr val="8E8581"/>
                </a:solidFill>
                <a:latin typeface="Calibri" pitchFamily="34" charset="0"/>
              </a:rPr>
              <a:t>v balení</a:t>
            </a:r>
          </a:p>
          <a:p>
            <a:pPr marL="730250" lvl="1" indent="-266700">
              <a:buClr>
                <a:srgbClr val="AC0000"/>
              </a:buClr>
              <a:buFont typeface="Wingdings" pitchFamily="2" charset="2"/>
              <a:buChar char="§"/>
            </a:pPr>
            <a:endParaRPr lang="cs-CZ" sz="1400" dirty="0" smtClean="0">
              <a:solidFill>
                <a:srgbClr val="8E8581"/>
              </a:solidFill>
              <a:latin typeface="Calibri" pitchFamily="34" charset="0"/>
            </a:endParaRPr>
          </a:p>
          <a:p>
            <a:pPr marL="730250" lvl="1" indent="-266700">
              <a:buClr>
                <a:srgbClr val="AC0000"/>
              </a:buClr>
            </a:pPr>
            <a:endParaRPr lang="cs-CZ" sz="1400" dirty="0" smtClean="0">
              <a:solidFill>
                <a:srgbClr val="8E8581"/>
              </a:solidFill>
              <a:latin typeface="Calibri" pitchFamily="34" charset="0"/>
            </a:endParaRPr>
          </a:p>
          <a:p>
            <a:pPr marL="730250" lvl="1" indent="-266700">
              <a:spcAft>
                <a:spcPts val="600"/>
              </a:spcAft>
              <a:buClr>
                <a:srgbClr val="AC0000"/>
              </a:buClr>
            </a:pPr>
            <a:r>
              <a:rPr lang="cs-CZ" sz="1400" b="1" dirty="0" smtClean="0">
                <a:solidFill>
                  <a:srgbClr val="8E8581"/>
                </a:solidFill>
                <a:latin typeface="Calibri" pitchFamily="34" charset="0"/>
              </a:rPr>
              <a:t>Parametry:</a:t>
            </a:r>
          </a:p>
          <a:p>
            <a:pPr marL="730250" lvl="1" indent="-266700">
              <a:buClr>
                <a:srgbClr val="AC0000"/>
              </a:buClr>
              <a:buFont typeface="Wingdings" pitchFamily="2" charset="2"/>
              <a:buChar char="§"/>
            </a:pPr>
            <a:r>
              <a:rPr lang="cs-CZ" sz="1400" b="1" dirty="0" smtClean="0">
                <a:solidFill>
                  <a:srgbClr val="8E8581"/>
                </a:solidFill>
                <a:latin typeface="Calibri" pitchFamily="34" charset="0"/>
              </a:rPr>
              <a:t>Příkon 900W</a:t>
            </a:r>
          </a:p>
          <a:p>
            <a:pPr marL="730250" lvl="1" indent="-266700">
              <a:buClr>
                <a:srgbClr val="AC0000"/>
              </a:buClr>
              <a:buFont typeface="Wingdings" pitchFamily="2" charset="2"/>
              <a:buChar char="§"/>
            </a:pPr>
            <a:r>
              <a:rPr lang="cs-CZ" sz="1400" b="1" dirty="0" smtClean="0">
                <a:solidFill>
                  <a:srgbClr val="8E8581"/>
                </a:solidFill>
                <a:latin typeface="Calibri" pitchFamily="34" charset="0"/>
              </a:rPr>
              <a:t>4,6</a:t>
            </a:r>
            <a:r>
              <a:rPr lang="cs-CZ" sz="1400" dirty="0" smtClean="0">
                <a:solidFill>
                  <a:srgbClr val="8E8581"/>
                </a:solidFill>
                <a:latin typeface="Calibri" pitchFamily="34" charset="0"/>
              </a:rPr>
              <a:t> l nerezová nádoba s úchyty a ochranou proti rozstřiku</a:t>
            </a:r>
          </a:p>
          <a:p>
            <a:pPr marL="730250" lvl="1" indent="-266700">
              <a:buClr>
                <a:srgbClr val="AC0000"/>
              </a:buClr>
              <a:buFont typeface="Wingdings" pitchFamily="2" charset="2"/>
              <a:buChar char="§"/>
            </a:pPr>
            <a:r>
              <a:rPr lang="cs-CZ" sz="1400" dirty="0" smtClean="0">
                <a:solidFill>
                  <a:srgbClr val="8E8581"/>
                </a:solidFill>
                <a:latin typeface="Calibri" pitchFamily="34" charset="0"/>
              </a:rPr>
              <a:t>vysoce odolné </a:t>
            </a:r>
            <a:r>
              <a:rPr lang="cs-CZ" sz="1400" b="1" dirty="0" smtClean="0">
                <a:solidFill>
                  <a:srgbClr val="8E8581"/>
                </a:solidFill>
                <a:latin typeface="Calibri" pitchFamily="34" charset="0"/>
              </a:rPr>
              <a:t>míchací metly </a:t>
            </a:r>
            <a:r>
              <a:rPr lang="cs-CZ" sz="1400" dirty="0" smtClean="0">
                <a:solidFill>
                  <a:srgbClr val="8E8581"/>
                </a:solidFill>
                <a:latin typeface="Calibri" pitchFamily="34" charset="0"/>
              </a:rPr>
              <a:t>(šlehání, míchání, hnětací hák)</a:t>
            </a:r>
          </a:p>
          <a:p>
            <a:pPr marL="730250" lvl="1" indent="-266700">
              <a:buClr>
                <a:srgbClr val="AC0000"/>
              </a:buClr>
              <a:buFont typeface="Wingdings" pitchFamily="2" charset="2"/>
              <a:buChar char="§"/>
            </a:pPr>
            <a:r>
              <a:rPr lang="cs-CZ" sz="1400" b="1" dirty="0" smtClean="0">
                <a:solidFill>
                  <a:srgbClr val="8E8581"/>
                </a:solidFill>
                <a:latin typeface="Calibri" pitchFamily="34" charset="0"/>
              </a:rPr>
              <a:t>6 rychlostí </a:t>
            </a:r>
            <a:r>
              <a:rPr lang="cs-CZ" sz="1400" dirty="0" smtClean="0">
                <a:solidFill>
                  <a:srgbClr val="8E8581"/>
                </a:solidFill>
                <a:latin typeface="Calibri" pitchFamily="34" charset="0"/>
              </a:rPr>
              <a:t>+ </a:t>
            </a:r>
            <a:r>
              <a:rPr lang="cs-CZ" sz="1400" b="1" dirty="0" smtClean="0">
                <a:solidFill>
                  <a:srgbClr val="8E8581"/>
                </a:solidFill>
                <a:latin typeface="Calibri" pitchFamily="34" charset="0"/>
              </a:rPr>
              <a:t>pulzní spínač </a:t>
            </a:r>
            <a:r>
              <a:rPr lang="cs-CZ" sz="1400" dirty="0" smtClean="0">
                <a:solidFill>
                  <a:srgbClr val="8E8581"/>
                </a:solidFill>
                <a:latin typeface="Calibri" pitchFamily="34" charset="0"/>
              </a:rPr>
              <a:t>(doporučuje se použití s mixérem)</a:t>
            </a:r>
          </a:p>
          <a:p>
            <a:pPr marL="730250" lvl="1" indent="-266700">
              <a:buClr>
                <a:srgbClr val="AC0000"/>
              </a:buClr>
              <a:buFont typeface="Wingdings" pitchFamily="2" charset="2"/>
              <a:buChar char="§"/>
            </a:pPr>
            <a:r>
              <a:rPr lang="cs-CZ" sz="1400" b="1" dirty="0" smtClean="0">
                <a:solidFill>
                  <a:srgbClr val="8E8581"/>
                </a:solidFill>
                <a:latin typeface="Calibri" pitchFamily="34" charset="0"/>
              </a:rPr>
              <a:t>mixér</a:t>
            </a:r>
            <a:r>
              <a:rPr lang="cs-CZ" sz="1400" dirty="0" smtClean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400" b="1" dirty="0" smtClean="0">
                <a:solidFill>
                  <a:srgbClr val="8E8581"/>
                </a:solidFill>
                <a:latin typeface="Calibri" pitchFamily="34" charset="0"/>
              </a:rPr>
              <a:t>1,5</a:t>
            </a:r>
            <a:r>
              <a:rPr lang="cs-CZ" sz="1400" dirty="0" smtClean="0">
                <a:solidFill>
                  <a:srgbClr val="8E8581"/>
                </a:solidFill>
                <a:latin typeface="Calibri" pitchFamily="34" charset="0"/>
              </a:rPr>
              <a:t> l</a:t>
            </a:r>
          </a:p>
          <a:p>
            <a:pPr marL="730250" lvl="1" indent="-266700">
              <a:buClr>
                <a:srgbClr val="AC0000"/>
              </a:buClr>
              <a:buFont typeface="Wingdings" pitchFamily="2" charset="2"/>
              <a:buChar char="§"/>
            </a:pPr>
            <a:r>
              <a:rPr lang="cs-CZ" sz="1400" b="1" dirty="0" err="1" smtClean="0">
                <a:solidFill>
                  <a:srgbClr val="8E8581"/>
                </a:solidFill>
                <a:latin typeface="Calibri" pitchFamily="34" charset="0"/>
              </a:rPr>
              <a:t>masomlýne</a:t>
            </a:r>
            <a:r>
              <a:rPr lang="cs-CZ" sz="1400" dirty="0" err="1" smtClean="0">
                <a:solidFill>
                  <a:srgbClr val="8E8581"/>
                </a:solidFill>
                <a:latin typeface="Calibri" pitchFamily="34" charset="0"/>
              </a:rPr>
              <a:t>k</a:t>
            </a:r>
            <a:endParaRPr lang="cs-CZ" sz="1400" dirty="0" smtClean="0">
              <a:solidFill>
                <a:srgbClr val="8E8581"/>
              </a:solidFill>
              <a:latin typeface="Calibri" pitchFamily="34" charset="0"/>
            </a:endParaRPr>
          </a:p>
          <a:p>
            <a:pPr marL="730250" lvl="1" indent="-266700">
              <a:buClr>
                <a:srgbClr val="AC0000"/>
              </a:buClr>
              <a:buFont typeface="Wingdings" pitchFamily="2" charset="2"/>
              <a:buChar char="§"/>
            </a:pPr>
            <a:r>
              <a:rPr lang="cs-CZ" sz="1400" b="1" dirty="0" smtClean="0">
                <a:solidFill>
                  <a:srgbClr val="8E8581"/>
                </a:solidFill>
                <a:latin typeface="Calibri" pitchFamily="34" charset="0"/>
              </a:rPr>
              <a:t>odšťavňovač</a:t>
            </a:r>
          </a:p>
          <a:p>
            <a:pPr marL="730250" lvl="1" indent="-266700">
              <a:buClr>
                <a:srgbClr val="AC0000"/>
              </a:buClr>
              <a:buFont typeface="Wingdings" pitchFamily="2" charset="2"/>
              <a:buChar char="§"/>
            </a:pPr>
            <a:r>
              <a:rPr lang="cs-CZ" sz="1400" b="1" dirty="0" smtClean="0">
                <a:solidFill>
                  <a:srgbClr val="8E8581"/>
                </a:solidFill>
                <a:latin typeface="Calibri" pitchFamily="34" charset="0"/>
              </a:rPr>
              <a:t>4 kuželové nástavce </a:t>
            </a:r>
            <a:r>
              <a:rPr lang="cs-CZ" sz="1400" dirty="0" smtClean="0">
                <a:solidFill>
                  <a:srgbClr val="8E8581"/>
                </a:solidFill>
                <a:latin typeface="Calibri" pitchFamily="34" charset="0"/>
              </a:rPr>
              <a:t>na strouhání a krájení </a:t>
            </a:r>
          </a:p>
          <a:p>
            <a:pPr marL="730250" lvl="1" indent="-266700">
              <a:buClr>
                <a:srgbClr val="26B437"/>
              </a:buClr>
            </a:pPr>
            <a:endParaRPr lang="cs-CZ" sz="1400" dirty="0" smtClean="0">
              <a:solidFill>
                <a:srgbClr val="8E8581"/>
              </a:solidFill>
              <a:latin typeface="Calibri" pitchFamily="34" charset="0"/>
            </a:endParaRPr>
          </a:p>
          <a:p>
            <a:pPr marL="273050" indent="-266700">
              <a:buClr>
                <a:srgbClr val="26B437"/>
              </a:buClr>
              <a:buFont typeface="Wingdings 2" pitchFamily="18" charset="2"/>
              <a:buChar char="¢"/>
            </a:pPr>
            <a:endParaRPr lang="cs-CZ" sz="1300" dirty="0" smtClean="0">
              <a:solidFill>
                <a:srgbClr val="8E8581"/>
              </a:solidFill>
              <a:latin typeface="Calibri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2484" y="5085184"/>
            <a:ext cx="1009476" cy="99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X:\Marketing\VÝROBKOVÁ DATABÁZE_Product_database\5. NOVELITIES 2014\077-Kitchen machines_std mixers\Details_QB404H\Icons\Ikony Tefal FrechExpressMax_1.jpg"/>
          <p:cNvPicPr>
            <a:picLocks noChangeAspect="1" noChangeArrowheads="1"/>
          </p:cNvPicPr>
          <p:nvPr/>
        </p:nvPicPr>
        <p:blipFill>
          <a:blip r:embed="rId4" cstate="print"/>
          <a:srcRect l="2535"/>
          <a:stretch>
            <a:fillRect/>
          </a:stretch>
        </p:blipFill>
        <p:spPr bwMode="auto">
          <a:xfrm>
            <a:off x="0" y="4509120"/>
            <a:ext cx="1403648" cy="1158480"/>
          </a:xfrm>
          <a:prstGeom prst="rect">
            <a:avLst/>
          </a:prstGeom>
          <a:noFill/>
        </p:spPr>
      </p:pic>
      <p:pic>
        <p:nvPicPr>
          <p:cNvPr id="10" name="Picture 4" descr="X:\Marketing\VÝROBKOVÁ DATABÁZE_Product_database\5. NOVELITIES 2014\077-Kitchen machines_std mixers\Details_QB404H\Icons\Ikony Tefal FrechExpressMax_4.jpg"/>
          <p:cNvPicPr>
            <a:picLocks noChangeAspect="1" noChangeArrowheads="1"/>
          </p:cNvPicPr>
          <p:nvPr/>
        </p:nvPicPr>
        <p:blipFill>
          <a:blip r:embed="rId5" cstate="print"/>
          <a:srcRect l="5240"/>
          <a:stretch>
            <a:fillRect/>
          </a:stretch>
        </p:blipFill>
        <p:spPr bwMode="auto">
          <a:xfrm>
            <a:off x="0" y="2204864"/>
            <a:ext cx="1403648" cy="1191542"/>
          </a:xfrm>
          <a:prstGeom prst="rect">
            <a:avLst/>
          </a:prstGeom>
          <a:noFill/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403350" y="0"/>
            <a:ext cx="7740650" cy="461665"/>
          </a:xfrm>
          <a:prstGeom prst="rect">
            <a:avLst/>
          </a:prstGeom>
          <a:solidFill>
            <a:srgbClr val="AC0000"/>
          </a:solidFill>
          <a:ln w="12700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Tefal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pákový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 robot </a:t>
            </a:r>
            <a:r>
              <a:rPr lang="en-US" sz="240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Masterchef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 Gourmet</a:t>
            </a:r>
            <a:r>
              <a:rPr lang="cs-CZ" sz="2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Ref. č. : QB</a:t>
            </a:r>
            <a:r>
              <a:rPr lang="cs-CZ" sz="2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505G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38</a:t>
            </a:r>
          </a:p>
        </p:txBody>
      </p:sp>
      <p:sp>
        <p:nvSpPr>
          <p:cNvPr id="56323" name="Line 3"/>
          <p:cNvSpPr>
            <a:spLocks noChangeShapeType="1"/>
          </p:cNvSpPr>
          <p:nvPr/>
        </p:nvSpPr>
        <p:spPr bwMode="auto">
          <a:xfrm>
            <a:off x="1403350" y="0"/>
            <a:ext cx="298" cy="6237312"/>
          </a:xfrm>
          <a:prstGeom prst="line">
            <a:avLst/>
          </a:prstGeom>
          <a:noFill/>
          <a:ln w="38100">
            <a:solidFill>
              <a:srgbClr val="A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1027" name="Picture 3" descr="X:\Marketing\VÝROBKOVÁ DATABÁZE_Product_database\5. NOVELITIES 2014\077-Kitchen machines_std mixers\Details_QB404H\Icons\Ikony Tefal FrechExpressMax_3.jpg"/>
          <p:cNvPicPr>
            <a:picLocks noChangeAspect="1" noChangeArrowheads="1"/>
          </p:cNvPicPr>
          <p:nvPr/>
        </p:nvPicPr>
        <p:blipFill>
          <a:blip r:embed="rId6" cstate="print"/>
          <a:srcRect l="5265" t="6545" r="5234" b="8371"/>
          <a:stretch>
            <a:fillRect/>
          </a:stretch>
        </p:blipFill>
        <p:spPr bwMode="auto">
          <a:xfrm>
            <a:off x="0" y="3356992"/>
            <a:ext cx="1331640" cy="1076856"/>
          </a:xfrm>
          <a:prstGeom prst="rect">
            <a:avLst/>
          </a:prstGeom>
          <a:noFill/>
        </p:spPr>
      </p:pic>
      <p:pic>
        <p:nvPicPr>
          <p:cNvPr id="12" name="Picture 11" descr="TE-PRODUCT-FOOD_PROCESSORS-MASTERCHEF_GOURMET-QB413H-LOGO-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35696" y="3501008"/>
            <a:ext cx="2304256" cy="127875"/>
          </a:xfrm>
          <a:prstGeom prst="rect">
            <a:avLst/>
          </a:prstGeom>
        </p:spPr>
      </p:pic>
      <p:pic>
        <p:nvPicPr>
          <p:cNvPr id="13" name="Picture 2" descr="C:\Users\astemberg\Downloads\TE-PRODUCT-FOOD_PROCESSOR-KITCHEN_MACHINE-QB404H-TECHNICAL_PICTOS-C.jpg"/>
          <p:cNvPicPr>
            <a:picLocks noChangeAspect="1" noChangeArrowheads="1"/>
          </p:cNvPicPr>
          <p:nvPr/>
        </p:nvPicPr>
        <p:blipFill>
          <a:blip r:embed="rId8" cstate="print"/>
          <a:srcRect l="24851" t="9346" r="15505" b="11211"/>
          <a:stretch>
            <a:fillRect/>
          </a:stretch>
        </p:blipFill>
        <p:spPr bwMode="auto">
          <a:xfrm>
            <a:off x="1475656" y="4869160"/>
            <a:ext cx="813267" cy="1152128"/>
          </a:xfrm>
          <a:prstGeom prst="rect">
            <a:avLst/>
          </a:prstGeom>
          <a:noFill/>
        </p:spPr>
      </p:pic>
      <p:pic>
        <p:nvPicPr>
          <p:cNvPr id="2050" name="Picture 2" descr="C:\Users\astemberg\Downloads\TE-PRODUCT-FOOD_PROCESSOR-KITCHEN_MACHINE-QB404H-TECHNICAL_PICTOS-D.jpg"/>
          <p:cNvPicPr>
            <a:picLocks noChangeAspect="1" noChangeArrowheads="1"/>
          </p:cNvPicPr>
          <p:nvPr/>
        </p:nvPicPr>
        <p:blipFill>
          <a:blip r:embed="rId9" cstate="print"/>
          <a:srcRect b="12506"/>
          <a:stretch>
            <a:fillRect/>
          </a:stretch>
        </p:blipFill>
        <p:spPr bwMode="auto">
          <a:xfrm>
            <a:off x="1475581" y="3789040"/>
            <a:ext cx="1152203" cy="1008112"/>
          </a:xfrm>
          <a:prstGeom prst="rect">
            <a:avLst/>
          </a:prstGeom>
          <a:noFill/>
        </p:spPr>
      </p:pic>
      <p:sp>
        <p:nvSpPr>
          <p:cNvPr id="16" name="Obdélník 15"/>
          <p:cNvSpPr/>
          <p:nvPr/>
        </p:nvSpPr>
        <p:spPr>
          <a:xfrm>
            <a:off x="288032" y="3717032"/>
            <a:ext cx="793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4.6L</a:t>
            </a:r>
            <a:endParaRPr lang="en-US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263" t="7894" r="5263"/>
          <a:stretch>
            <a:fillRect/>
          </a:stretch>
        </p:blipFill>
        <p:spPr bwMode="auto">
          <a:xfrm>
            <a:off x="2267744" y="5013176"/>
            <a:ext cx="1224136" cy="115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5" descr="ScreenHunter_01 Feb. 24 17.08.gif"/>
          <p:cNvPicPr>
            <a:picLocks noChangeAspect="1"/>
          </p:cNvPicPr>
          <p:nvPr/>
        </p:nvPicPr>
        <p:blipFill>
          <a:blip r:embed="rId11" cstate="print"/>
          <a:srcRect l="9461"/>
          <a:stretch>
            <a:fillRect/>
          </a:stretch>
        </p:blipFill>
        <p:spPr>
          <a:xfrm>
            <a:off x="0" y="1340768"/>
            <a:ext cx="1378139" cy="8873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69900" y="884616"/>
            <a:ext cx="2670052" cy="247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949280"/>
            <a:ext cx="1308745" cy="82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834312" y="5517232"/>
            <a:ext cx="1309688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X:\Marketing\VÝROBKOVÁ DATABÁZE_Product_database\5. NOVELITIES 2014\077-Kitchen machines_std mixers\Details_QB404H\Icons\Ikony Tefal FrechExpressMax_2.jpg"/>
          <p:cNvPicPr>
            <a:picLocks noChangeAspect="1" noChangeArrowheads="1"/>
          </p:cNvPicPr>
          <p:nvPr/>
        </p:nvPicPr>
        <p:blipFill>
          <a:blip r:embed="rId15" cstate="print"/>
          <a:srcRect l="10816" t="18487" r="8067" b="24790"/>
          <a:stretch>
            <a:fillRect/>
          </a:stretch>
        </p:blipFill>
        <p:spPr bwMode="auto">
          <a:xfrm flipH="1">
            <a:off x="2555776" y="3933056"/>
            <a:ext cx="1584176" cy="8640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kupina 22"/>
          <p:cNvGrpSpPr/>
          <p:nvPr/>
        </p:nvGrpSpPr>
        <p:grpSpPr>
          <a:xfrm>
            <a:off x="35496" y="0"/>
            <a:ext cx="1404664" cy="1268760"/>
            <a:chOff x="0" y="0"/>
            <a:chExt cx="1404664" cy="1268760"/>
          </a:xfrm>
        </p:grpSpPr>
        <p:sp>
          <p:nvSpPr>
            <p:cNvPr id="22" name="Obdélník 21"/>
            <p:cNvSpPr/>
            <p:nvPr/>
          </p:nvSpPr>
          <p:spPr>
            <a:xfrm>
              <a:off x="0" y="0"/>
              <a:ext cx="1331640" cy="1268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8" name="Picture 2" descr="C:\Users\Cchoulet\AppData\Local\Microsoft\Windows\Temporary Internet Files\Content.IE5\SDO5XQ5L\TE-LOGO_BASELINE-ENGLISH[1].jpg"/>
            <p:cNvPicPr>
              <a:picLocks noChangeAspect="1" noChangeArrowheads="1"/>
            </p:cNvPicPr>
            <p:nvPr/>
          </p:nvPicPr>
          <p:blipFill>
            <a:blip r:embed="rId2" cstate="print"/>
            <a:srcRect r="19149" b="35836"/>
            <a:stretch>
              <a:fillRect/>
            </a:stretch>
          </p:blipFill>
          <p:spPr bwMode="auto">
            <a:xfrm>
              <a:off x="0" y="476672"/>
              <a:ext cx="1404664" cy="295719"/>
            </a:xfrm>
            <a:prstGeom prst="rect">
              <a:avLst/>
            </a:prstGeom>
            <a:noFill/>
          </p:spPr>
        </p:pic>
      </p:grp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707904" y="292288"/>
            <a:ext cx="5436096" cy="630942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730250" lvl="1" indent="-266700">
              <a:buClr>
                <a:srgbClr val="AC0000"/>
              </a:buClr>
            </a:pPr>
            <a:r>
              <a:rPr lang="cs-CZ" sz="1600" dirty="0" err="1">
                <a:solidFill>
                  <a:srgbClr val="8E8581"/>
                </a:solidFill>
                <a:latin typeface="Calibri" pitchFamily="34" charset="0"/>
              </a:rPr>
              <a:t>Maximálne</a:t>
            </a:r>
            <a:r>
              <a:rPr lang="cs-CZ" sz="1600" dirty="0">
                <a:solidFill>
                  <a:srgbClr val="8E8581"/>
                </a:solidFill>
                <a:latin typeface="Calibri" pitchFamily="34" charset="0"/>
              </a:rPr>
              <a:t> všestranný pákový robot, </a:t>
            </a:r>
            <a:r>
              <a:rPr lang="cs-CZ" sz="1600" dirty="0" err="1">
                <a:solidFill>
                  <a:srgbClr val="8E8581"/>
                </a:solidFill>
                <a:latin typeface="Calibri" pitchFamily="34" charset="0"/>
              </a:rPr>
              <a:t>ktorý</a:t>
            </a:r>
            <a:r>
              <a:rPr lang="cs-CZ" sz="1600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600" dirty="0" err="1">
                <a:solidFill>
                  <a:srgbClr val="8E8581"/>
                </a:solidFill>
                <a:latin typeface="Calibri" pitchFamily="34" charset="0"/>
              </a:rPr>
              <a:t>prináša</a:t>
            </a:r>
            <a:r>
              <a:rPr lang="cs-CZ" sz="1600" dirty="0">
                <a:solidFill>
                  <a:srgbClr val="8E8581"/>
                </a:solidFill>
                <a:latin typeface="Calibri" pitchFamily="34" charset="0"/>
              </a:rPr>
              <a:t> výkon, bohaté </a:t>
            </a:r>
            <a:r>
              <a:rPr lang="cs-CZ" sz="1600" dirty="0" err="1">
                <a:solidFill>
                  <a:srgbClr val="8E8581"/>
                </a:solidFill>
                <a:latin typeface="Calibri" pitchFamily="34" charset="0"/>
              </a:rPr>
              <a:t>príslušenstvo</a:t>
            </a:r>
            <a:r>
              <a:rPr lang="cs-CZ" sz="1600" dirty="0">
                <a:solidFill>
                  <a:srgbClr val="8E8581"/>
                </a:solidFill>
                <a:latin typeface="Calibri" pitchFamily="34" charset="0"/>
              </a:rPr>
              <a:t> a </a:t>
            </a:r>
            <a:r>
              <a:rPr lang="cs-CZ" sz="1600" dirty="0" err="1">
                <a:solidFill>
                  <a:srgbClr val="8E8581"/>
                </a:solidFill>
                <a:latin typeface="Calibri" pitchFamily="34" charset="0"/>
              </a:rPr>
              <a:t>skvelý</a:t>
            </a:r>
            <a:r>
              <a:rPr lang="cs-CZ" sz="1600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600" dirty="0" smtClean="0">
                <a:solidFill>
                  <a:srgbClr val="8E8581"/>
                </a:solidFill>
                <a:latin typeface="Calibri" pitchFamily="34" charset="0"/>
              </a:rPr>
              <a:t>dizajn</a:t>
            </a:r>
          </a:p>
          <a:p>
            <a:pPr marL="730250" lvl="1" indent="-266700">
              <a:buClr>
                <a:srgbClr val="AC0000"/>
              </a:buClr>
            </a:pPr>
            <a:r>
              <a:rPr lang="cs-CZ" sz="1300" dirty="0" smtClean="0">
                <a:solidFill>
                  <a:srgbClr val="8E8581"/>
                </a:solidFill>
                <a:latin typeface="Calibri" pitchFamily="34" charset="0"/>
              </a:rPr>
              <a:t>	</a:t>
            </a:r>
          </a:p>
          <a:p>
            <a:pPr marL="730250" lvl="1" indent="-266700">
              <a:spcAft>
                <a:spcPts val="600"/>
              </a:spcAft>
              <a:buClr>
                <a:srgbClr val="AC0000"/>
              </a:buClr>
            </a:pPr>
            <a:r>
              <a:rPr lang="cs-CZ" sz="1400" b="1" dirty="0" err="1">
                <a:solidFill>
                  <a:srgbClr val="8E8581"/>
                </a:solidFill>
                <a:latin typeface="Calibri" pitchFamily="34" charset="0"/>
              </a:rPr>
              <a:t>Hlavné</a:t>
            </a:r>
            <a:r>
              <a:rPr lang="cs-CZ" sz="1400" b="1" dirty="0">
                <a:solidFill>
                  <a:srgbClr val="8E8581"/>
                </a:solidFill>
                <a:latin typeface="Calibri" pitchFamily="34" charset="0"/>
              </a:rPr>
              <a:t> výhody</a:t>
            </a:r>
            <a:r>
              <a:rPr lang="cs-CZ" sz="1400" b="1" dirty="0" smtClean="0">
                <a:solidFill>
                  <a:srgbClr val="8E8581"/>
                </a:solidFill>
                <a:latin typeface="Calibri" pitchFamily="34" charset="0"/>
              </a:rPr>
              <a:t>:</a:t>
            </a:r>
          </a:p>
          <a:p>
            <a:pPr marL="730250" lvl="1" indent="-266700">
              <a:buClr>
                <a:srgbClr val="AC0000"/>
              </a:buClr>
              <a:buFont typeface="Wingdings" pitchFamily="2" charset="2"/>
              <a:buChar char="§"/>
            </a:pPr>
            <a:r>
              <a:rPr lang="cs-CZ" sz="1400" b="1" dirty="0" smtClean="0">
                <a:solidFill>
                  <a:srgbClr val="8E8581"/>
                </a:solidFill>
                <a:latin typeface="Calibri" pitchFamily="34" charset="0"/>
              </a:rPr>
              <a:t>Výborné výsledky </a:t>
            </a:r>
            <a:r>
              <a:rPr lang="cs-CZ" sz="1400" b="1" dirty="0">
                <a:solidFill>
                  <a:srgbClr val="8E8581"/>
                </a:solidFill>
                <a:latin typeface="Calibri" pitchFamily="34" charset="0"/>
              </a:rPr>
              <a:t>od </a:t>
            </a:r>
            <a:r>
              <a:rPr lang="cs-CZ" sz="1400" b="1" dirty="0" err="1">
                <a:solidFill>
                  <a:srgbClr val="8E8581"/>
                </a:solidFill>
                <a:latin typeface="Calibri" pitchFamily="34" charset="0"/>
              </a:rPr>
              <a:t>ľahkých</a:t>
            </a:r>
            <a:r>
              <a:rPr lang="cs-CZ" sz="1400" b="1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400" b="1" dirty="0" err="1">
                <a:solidFill>
                  <a:srgbClr val="8E8581"/>
                </a:solidFill>
                <a:latin typeface="Calibri" pitchFamily="34" charset="0"/>
              </a:rPr>
              <a:t>našľahaných</a:t>
            </a:r>
            <a:r>
              <a:rPr lang="cs-CZ" sz="1400" b="1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400" b="1" dirty="0" err="1" smtClean="0">
                <a:solidFill>
                  <a:srgbClr val="8E8581"/>
                </a:solidFill>
                <a:latin typeface="Calibri" pitchFamily="34" charset="0"/>
              </a:rPr>
              <a:t>zmesí</a:t>
            </a:r>
            <a:r>
              <a:rPr lang="cs-CZ" sz="1400" b="1" dirty="0" smtClean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400" b="1" dirty="0">
                <a:solidFill>
                  <a:srgbClr val="8E8581"/>
                </a:solidFill>
                <a:latin typeface="Calibri" pitchFamily="34" charset="0"/>
              </a:rPr>
              <a:t>po hutná cesta na </a:t>
            </a:r>
            <a:r>
              <a:rPr lang="cs-CZ" sz="1400" b="1" dirty="0" err="1">
                <a:solidFill>
                  <a:srgbClr val="8E8581"/>
                </a:solidFill>
                <a:latin typeface="Calibri" pitchFamily="34" charset="0"/>
              </a:rPr>
              <a:t>chlieb</a:t>
            </a:r>
            <a:r>
              <a:rPr lang="cs-CZ" sz="1400" b="1" dirty="0">
                <a:solidFill>
                  <a:srgbClr val="8E8581"/>
                </a:solidFill>
                <a:latin typeface="Calibri" pitchFamily="34" charset="0"/>
              </a:rPr>
              <a:t> a pizzu </a:t>
            </a:r>
            <a:r>
              <a:rPr lang="cs-CZ" sz="1400" dirty="0" err="1">
                <a:solidFill>
                  <a:srgbClr val="8E8581"/>
                </a:solidFill>
                <a:latin typeface="Calibri" pitchFamily="34" charset="0"/>
              </a:rPr>
              <a:t>vďaka</a:t>
            </a:r>
            <a:r>
              <a:rPr lang="cs-CZ" sz="1400" dirty="0">
                <a:solidFill>
                  <a:srgbClr val="8E8581"/>
                </a:solidFill>
                <a:latin typeface="Calibri" pitchFamily="34" charset="0"/>
              </a:rPr>
              <a:t> vysokému </a:t>
            </a:r>
            <a:r>
              <a:rPr lang="cs-CZ" sz="1400" dirty="0" err="1">
                <a:solidFill>
                  <a:srgbClr val="8E8581"/>
                </a:solidFill>
                <a:latin typeface="Calibri" pitchFamily="34" charset="0"/>
              </a:rPr>
              <a:t>príkonu</a:t>
            </a:r>
            <a:r>
              <a:rPr lang="cs-CZ" sz="1400" dirty="0">
                <a:solidFill>
                  <a:srgbClr val="8E8581"/>
                </a:solidFill>
                <a:latin typeface="Calibri" pitchFamily="34" charset="0"/>
              </a:rPr>
              <a:t> 900 </a:t>
            </a:r>
            <a:r>
              <a:rPr lang="cs-CZ" sz="1400" dirty="0" smtClean="0">
                <a:solidFill>
                  <a:srgbClr val="8E8581"/>
                </a:solidFill>
                <a:latin typeface="Calibri" pitchFamily="34" charset="0"/>
              </a:rPr>
              <a:t>W</a:t>
            </a:r>
          </a:p>
          <a:p>
            <a:pPr marL="730250" lvl="1" indent="-266700">
              <a:buClr>
                <a:srgbClr val="AC0000"/>
              </a:buClr>
              <a:buFont typeface="Wingdings" pitchFamily="2" charset="2"/>
              <a:buChar char="§"/>
            </a:pPr>
            <a:r>
              <a:rPr lang="cs-CZ" sz="1400" b="1" dirty="0" err="1" smtClean="0">
                <a:solidFill>
                  <a:srgbClr val="8E8581"/>
                </a:solidFill>
                <a:latin typeface="Calibri" pitchFamily="34" charset="0"/>
              </a:rPr>
              <a:t>Unikátna</a:t>
            </a:r>
            <a:r>
              <a:rPr lang="cs-CZ" sz="1400" b="1" dirty="0" smtClean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400" b="1" dirty="0" err="1">
                <a:solidFill>
                  <a:srgbClr val="8E8581"/>
                </a:solidFill>
                <a:latin typeface="Calibri" pitchFamily="34" charset="0"/>
              </a:rPr>
              <a:t>technológia</a:t>
            </a:r>
            <a:r>
              <a:rPr lang="cs-CZ" sz="1400" b="1" dirty="0">
                <a:solidFill>
                  <a:srgbClr val="8E8581"/>
                </a:solidFill>
                <a:latin typeface="Calibri" pitchFamily="34" charset="0"/>
              </a:rPr>
              <a:t> metly </a:t>
            </a:r>
            <a:r>
              <a:rPr lang="cs-CZ" sz="1400" b="1" dirty="0" err="1">
                <a:solidFill>
                  <a:srgbClr val="8E8581"/>
                </a:solidFill>
                <a:latin typeface="Calibri" pitchFamily="34" charset="0"/>
              </a:rPr>
              <a:t>Flex</a:t>
            </a:r>
            <a:r>
              <a:rPr lang="cs-CZ" sz="1400" b="1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400" b="1" dirty="0" err="1">
                <a:solidFill>
                  <a:srgbClr val="8E8581"/>
                </a:solidFill>
                <a:latin typeface="Calibri" pitchFamily="34" charset="0"/>
              </a:rPr>
              <a:t>whisk</a:t>
            </a:r>
            <a:r>
              <a:rPr lang="cs-CZ" sz="1400" b="1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400" dirty="0">
                <a:solidFill>
                  <a:srgbClr val="8E8581"/>
                </a:solidFill>
                <a:latin typeface="Calibri" pitchFamily="34" charset="0"/>
              </a:rPr>
              <a:t>- </a:t>
            </a:r>
            <a:r>
              <a:rPr lang="cs-CZ" sz="1400" dirty="0" err="1" smtClean="0">
                <a:solidFill>
                  <a:srgbClr val="8E8581"/>
                </a:solidFill>
                <a:latin typeface="Calibri" pitchFamily="34" charset="0"/>
              </a:rPr>
              <a:t>ušlahá</a:t>
            </a:r>
            <a:r>
              <a:rPr lang="cs-CZ" sz="1400" dirty="0" smtClean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400" dirty="0" err="1" smtClean="0">
                <a:solidFill>
                  <a:srgbClr val="8E8581"/>
                </a:solidFill>
                <a:latin typeface="Calibri" pitchFamily="34" charset="0"/>
              </a:rPr>
              <a:t>sneh</a:t>
            </a:r>
            <a:r>
              <a:rPr lang="cs-CZ" sz="1400" dirty="0" smtClean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400" dirty="0">
                <a:solidFill>
                  <a:srgbClr val="8E8581"/>
                </a:solidFill>
                <a:latin typeface="Calibri" pitchFamily="34" charset="0"/>
              </a:rPr>
              <a:t>už z 1 </a:t>
            </a:r>
            <a:r>
              <a:rPr lang="cs-CZ" sz="1400" dirty="0" err="1">
                <a:solidFill>
                  <a:srgbClr val="8E8581"/>
                </a:solidFill>
                <a:latin typeface="Calibri" pitchFamily="34" charset="0"/>
              </a:rPr>
              <a:t>bielka</a:t>
            </a:r>
            <a:r>
              <a:rPr lang="cs-CZ" sz="1400" dirty="0">
                <a:solidFill>
                  <a:srgbClr val="8E8581"/>
                </a:solidFill>
                <a:latin typeface="Calibri" pitchFamily="34" charset="0"/>
              </a:rPr>
              <a:t> a až z 10 </a:t>
            </a:r>
            <a:r>
              <a:rPr lang="cs-CZ" sz="1400" dirty="0" err="1">
                <a:solidFill>
                  <a:srgbClr val="8E8581"/>
                </a:solidFill>
                <a:latin typeface="Calibri" pitchFamily="34" charset="0"/>
              </a:rPr>
              <a:t>bielkov</a:t>
            </a:r>
            <a:endParaRPr lang="cs-CZ" sz="1400" dirty="0">
              <a:solidFill>
                <a:srgbClr val="8E8581"/>
              </a:solidFill>
              <a:latin typeface="Calibri" pitchFamily="34" charset="0"/>
            </a:endParaRPr>
          </a:p>
          <a:p>
            <a:pPr marL="730250" lvl="1" indent="-266700">
              <a:buClr>
                <a:srgbClr val="AC0000"/>
              </a:buClr>
              <a:buFont typeface="Wingdings" pitchFamily="2" charset="2"/>
              <a:buChar char="§"/>
            </a:pPr>
            <a:r>
              <a:rPr lang="cs-CZ" sz="1400" b="1" dirty="0" err="1">
                <a:solidFill>
                  <a:srgbClr val="8E8581"/>
                </a:solidFill>
                <a:latin typeface="Calibri" pitchFamily="34" charset="0"/>
              </a:rPr>
              <a:t>Planetárny</a:t>
            </a:r>
            <a:r>
              <a:rPr lang="cs-CZ" sz="1400" b="1" dirty="0">
                <a:solidFill>
                  <a:srgbClr val="8E8581"/>
                </a:solidFill>
                <a:latin typeface="Calibri" pitchFamily="34" charset="0"/>
              </a:rPr>
              <a:t> pohyb </a:t>
            </a:r>
            <a:r>
              <a:rPr lang="cs-CZ" sz="1400" dirty="0" smtClean="0">
                <a:solidFill>
                  <a:srgbClr val="8E8581"/>
                </a:solidFill>
                <a:latin typeface="Calibri" pitchFamily="34" charset="0"/>
              </a:rPr>
              <a:t>– </a:t>
            </a:r>
            <a:r>
              <a:rPr lang="cs-CZ" sz="1400" dirty="0" err="1" smtClean="0">
                <a:solidFill>
                  <a:srgbClr val="8E8581"/>
                </a:solidFill>
                <a:latin typeface="Calibri" pitchFamily="34" charset="0"/>
              </a:rPr>
              <a:t>mixovacie</a:t>
            </a:r>
            <a:r>
              <a:rPr lang="cs-CZ" sz="1400" dirty="0" smtClean="0">
                <a:solidFill>
                  <a:srgbClr val="8E8581"/>
                </a:solidFill>
                <a:latin typeface="Calibri" pitchFamily="34" charset="0"/>
              </a:rPr>
              <a:t> háky </a:t>
            </a:r>
            <a:r>
              <a:rPr lang="cs-CZ" sz="1400" dirty="0">
                <a:solidFill>
                  <a:srgbClr val="8E8581"/>
                </a:solidFill>
                <a:latin typeface="Calibri" pitchFamily="34" charset="0"/>
              </a:rPr>
              <a:t>sú nastavené kolmo k </a:t>
            </a:r>
            <a:r>
              <a:rPr lang="cs-CZ" sz="1400" dirty="0" err="1">
                <a:solidFill>
                  <a:srgbClr val="8E8581"/>
                </a:solidFill>
                <a:latin typeface="Calibri" pitchFamily="34" charset="0"/>
              </a:rPr>
              <a:t>hlave</a:t>
            </a:r>
            <a:r>
              <a:rPr lang="cs-CZ" sz="1400" dirty="0">
                <a:solidFill>
                  <a:srgbClr val="8E8581"/>
                </a:solidFill>
                <a:latin typeface="Calibri" pitchFamily="34" charset="0"/>
              </a:rPr>
              <a:t>, </a:t>
            </a:r>
            <a:r>
              <a:rPr lang="cs-CZ" sz="1400" dirty="0" err="1">
                <a:solidFill>
                  <a:srgbClr val="8E8581"/>
                </a:solidFill>
                <a:latin typeface="Calibri" pitchFamily="34" charset="0"/>
              </a:rPr>
              <a:t>ktorá</a:t>
            </a:r>
            <a:r>
              <a:rPr lang="cs-CZ" sz="1400" dirty="0">
                <a:solidFill>
                  <a:srgbClr val="8E8581"/>
                </a:solidFill>
                <a:latin typeface="Calibri" pitchFamily="34" charset="0"/>
              </a:rPr>
              <a:t> rotuje po </a:t>
            </a:r>
            <a:r>
              <a:rPr lang="cs-CZ" sz="1400" dirty="0" err="1">
                <a:solidFill>
                  <a:srgbClr val="8E8581"/>
                </a:solidFill>
                <a:latin typeface="Calibri" pitchFamily="34" charset="0"/>
              </a:rPr>
              <a:t>miske</a:t>
            </a:r>
            <a:r>
              <a:rPr lang="cs-CZ" sz="1400" dirty="0">
                <a:solidFill>
                  <a:srgbClr val="8E8581"/>
                </a:solidFill>
                <a:latin typeface="Calibri" pitchFamily="34" charset="0"/>
              </a:rPr>
              <a:t> a zaručuje tak </a:t>
            </a:r>
            <a:r>
              <a:rPr lang="cs-CZ" sz="1400" dirty="0" err="1">
                <a:solidFill>
                  <a:srgbClr val="8E8581"/>
                </a:solidFill>
                <a:latin typeface="Calibri" pitchFamily="34" charset="0"/>
              </a:rPr>
              <a:t>optimálne</a:t>
            </a:r>
            <a:r>
              <a:rPr lang="cs-CZ" sz="1400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400" dirty="0" err="1">
                <a:solidFill>
                  <a:srgbClr val="8E8581"/>
                </a:solidFill>
                <a:latin typeface="Calibri" pitchFamily="34" charset="0"/>
              </a:rPr>
              <a:t>miešanie</a:t>
            </a:r>
            <a:r>
              <a:rPr lang="cs-CZ" sz="1400" dirty="0">
                <a:solidFill>
                  <a:srgbClr val="8E8581"/>
                </a:solidFill>
                <a:latin typeface="Calibri" pitchFamily="34" charset="0"/>
              </a:rPr>
              <a:t> v </a:t>
            </a:r>
            <a:r>
              <a:rPr lang="cs-CZ" sz="1400" dirty="0" err="1">
                <a:solidFill>
                  <a:srgbClr val="8E8581"/>
                </a:solidFill>
                <a:latin typeface="Calibri" pitchFamily="34" charset="0"/>
              </a:rPr>
              <a:t>celej</a:t>
            </a:r>
            <a:r>
              <a:rPr lang="cs-CZ" sz="1400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400" dirty="0" err="1">
                <a:solidFill>
                  <a:srgbClr val="8E8581"/>
                </a:solidFill>
                <a:latin typeface="Calibri" pitchFamily="34" charset="0"/>
              </a:rPr>
              <a:t>nádobe</a:t>
            </a:r>
            <a:endParaRPr lang="cs-CZ" sz="1400" dirty="0">
              <a:solidFill>
                <a:srgbClr val="8E8581"/>
              </a:solidFill>
              <a:latin typeface="Calibri" pitchFamily="34" charset="0"/>
            </a:endParaRPr>
          </a:p>
          <a:p>
            <a:pPr marL="730250" lvl="1" indent="-266700">
              <a:buClr>
                <a:srgbClr val="AC0000"/>
              </a:buClr>
              <a:buFont typeface="Wingdings" pitchFamily="2" charset="2"/>
              <a:buChar char="§"/>
            </a:pPr>
            <a:r>
              <a:rPr lang="cs-CZ" sz="1400" b="1" dirty="0">
                <a:solidFill>
                  <a:srgbClr val="8E8581"/>
                </a:solidFill>
                <a:latin typeface="Calibri" pitchFamily="34" charset="0"/>
              </a:rPr>
              <a:t>Kapacita 1-8 vajec </a:t>
            </a:r>
            <a:r>
              <a:rPr lang="cs-CZ" sz="1400" b="1" dirty="0" err="1">
                <a:solidFill>
                  <a:srgbClr val="8E8581"/>
                </a:solidFill>
                <a:latin typeface="Calibri" pitchFamily="34" charset="0"/>
              </a:rPr>
              <a:t>alebo</a:t>
            </a:r>
            <a:r>
              <a:rPr lang="cs-CZ" sz="1400" b="1" dirty="0">
                <a:solidFill>
                  <a:srgbClr val="8E8581"/>
                </a:solidFill>
                <a:latin typeface="Calibri" pitchFamily="34" charset="0"/>
              </a:rPr>
              <a:t> až 10 </a:t>
            </a:r>
            <a:r>
              <a:rPr lang="cs-CZ" sz="1400" b="1" dirty="0" err="1">
                <a:solidFill>
                  <a:srgbClr val="8E8581"/>
                </a:solidFill>
                <a:latin typeface="Calibri" pitchFamily="34" charset="0"/>
              </a:rPr>
              <a:t>bielkov</a:t>
            </a:r>
            <a:r>
              <a:rPr lang="cs-CZ" sz="1400" b="1" dirty="0">
                <a:solidFill>
                  <a:srgbClr val="8E8581"/>
                </a:solidFill>
                <a:latin typeface="Calibri" pitchFamily="34" charset="0"/>
              </a:rPr>
              <a:t>, 800g cesta </a:t>
            </a:r>
            <a:r>
              <a:rPr lang="cs-CZ" sz="1400" dirty="0">
                <a:solidFill>
                  <a:srgbClr val="8E8581"/>
                </a:solidFill>
                <a:latin typeface="Calibri" pitchFamily="34" charset="0"/>
              </a:rPr>
              <a:t>- 4,6l nádoba</a:t>
            </a:r>
          </a:p>
          <a:p>
            <a:pPr marL="730250" lvl="1" indent="-266700">
              <a:buClr>
                <a:srgbClr val="AC0000"/>
              </a:buClr>
              <a:buFont typeface="Wingdings" pitchFamily="2" charset="2"/>
              <a:buChar char="§"/>
            </a:pPr>
            <a:r>
              <a:rPr lang="cs-CZ" sz="1400" dirty="0" smtClean="0">
                <a:solidFill>
                  <a:srgbClr val="8E8581"/>
                </a:solidFill>
                <a:latin typeface="Calibri" pitchFamily="34" charset="0"/>
              </a:rPr>
              <a:t>Kniha </a:t>
            </a:r>
            <a:r>
              <a:rPr lang="cs-CZ" sz="1400" dirty="0" err="1" smtClean="0">
                <a:solidFill>
                  <a:srgbClr val="8E8581"/>
                </a:solidFill>
                <a:latin typeface="Calibri" pitchFamily="34" charset="0"/>
              </a:rPr>
              <a:t>receptov</a:t>
            </a:r>
            <a:r>
              <a:rPr lang="cs-CZ" sz="1400" dirty="0" smtClean="0">
                <a:solidFill>
                  <a:srgbClr val="8E8581"/>
                </a:solidFill>
                <a:latin typeface="Calibri" pitchFamily="34" charset="0"/>
              </a:rPr>
              <a:t> s </a:t>
            </a:r>
            <a:r>
              <a:rPr lang="cs-CZ" sz="1400" b="1" dirty="0">
                <a:solidFill>
                  <a:srgbClr val="8E8581"/>
                </a:solidFill>
                <a:latin typeface="Calibri" pitchFamily="34" charset="0"/>
              </a:rPr>
              <a:t>25 </a:t>
            </a:r>
            <a:r>
              <a:rPr lang="cs-CZ" sz="1400" b="1" dirty="0" err="1" smtClean="0">
                <a:solidFill>
                  <a:srgbClr val="8E8581"/>
                </a:solidFill>
                <a:latin typeface="Calibri" pitchFamily="34" charset="0"/>
              </a:rPr>
              <a:t>receptami</a:t>
            </a:r>
            <a:r>
              <a:rPr lang="cs-CZ" sz="1400" b="1" dirty="0" smtClean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400" dirty="0" smtClean="0">
                <a:solidFill>
                  <a:srgbClr val="8E8581"/>
                </a:solidFill>
                <a:latin typeface="Calibri" pitchFamily="34" charset="0"/>
              </a:rPr>
              <a:t>je</a:t>
            </a:r>
            <a:r>
              <a:rPr lang="cs-CZ" sz="1400" b="1" dirty="0" smtClean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400" dirty="0" err="1" smtClean="0">
                <a:solidFill>
                  <a:srgbClr val="8E8581"/>
                </a:solidFill>
                <a:latin typeface="Calibri" pitchFamily="34" charset="0"/>
              </a:rPr>
              <a:t>súčasťou</a:t>
            </a:r>
            <a:r>
              <a:rPr lang="cs-CZ" sz="1400" dirty="0" smtClean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400" dirty="0" err="1" smtClean="0">
                <a:solidFill>
                  <a:srgbClr val="8E8581"/>
                </a:solidFill>
                <a:latin typeface="Calibri" pitchFamily="34" charset="0"/>
              </a:rPr>
              <a:t>balenia</a:t>
            </a:r>
            <a:endParaRPr lang="cs-CZ" sz="1400" dirty="0">
              <a:solidFill>
                <a:srgbClr val="8E8581"/>
              </a:solidFill>
              <a:latin typeface="Calibri" pitchFamily="34" charset="0"/>
            </a:endParaRPr>
          </a:p>
          <a:p>
            <a:pPr marL="730250" lvl="1" indent="-266700">
              <a:buClr>
                <a:srgbClr val="AC0000"/>
              </a:buClr>
            </a:pPr>
            <a:endParaRPr lang="cs-CZ" sz="1400" dirty="0" smtClean="0">
              <a:solidFill>
                <a:srgbClr val="8E8581"/>
              </a:solidFill>
              <a:latin typeface="Calibri" pitchFamily="34" charset="0"/>
            </a:endParaRPr>
          </a:p>
          <a:p>
            <a:pPr marL="730250" lvl="1" indent="-266700">
              <a:spcAft>
                <a:spcPts val="600"/>
              </a:spcAft>
              <a:buClr>
                <a:srgbClr val="AC0000"/>
              </a:buClr>
            </a:pPr>
            <a:r>
              <a:rPr lang="cs-CZ" sz="1400" b="1" dirty="0" smtClean="0">
                <a:solidFill>
                  <a:srgbClr val="8E8581"/>
                </a:solidFill>
                <a:latin typeface="Calibri" pitchFamily="34" charset="0"/>
              </a:rPr>
              <a:t>Parametre:</a:t>
            </a:r>
          </a:p>
          <a:p>
            <a:pPr marL="730250" lvl="1" indent="-266700">
              <a:buClr>
                <a:srgbClr val="AC0000"/>
              </a:buClr>
              <a:buFont typeface="Wingdings" pitchFamily="2" charset="2"/>
              <a:buChar char="§"/>
            </a:pPr>
            <a:r>
              <a:rPr lang="cs-CZ" sz="1400" b="1" dirty="0" err="1" smtClean="0">
                <a:solidFill>
                  <a:srgbClr val="8E8581"/>
                </a:solidFill>
                <a:latin typeface="Calibri" pitchFamily="34" charset="0"/>
              </a:rPr>
              <a:t>Príkon</a:t>
            </a:r>
            <a:r>
              <a:rPr lang="cs-CZ" sz="1400" b="1" dirty="0" smtClean="0">
                <a:solidFill>
                  <a:srgbClr val="8E8581"/>
                </a:solidFill>
                <a:latin typeface="Calibri" pitchFamily="34" charset="0"/>
              </a:rPr>
              <a:t> 900W</a:t>
            </a:r>
          </a:p>
          <a:p>
            <a:pPr marL="730250" lvl="1" indent="-266700">
              <a:buClr>
                <a:srgbClr val="AC0000"/>
              </a:buClr>
              <a:buFont typeface="Wingdings" pitchFamily="2" charset="2"/>
              <a:buChar char="§"/>
            </a:pPr>
            <a:r>
              <a:rPr lang="cs-CZ" sz="1400" b="1" dirty="0">
                <a:solidFill>
                  <a:srgbClr val="8E8581"/>
                </a:solidFill>
                <a:latin typeface="Calibri" pitchFamily="34" charset="0"/>
              </a:rPr>
              <a:t>4,6 </a:t>
            </a:r>
            <a:r>
              <a:rPr lang="cs-CZ" sz="1400" dirty="0">
                <a:solidFill>
                  <a:srgbClr val="8E8581"/>
                </a:solidFill>
                <a:latin typeface="Calibri" pitchFamily="34" charset="0"/>
              </a:rPr>
              <a:t>l nerezová nádoba s úchytkami a ochranou proti </a:t>
            </a:r>
            <a:r>
              <a:rPr lang="cs-CZ" sz="1400" dirty="0" err="1">
                <a:solidFill>
                  <a:srgbClr val="8E8581"/>
                </a:solidFill>
                <a:latin typeface="Calibri" pitchFamily="34" charset="0"/>
              </a:rPr>
              <a:t>rozstreku</a:t>
            </a:r>
            <a:endParaRPr lang="cs-CZ" sz="1400" dirty="0" smtClean="0">
              <a:solidFill>
                <a:srgbClr val="8E8581"/>
              </a:solidFill>
              <a:latin typeface="Calibri" pitchFamily="34" charset="0"/>
            </a:endParaRPr>
          </a:p>
          <a:p>
            <a:pPr marL="730250" lvl="1" indent="-266700">
              <a:buClr>
                <a:srgbClr val="AC0000"/>
              </a:buClr>
              <a:buFont typeface="Wingdings" pitchFamily="2" charset="2"/>
              <a:buChar char="§"/>
            </a:pPr>
            <a:r>
              <a:rPr lang="cs-CZ" sz="1400" dirty="0">
                <a:solidFill>
                  <a:srgbClr val="8E8581"/>
                </a:solidFill>
                <a:latin typeface="Calibri" pitchFamily="34" charset="0"/>
              </a:rPr>
              <a:t>vysoko odolné </a:t>
            </a:r>
            <a:r>
              <a:rPr lang="cs-CZ" sz="1400" b="1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400" b="1" dirty="0" err="1">
                <a:solidFill>
                  <a:srgbClr val="8E8581"/>
                </a:solidFill>
                <a:latin typeface="Calibri" pitchFamily="34" charset="0"/>
              </a:rPr>
              <a:t>miešacie</a:t>
            </a:r>
            <a:r>
              <a:rPr lang="cs-CZ" sz="1400" b="1" dirty="0">
                <a:solidFill>
                  <a:srgbClr val="8E8581"/>
                </a:solidFill>
                <a:latin typeface="Calibri" pitchFamily="34" charset="0"/>
              </a:rPr>
              <a:t> metly </a:t>
            </a:r>
            <a:r>
              <a:rPr lang="cs-CZ" sz="1400" dirty="0" smtClean="0">
                <a:solidFill>
                  <a:srgbClr val="8E8581"/>
                </a:solidFill>
                <a:latin typeface="Calibri" pitchFamily="34" charset="0"/>
              </a:rPr>
              <a:t>(</a:t>
            </a:r>
            <a:r>
              <a:rPr lang="cs-CZ" sz="1400" dirty="0" err="1">
                <a:solidFill>
                  <a:srgbClr val="8E8581"/>
                </a:solidFill>
                <a:latin typeface="Calibri" pitchFamily="34" charset="0"/>
              </a:rPr>
              <a:t>šľahanie</a:t>
            </a:r>
            <a:r>
              <a:rPr lang="cs-CZ" sz="1400" dirty="0">
                <a:solidFill>
                  <a:srgbClr val="8E8581"/>
                </a:solidFill>
                <a:latin typeface="Calibri" pitchFamily="34" charset="0"/>
              </a:rPr>
              <a:t>, </a:t>
            </a:r>
            <a:r>
              <a:rPr lang="cs-CZ" sz="1400" dirty="0" err="1">
                <a:solidFill>
                  <a:srgbClr val="8E8581"/>
                </a:solidFill>
                <a:latin typeface="Calibri" pitchFamily="34" charset="0"/>
              </a:rPr>
              <a:t>miešanie</a:t>
            </a:r>
            <a:r>
              <a:rPr lang="cs-CZ" sz="1400" dirty="0">
                <a:solidFill>
                  <a:srgbClr val="8E8581"/>
                </a:solidFill>
                <a:latin typeface="Calibri" pitchFamily="34" charset="0"/>
              </a:rPr>
              <a:t>, </a:t>
            </a:r>
            <a:r>
              <a:rPr lang="cs-CZ" sz="1400" dirty="0" err="1">
                <a:solidFill>
                  <a:srgbClr val="8E8581"/>
                </a:solidFill>
                <a:latin typeface="Calibri" pitchFamily="34" charset="0"/>
              </a:rPr>
              <a:t>miesiaci</a:t>
            </a:r>
            <a:r>
              <a:rPr lang="cs-CZ" sz="1400" dirty="0">
                <a:solidFill>
                  <a:srgbClr val="8E8581"/>
                </a:solidFill>
                <a:latin typeface="Calibri" pitchFamily="34" charset="0"/>
              </a:rPr>
              <a:t> hák</a:t>
            </a:r>
            <a:r>
              <a:rPr lang="cs-CZ" sz="1400" dirty="0" smtClean="0">
                <a:solidFill>
                  <a:srgbClr val="8E8581"/>
                </a:solidFill>
                <a:latin typeface="Calibri" pitchFamily="34" charset="0"/>
              </a:rPr>
              <a:t>)</a:t>
            </a:r>
          </a:p>
          <a:p>
            <a:pPr marL="730250" lvl="1" indent="-266700">
              <a:buClr>
                <a:srgbClr val="AC0000"/>
              </a:buClr>
              <a:buFont typeface="Wingdings" pitchFamily="2" charset="2"/>
              <a:buChar char="§"/>
            </a:pPr>
            <a:r>
              <a:rPr lang="cs-CZ" sz="1400" b="1" dirty="0">
                <a:solidFill>
                  <a:srgbClr val="8E8581"/>
                </a:solidFill>
                <a:latin typeface="Calibri" pitchFamily="34" charset="0"/>
              </a:rPr>
              <a:t>6 </a:t>
            </a:r>
            <a:r>
              <a:rPr lang="cs-CZ" sz="1400" b="1" dirty="0" err="1">
                <a:solidFill>
                  <a:srgbClr val="8E8581"/>
                </a:solidFill>
                <a:latin typeface="Calibri" pitchFamily="34" charset="0"/>
              </a:rPr>
              <a:t>rýchlostí</a:t>
            </a:r>
            <a:r>
              <a:rPr lang="cs-CZ" sz="1400" b="1" dirty="0">
                <a:solidFill>
                  <a:srgbClr val="8E8581"/>
                </a:solidFill>
                <a:latin typeface="Calibri" pitchFamily="34" charset="0"/>
              </a:rPr>
              <a:t> + </a:t>
            </a:r>
            <a:r>
              <a:rPr lang="cs-CZ" sz="1400" b="1" dirty="0" err="1">
                <a:solidFill>
                  <a:srgbClr val="8E8581"/>
                </a:solidFill>
                <a:latin typeface="Calibri" pitchFamily="34" charset="0"/>
              </a:rPr>
              <a:t>pulzný</a:t>
            </a:r>
            <a:r>
              <a:rPr lang="cs-CZ" sz="1400" b="1" dirty="0">
                <a:solidFill>
                  <a:srgbClr val="8E8581"/>
                </a:solidFill>
                <a:latin typeface="Calibri" pitchFamily="34" charset="0"/>
              </a:rPr>
              <a:t> spínač </a:t>
            </a:r>
            <a:r>
              <a:rPr lang="cs-CZ" sz="1400" dirty="0">
                <a:solidFill>
                  <a:srgbClr val="8E8581"/>
                </a:solidFill>
                <a:latin typeface="Calibri" pitchFamily="34" charset="0"/>
              </a:rPr>
              <a:t>(</a:t>
            </a:r>
            <a:r>
              <a:rPr lang="cs-CZ" sz="1400" dirty="0" err="1">
                <a:solidFill>
                  <a:srgbClr val="8E8581"/>
                </a:solidFill>
                <a:latin typeface="Calibri" pitchFamily="34" charset="0"/>
              </a:rPr>
              <a:t>odporúča</a:t>
            </a:r>
            <a:r>
              <a:rPr lang="cs-CZ" sz="1400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400" dirty="0" err="1">
                <a:solidFill>
                  <a:srgbClr val="8E8581"/>
                </a:solidFill>
                <a:latin typeface="Calibri" pitchFamily="34" charset="0"/>
              </a:rPr>
              <a:t>sa</a:t>
            </a:r>
            <a:r>
              <a:rPr lang="cs-CZ" sz="1400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400" dirty="0" err="1">
                <a:solidFill>
                  <a:srgbClr val="8E8581"/>
                </a:solidFill>
                <a:latin typeface="Calibri" pitchFamily="34" charset="0"/>
              </a:rPr>
              <a:t>použitie</a:t>
            </a:r>
            <a:r>
              <a:rPr lang="cs-CZ" sz="1400" dirty="0">
                <a:solidFill>
                  <a:srgbClr val="8E8581"/>
                </a:solidFill>
                <a:latin typeface="Calibri" pitchFamily="34" charset="0"/>
              </a:rPr>
              <a:t> s </a:t>
            </a:r>
            <a:r>
              <a:rPr lang="cs-CZ" sz="1400" dirty="0" err="1">
                <a:solidFill>
                  <a:srgbClr val="8E8581"/>
                </a:solidFill>
                <a:latin typeface="Calibri" pitchFamily="34" charset="0"/>
              </a:rPr>
              <a:t>mixérom</a:t>
            </a:r>
            <a:r>
              <a:rPr lang="cs-CZ" sz="1400" dirty="0">
                <a:solidFill>
                  <a:srgbClr val="8E8581"/>
                </a:solidFill>
                <a:latin typeface="Calibri" pitchFamily="34" charset="0"/>
              </a:rPr>
              <a:t>)</a:t>
            </a:r>
            <a:endParaRPr lang="cs-CZ" sz="1400" dirty="0" smtClean="0">
              <a:solidFill>
                <a:srgbClr val="8E8581"/>
              </a:solidFill>
              <a:latin typeface="Calibri" pitchFamily="34" charset="0"/>
            </a:endParaRPr>
          </a:p>
          <a:p>
            <a:pPr marL="730250" lvl="1" indent="-266700">
              <a:buClr>
                <a:srgbClr val="AC0000"/>
              </a:buClr>
              <a:buFont typeface="Wingdings" pitchFamily="2" charset="2"/>
              <a:buChar char="§"/>
            </a:pPr>
            <a:r>
              <a:rPr lang="cs-CZ" sz="1400" b="1" dirty="0" smtClean="0">
                <a:solidFill>
                  <a:srgbClr val="8E8581"/>
                </a:solidFill>
                <a:latin typeface="Calibri" pitchFamily="34" charset="0"/>
              </a:rPr>
              <a:t>mixér</a:t>
            </a:r>
            <a:r>
              <a:rPr lang="cs-CZ" sz="1400" dirty="0" smtClean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400" b="1" dirty="0" smtClean="0">
                <a:solidFill>
                  <a:srgbClr val="8E8581"/>
                </a:solidFill>
                <a:latin typeface="Calibri" pitchFamily="34" charset="0"/>
              </a:rPr>
              <a:t>1,5</a:t>
            </a:r>
            <a:r>
              <a:rPr lang="cs-CZ" sz="1400" dirty="0" smtClean="0">
                <a:solidFill>
                  <a:srgbClr val="8E8581"/>
                </a:solidFill>
                <a:latin typeface="Calibri" pitchFamily="34" charset="0"/>
              </a:rPr>
              <a:t> l</a:t>
            </a:r>
          </a:p>
          <a:p>
            <a:pPr marL="730250" lvl="1" indent="-266700">
              <a:buClr>
                <a:srgbClr val="AC0000"/>
              </a:buClr>
              <a:buFont typeface="Wingdings" pitchFamily="2" charset="2"/>
              <a:buChar char="§"/>
            </a:pPr>
            <a:r>
              <a:rPr lang="cs-CZ" sz="1400" b="1" dirty="0" err="1">
                <a:solidFill>
                  <a:srgbClr val="8E8581"/>
                </a:solidFill>
                <a:latin typeface="Calibri" pitchFamily="34" charset="0"/>
              </a:rPr>
              <a:t>mäsomlynček</a:t>
            </a:r>
            <a:endParaRPr lang="cs-CZ" sz="1400" b="1" dirty="0">
              <a:solidFill>
                <a:srgbClr val="8E8581"/>
              </a:solidFill>
              <a:latin typeface="Calibri" pitchFamily="34" charset="0"/>
            </a:endParaRPr>
          </a:p>
          <a:p>
            <a:pPr marL="730250" lvl="1" indent="-266700">
              <a:buClr>
                <a:srgbClr val="AC0000"/>
              </a:buClr>
              <a:buFont typeface="Wingdings" pitchFamily="2" charset="2"/>
              <a:buChar char="§"/>
            </a:pPr>
            <a:r>
              <a:rPr lang="cs-CZ" sz="1400" b="1" dirty="0">
                <a:solidFill>
                  <a:srgbClr val="8E8581"/>
                </a:solidFill>
                <a:latin typeface="Calibri" pitchFamily="34" charset="0"/>
              </a:rPr>
              <a:t>odšťavovač </a:t>
            </a:r>
            <a:endParaRPr lang="cs-CZ" sz="1400" b="1" dirty="0" smtClean="0">
              <a:solidFill>
                <a:srgbClr val="8E8581"/>
              </a:solidFill>
              <a:latin typeface="Calibri" pitchFamily="34" charset="0"/>
            </a:endParaRPr>
          </a:p>
          <a:p>
            <a:pPr marL="730250" lvl="1" indent="-266700">
              <a:buClr>
                <a:srgbClr val="AC0000"/>
              </a:buClr>
              <a:buFont typeface="Wingdings" pitchFamily="2" charset="2"/>
              <a:buChar char="§"/>
            </a:pPr>
            <a:r>
              <a:rPr lang="pl-PL" sz="1400" b="1" dirty="0">
                <a:solidFill>
                  <a:srgbClr val="8E8581"/>
                </a:solidFill>
                <a:latin typeface="Calibri" pitchFamily="34" charset="0"/>
              </a:rPr>
              <a:t>4 kužeľové nástavce </a:t>
            </a:r>
            <a:r>
              <a:rPr lang="pl-PL" sz="1400" dirty="0">
                <a:solidFill>
                  <a:srgbClr val="8E8581"/>
                </a:solidFill>
                <a:latin typeface="Calibri" pitchFamily="34" charset="0"/>
              </a:rPr>
              <a:t>na strúhanie a krájanie</a:t>
            </a:r>
            <a:endParaRPr lang="cs-CZ" sz="1400" dirty="0" smtClean="0">
              <a:solidFill>
                <a:srgbClr val="8E8581"/>
              </a:solidFill>
              <a:latin typeface="Calibri" pitchFamily="34" charset="0"/>
            </a:endParaRPr>
          </a:p>
          <a:p>
            <a:pPr marL="730250" lvl="1" indent="-266700">
              <a:buClr>
                <a:srgbClr val="26B437"/>
              </a:buClr>
            </a:pPr>
            <a:endParaRPr lang="cs-CZ" sz="1400" dirty="0" smtClean="0">
              <a:solidFill>
                <a:srgbClr val="8E8581"/>
              </a:solidFill>
              <a:latin typeface="Calibri" pitchFamily="34" charset="0"/>
            </a:endParaRPr>
          </a:p>
          <a:p>
            <a:pPr marL="273050" indent="-266700">
              <a:buClr>
                <a:srgbClr val="26B437"/>
              </a:buClr>
              <a:buFont typeface="Wingdings 2" pitchFamily="18" charset="2"/>
              <a:buChar char="¢"/>
            </a:pPr>
            <a:endParaRPr lang="cs-CZ" sz="1300" dirty="0" smtClean="0">
              <a:solidFill>
                <a:srgbClr val="8E8581"/>
              </a:solidFill>
              <a:latin typeface="Calibri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2484" y="5085184"/>
            <a:ext cx="1009476" cy="99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X:\Marketing\VÝROBKOVÁ DATABÁZE_Product_database\5. NOVELITIES 2014\077-Kitchen machines_std mixers\Details_QB404H\Icons\Ikony Tefal FrechExpressMax_1.jpg"/>
          <p:cNvPicPr>
            <a:picLocks noChangeAspect="1" noChangeArrowheads="1"/>
          </p:cNvPicPr>
          <p:nvPr/>
        </p:nvPicPr>
        <p:blipFill>
          <a:blip r:embed="rId4" cstate="print"/>
          <a:srcRect l="2535"/>
          <a:stretch>
            <a:fillRect/>
          </a:stretch>
        </p:blipFill>
        <p:spPr bwMode="auto">
          <a:xfrm>
            <a:off x="0" y="4509120"/>
            <a:ext cx="1403648" cy="1158480"/>
          </a:xfrm>
          <a:prstGeom prst="rect">
            <a:avLst/>
          </a:prstGeom>
          <a:noFill/>
        </p:spPr>
      </p:pic>
      <p:pic>
        <p:nvPicPr>
          <p:cNvPr id="10" name="Picture 4" descr="X:\Marketing\VÝROBKOVÁ DATABÁZE_Product_database\5. NOVELITIES 2014\077-Kitchen machines_std mixers\Details_QB404H\Icons\Ikony Tefal FrechExpressMax_4.jpg"/>
          <p:cNvPicPr>
            <a:picLocks noChangeAspect="1" noChangeArrowheads="1"/>
          </p:cNvPicPr>
          <p:nvPr/>
        </p:nvPicPr>
        <p:blipFill>
          <a:blip r:embed="rId5" cstate="print"/>
          <a:srcRect l="5240"/>
          <a:stretch>
            <a:fillRect/>
          </a:stretch>
        </p:blipFill>
        <p:spPr bwMode="auto">
          <a:xfrm>
            <a:off x="0" y="2204864"/>
            <a:ext cx="1403648" cy="1191542"/>
          </a:xfrm>
          <a:prstGeom prst="rect">
            <a:avLst/>
          </a:prstGeom>
          <a:noFill/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403350" y="0"/>
            <a:ext cx="7740650" cy="461665"/>
          </a:xfrm>
          <a:prstGeom prst="rect">
            <a:avLst/>
          </a:prstGeom>
          <a:solidFill>
            <a:srgbClr val="AC0000"/>
          </a:solidFill>
          <a:ln w="12700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Tefal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pákový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 robot </a:t>
            </a:r>
            <a:r>
              <a:rPr lang="en-US" sz="240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Masterchef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 Gourmet</a:t>
            </a:r>
            <a:r>
              <a:rPr lang="cs-CZ" sz="2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Ref. č. : QB</a:t>
            </a:r>
            <a:r>
              <a:rPr lang="cs-CZ" sz="2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505G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38</a:t>
            </a:r>
          </a:p>
        </p:txBody>
      </p:sp>
      <p:sp>
        <p:nvSpPr>
          <p:cNvPr id="56323" name="Line 3"/>
          <p:cNvSpPr>
            <a:spLocks noChangeShapeType="1"/>
          </p:cNvSpPr>
          <p:nvPr/>
        </p:nvSpPr>
        <p:spPr bwMode="auto">
          <a:xfrm>
            <a:off x="1403350" y="0"/>
            <a:ext cx="298" cy="6237312"/>
          </a:xfrm>
          <a:prstGeom prst="line">
            <a:avLst/>
          </a:prstGeom>
          <a:noFill/>
          <a:ln w="38100">
            <a:solidFill>
              <a:srgbClr val="A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1027" name="Picture 3" descr="X:\Marketing\VÝROBKOVÁ DATABÁZE_Product_database\5. NOVELITIES 2014\077-Kitchen machines_std mixers\Details_QB404H\Icons\Ikony Tefal FrechExpressMax_3.jpg"/>
          <p:cNvPicPr>
            <a:picLocks noChangeAspect="1" noChangeArrowheads="1"/>
          </p:cNvPicPr>
          <p:nvPr/>
        </p:nvPicPr>
        <p:blipFill>
          <a:blip r:embed="rId6" cstate="print"/>
          <a:srcRect l="5265" t="6545" r="5234" b="8371"/>
          <a:stretch>
            <a:fillRect/>
          </a:stretch>
        </p:blipFill>
        <p:spPr bwMode="auto">
          <a:xfrm>
            <a:off x="0" y="3356992"/>
            <a:ext cx="1331640" cy="1076856"/>
          </a:xfrm>
          <a:prstGeom prst="rect">
            <a:avLst/>
          </a:prstGeom>
          <a:noFill/>
        </p:spPr>
      </p:pic>
      <p:pic>
        <p:nvPicPr>
          <p:cNvPr id="12" name="Picture 11" descr="TE-PRODUCT-FOOD_PROCESSORS-MASTERCHEF_GOURMET-QB413H-LOGO-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35696" y="3501008"/>
            <a:ext cx="2304256" cy="127875"/>
          </a:xfrm>
          <a:prstGeom prst="rect">
            <a:avLst/>
          </a:prstGeom>
        </p:spPr>
      </p:pic>
      <p:pic>
        <p:nvPicPr>
          <p:cNvPr id="13" name="Picture 2" descr="C:\Users\astemberg\Downloads\TE-PRODUCT-FOOD_PROCESSOR-KITCHEN_MACHINE-QB404H-TECHNICAL_PICTOS-C.jpg"/>
          <p:cNvPicPr>
            <a:picLocks noChangeAspect="1" noChangeArrowheads="1"/>
          </p:cNvPicPr>
          <p:nvPr/>
        </p:nvPicPr>
        <p:blipFill>
          <a:blip r:embed="rId8" cstate="print"/>
          <a:srcRect l="24851" t="9346" r="15505" b="11211"/>
          <a:stretch>
            <a:fillRect/>
          </a:stretch>
        </p:blipFill>
        <p:spPr bwMode="auto">
          <a:xfrm>
            <a:off x="1475656" y="4869160"/>
            <a:ext cx="813267" cy="1152128"/>
          </a:xfrm>
          <a:prstGeom prst="rect">
            <a:avLst/>
          </a:prstGeom>
          <a:noFill/>
        </p:spPr>
      </p:pic>
      <p:pic>
        <p:nvPicPr>
          <p:cNvPr id="2050" name="Picture 2" descr="C:\Users\astemberg\Downloads\TE-PRODUCT-FOOD_PROCESSOR-KITCHEN_MACHINE-QB404H-TECHNICAL_PICTOS-D.jpg"/>
          <p:cNvPicPr>
            <a:picLocks noChangeAspect="1" noChangeArrowheads="1"/>
          </p:cNvPicPr>
          <p:nvPr/>
        </p:nvPicPr>
        <p:blipFill>
          <a:blip r:embed="rId9" cstate="print"/>
          <a:srcRect b="12506"/>
          <a:stretch>
            <a:fillRect/>
          </a:stretch>
        </p:blipFill>
        <p:spPr bwMode="auto">
          <a:xfrm>
            <a:off x="1475581" y="3789040"/>
            <a:ext cx="1152203" cy="1008112"/>
          </a:xfrm>
          <a:prstGeom prst="rect">
            <a:avLst/>
          </a:prstGeom>
          <a:noFill/>
        </p:spPr>
      </p:pic>
      <p:sp>
        <p:nvSpPr>
          <p:cNvPr id="16" name="Obdélník 15"/>
          <p:cNvSpPr/>
          <p:nvPr/>
        </p:nvSpPr>
        <p:spPr>
          <a:xfrm>
            <a:off x="288032" y="3717032"/>
            <a:ext cx="793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4.6L</a:t>
            </a:r>
            <a:endParaRPr lang="en-US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263" t="7894" r="5263"/>
          <a:stretch>
            <a:fillRect/>
          </a:stretch>
        </p:blipFill>
        <p:spPr bwMode="auto">
          <a:xfrm>
            <a:off x="2267744" y="5013176"/>
            <a:ext cx="1224136" cy="115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5" descr="ScreenHunter_01 Feb. 24 17.08.gif"/>
          <p:cNvPicPr>
            <a:picLocks noChangeAspect="1"/>
          </p:cNvPicPr>
          <p:nvPr/>
        </p:nvPicPr>
        <p:blipFill>
          <a:blip r:embed="rId11" cstate="print"/>
          <a:srcRect l="9461"/>
          <a:stretch>
            <a:fillRect/>
          </a:stretch>
        </p:blipFill>
        <p:spPr>
          <a:xfrm>
            <a:off x="0" y="1340768"/>
            <a:ext cx="1378139" cy="8873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69900" y="884616"/>
            <a:ext cx="2670052" cy="247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949280"/>
            <a:ext cx="1308745" cy="82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834312" y="5517232"/>
            <a:ext cx="1309688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X:\Marketing\VÝROBKOVÁ DATABÁZE_Product_database\5. NOVELITIES 2014\077-Kitchen machines_std mixers\Details_QB404H\Icons\Ikony Tefal FrechExpressMax_2.jpg"/>
          <p:cNvPicPr>
            <a:picLocks noChangeAspect="1" noChangeArrowheads="1"/>
          </p:cNvPicPr>
          <p:nvPr/>
        </p:nvPicPr>
        <p:blipFill>
          <a:blip r:embed="rId15" cstate="print"/>
          <a:srcRect l="10816" t="18487" r="8067" b="24790"/>
          <a:stretch>
            <a:fillRect/>
          </a:stretch>
        </p:blipFill>
        <p:spPr bwMode="auto">
          <a:xfrm flipH="1">
            <a:off x="2555776" y="3933056"/>
            <a:ext cx="1584176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10089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kupina 22"/>
          <p:cNvGrpSpPr/>
          <p:nvPr/>
        </p:nvGrpSpPr>
        <p:grpSpPr>
          <a:xfrm>
            <a:off x="35496" y="0"/>
            <a:ext cx="1404664" cy="1268760"/>
            <a:chOff x="0" y="0"/>
            <a:chExt cx="1404664" cy="1268760"/>
          </a:xfrm>
        </p:grpSpPr>
        <p:sp>
          <p:nvSpPr>
            <p:cNvPr id="22" name="Obdélník 21"/>
            <p:cNvSpPr/>
            <p:nvPr/>
          </p:nvSpPr>
          <p:spPr>
            <a:xfrm>
              <a:off x="0" y="0"/>
              <a:ext cx="1331640" cy="1268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8" name="Picture 2" descr="C:\Users\Cchoulet\AppData\Local\Microsoft\Windows\Temporary Internet Files\Content.IE5\SDO5XQ5L\TE-LOGO_BASELINE-ENGLISH[1].jpg"/>
            <p:cNvPicPr>
              <a:picLocks noChangeAspect="1" noChangeArrowheads="1"/>
            </p:cNvPicPr>
            <p:nvPr/>
          </p:nvPicPr>
          <p:blipFill>
            <a:blip r:embed="rId2" cstate="print"/>
            <a:srcRect r="19149" b="35836"/>
            <a:stretch>
              <a:fillRect/>
            </a:stretch>
          </p:blipFill>
          <p:spPr bwMode="auto">
            <a:xfrm>
              <a:off x="0" y="476672"/>
              <a:ext cx="1404664" cy="295719"/>
            </a:xfrm>
            <a:prstGeom prst="rect">
              <a:avLst/>
            </a:prstGeom>
            <a:noFill/>
          </p:spPr>
        </p:pic>
      </p:grp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725623" y="331490"/>
            <a:ext cx="5436096" cy="6771084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730250" lvl="1" indent="-266700">
              <a:buClr>
                <a:srgbClr val="AC0000"/>
              </a:buClr>
            </a:pPr>
            <a:r>
              <a:rPr lang="hu-HU" sz="1600" dirty="0" smtClean="0">
                <a:solidFill>
                  <a:srgbClr val="8E8581"/>
                </a:solidFill>
                <a:latin typeface="Calibri" pitchFamily="34" charset="0"/>
              </a:rPr>
              <a:t>Maximálisan sokoldalú karos robot</a:t>
            </a:r>
            <a:r>
              <a:rPr lang="hu-HU" sz="1600" dirty="0">
                <a:solidFill>
                  <a:srgbClr val="8E8581"/>
                </a:solidFill>
                <a:latin typeface="Calibri" pitchFamily="34" charset="0"/>
              </a:rPr>
              <a:t>, </a:t>
            </a:r>
            <a:r>
              <a:rPr lang="hu-HU" sz="1600" dirty="0" smtClean="0">
                <a:solidFill>
                  <a:srgbClr val="8E8581"/>
                </a:solidFill>
                <a:latin typeface="Calibri" pitchFamily="34" charset="0"/>
              </a:rPr>
              <a:t>mely magas teljesítményt, </a:t>
            </a:r>
            <a:r>
              <a:rPr lang="hu-HU" sz="1600" dirty="0">
                <a:solidFill>
                  <a:srgbClr val="8E8581"/>
                </a:solidFill>
                <a:latin typeface="Calibri" pitchFamily="34" charset="0"/>
              </a:rPr>
              <a:t>gazdag </a:t>
            </a:r>
            <a:r>
              <a:rPr lang="hu-HU" sz="1600" dirty="0" smtClean="0">
                <a:solidFill>
                  <a:srgbClr val="8E8581"/>
                </a:solidFill>
                <a:latin typeface="Calibri" pitchFamily="34" charset="0"/>
              </a:rPr>
              <a:t>tartozékokat </a:t>
            </a:r>
            <a:r>
              <a:rPr lang="hu-HU" sz="1600" dirty="0">
                <a:solidFill>
                  <a:srgbClr val="8E8581"/>
                </a:solidFill>
                <a:latin typeface="Calibri" pitchFamily="34" charset="0"/>
              </a:rPr>
              <a:t>és nagyszerű </a:t>
            </a:r>
            <a:r>
              <a:rPr lang="hu-HU" sz="1600" dirty="0" smtClean="0">
                <a:solidFill>
                  <a:srgbClr val="8E8581"/>
                </a:solidFill>
                <a:latin typeface="Calibri" pitchFamily="34" charset="0"/>
              </a:rPr>
              <a:t>formatervezést kínál</a:t>
            </a:r>
            <a:r>
              <a:rPr lang="cs-CZ" sz="1300" dirty="0" smtClean="0">
                <a:solidFill>
                  <a:srgbClr val="8E8581"/>
                </a:solidFill>
                <a:latin typeface="Calibri" pitchFamily="34" charset="0"/>
              </a:rPr>
              <a:t>	</a:t>
            </a:r>
          </a:p>
          <a:p>
            <a:pPr marL="730250" lvl="1" indent="-266700">
              <a:buClr>
                <a:srgbClr val="AC0000"/>
              </a:buClr>
            </a:pPr>
            <a:endParaRPr lang="cs-CZ" sz="1300" dirty="0" smtClean="0">
              <a:solidFill>
                <a:srgbClr val="8E8581"/>
              </a:solidFill>
              <a:latin typeface="Calibri" pitchFamily="34" charset="0"/>
            </a:endParaRPr>
          </a:p>
          <a:p>
            <a:pPr marL="730250" lvl="1" indent="-266700">
              <a:spcAft>
                <a:spcPts val="600"/>
              </a:spcAft>
              <a:buClr>
                <a:srgbClr val="AC0000"/>
              </a:buClr>
            </a:pPr>
            <a:r>
              <a:rPr lang="hu-HU" sz="1400" b="1" dirty="0">
                <a:solidFill>
                  <a:srgbClr val="8E8581"/>
                </a:solidFill>
                <a:latin typeface="Calibri" pitchFamily="34" charset="0"/>
              </a:rPr>
              <a:t>Fő </a:t>
            </a:r>
            <a:r>
              <a:rPr lang="hu-HU" sz="1400" b="1" dirty="0" smtClean="0">
                <a:solidFill>
                  <a:srgbClr val="8E8581"/>
                </a:solidFill>
                <a:latin typeface="Calibri" pitchFamily="34" charset="0"/>
              </a:rPr>
              <a:t>előnyei</a:t>
            </a:r>
            <a:r>
              <a:rPr lang="cs-CZ" sz="1400" b="1" dirty="0" smtClean="0">
                <a:solidFill>
                  <a:srgbClr val="8E8581"/>
                </a:solidFill>
                <a:latin typeface="Calibri" pitchFamily="34" charset="0"/>
              </a:rPr>
              <a:t>: </a:t>
            </a:r>
          </a:p>
          <a:p>
            <a:pPr marL="730250" lvl="1" indent="-266700">
              <a:buClr>
                <a:srgbClr val="AC0000"/>
              </a:buClr>
              <a:buFont typeface="Wingdings" pitchFamily="2" charset="2"/>
              <a:buChar char="§"/>
            </a:pPr>
            <a:r>
              <a:rPr lang="hu-HU" sz="1400" b="1" dirty="0">
                <a:solidFill>
                  <a:srgbClr val="8E8581"/>
                </a:solidFill>
                <a:latin typeface="Calibri" pitchFamily="34" charset="0"/>
              </a:rPr>
              <a:t>Nagyszerű </a:t>
            </a:r>
            <a:r>
              <a:rPr lang="hu-HU" sz="1400" b="1" dirty="0" smtClean="0">
                <a:solidFill>
                  <a:srgbClr val="8E8581"/>
                </a:solidFill>
                <a:latin typeface="Calibri" pitchFamily="34" charset="0"/>
              </a:rPr>
              <a:t>eredmények a könnyű </a:t>
            </a:r>
            <a:r>
              <a:rPr lang="hu-HU" sz="1400" b="1" dirty="0">
                <a:solidFill>
                  <a:srgbClr val="8E8581"/>
                </a:solidFill>
                <a:latin typeface="Calibri" pitchFamily="34" charset="0"/>
              </a:rPr>
              <a:t>felvert </a:t>
            </a:r>
            <a:r>
              <a:rPr lang="hu-HU" sz="1400" b="1" dirty="0" smtClean="0">
                <a:solidFill>
                  <a:srgbClr val="8E8581"/>
                </a:solidFill>
                <a:latin typeface="Calibri" pitchFamily="34" charset="0"/>
              </a:rPr>
              <a:t>keverékek</a:t>
            </a:r>
            <a:r>
              <a:rPr lang="en-US" sz="1400" b="1" dirty="0" smtClean="0">
                <a:solidFill>
                  <a:srgbClr val="8E8581"/>
                </a:solidFill>
                <a:latin typeface="Calibri" pitchFamily="34" charset="0"/>
              </a:rPr>
              <a:t>t</a:t>
            </a:r>
            <a:r>
              <a:rPr lang="hu-HU" sz="1400" b="1" dirty="0" smtClean="0">
                <a:solidFill>
                  <a:srgbClr val="8E8581"/>
                </a:solidFill>
                <a:latin typeface="Calibri" pitchFamily="34" charset="0"/>
              </a:rPr>
              <a:t>ől a sűrű kenyér </a:t>
            </a:r>
            <a:r>
              <a:rPr lang="hu-HU" sz="1400" b="1" dirty="0">
                <a:solidFill>
                  <a:srgbClr val="8E8581"/>
                </a:solidFill>
                <a:latin typeface="Calibri" pitchFamily="34" charset="0"/>
              </a:rPr>
              <a:t>és </a:t>
            </a:r>
            <a:r>
              <a:rPr lang="hu-HU" sz="1400" b="1" dirty="0" smtClean="0">
                <a:solidFill>
                  <a:srgbClr val="8E8581"/>
                </a:solidFill>
                <a:latin typeface="Calibri" pitchFamily="34" charset="0"/>
              </a:rPr>
              <a:t>pizza tésztákig a </a:t>
            </a:r>
            <a:r>
              <a:rPr lang="hu-HU" sz="1400" dirty="0" smtClean="0">
                <a:solidFill>
                  <a:srgbClr val="8E8581"/>
                </a:solidFill>
                <a:latin typeface="Calibri" pitchFamily="34" charset="0"/>
              </a:rPr>
              <a:t>magas 900 W-os teljes</a:t>
            </a:r>
            <a:r>
              <a:rPr lang="cs-CZ" sz="1400" dirty="0" err="1">
                <a:solidFill>
                  <a:srgbClr val="8E8581"/>
                </a:solidFill>
                <a:latin typeface="Calibri" pitchFamily="34" charset="0"/>
              </a:rPr>
              <a:t>ítménynek</a:t>
            </a:r>
            <a:r>
              <a:rPr lang="cs-CZ" sz="1400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hu-HU" sz="1400" dirty="0" smtClean="0">
                <a:solidFill>
                  <a:srgbClr val="8E8581"/>
                </a:solidFill>
                <a:latin typeface="Calibri" pitchFamily="34" charset="0"/>
              </a:rPr>
              <a:t>köszönhetően </a:t>
            </a:r>
          </a:p>
          <a:p>
            <a:pPr marL="730250" lvl="1" indent="-266700">
              <a:buClr>
                <a:srgbClr val="AC0000"/>
              </a:buClr>
              <a:buFont typeface="Wingdings" pitchFamily="2" charset="2"/>
              <a:buChar char="§"/>
            </a:pPr>
            <a:r>
              <a:rPr lang="hu-HU" sz="1400" b="1" dirty="0">
                <a:solidFill>
                  <a:srgbClr val="8E8581"/>
                </a:solidFill>
                <a:latin typeface="Calibri" pitchFamily="34" charset="0"/>
              </a:rPr>
              <a:t>Egyedülálló </a:t>
            </a:r>
            <a:r>
              <a:rPr lang="hu-HU" sz="1400" b="1" dirty="0" smtClean="0">
                <a:solidFill>
                  <a:srgbClr val="8E8581"/>
                </a:solidFill>
                <a:latin typeface="Calibri" pitchFamily="34" charset="0"/>
              </a:rPr>
              <a:t>Flex whisk habverő lapát </a:t>
            </a:r>
            <a:r>
              <a:rPr lang="hu-HU" sz="1400" b="1" dirty="0">
                <a:solidFill>
                  <a:srgbClr val="8E8581"/>
                </a:solidFill>
                <a:latin typeface="Calibri" pitchFamily="34" charset="0"/>
              </a:rPr>
              <a:t>technológia </a:t>
            </a:r>
            <a:r>
              <a:rPr lang="hu-HU" sz="1400" dirty="0" smtClean="0">
                <a:solidFill>
                  <a:srgbClr val="8E8581"/>
                </a:solidFill>
                <a:latin typeface="Calibri" pitchFamily="34" charset="0"/>
              </a:rPr>
              <a:t>– felver már 1 tojásfehérjétől  akár 10 fehérjéig</a:t>
            </a:r>
          </a:p>
          <a:p>
            <a:pPr marL="730250" lvl="1" indent="-266700">
              <a:buClr>
                <a:srgbClr val="AC0000"/>
              </a:buClr>
              <a:buFont typeface="Wingdings" pitchFamily="2" charset="2"/>
              <a:buChar char="§"/>
            </a:pPr>
            <a:r>
              <a:rPr lang="hu-HU" sz="1400" b="1" dirty="0" smtClean="0">
                <a:solidFill>
                  <a:srgbClr val="8E8581"/>
                </a:solidFill>
                <a:latin typeface="Calibri" pitchFamily="34" charset="0"/>
              </a:rPr>
              <a:t>Bolygó mozgás </a:t>
            </a:r>
            <a:r>
              <a:rPr lang="hu-HU" sz="1400" dirty="0" smtClean="0">
                <a:solidFill>
                  <a:srgbClr val="8E8581"/>
                </a:solidFill>
                <a:latin typeface="Calibri" pitchFamily="34" charset="0"/>
              </a:rPr>
              <a:t>– a keverő kampók merőlegesen </a:t>
            </a:r>
            <a:r>
              <a:rPr lang="hu-HU" sz="1400" dirty="0">
                <a:solidFill>
                  <a:srgbClr val="8E8581"/>
                </a:solidFill>
                <a:latin typeface="Calibri" pitchFamily="34" charset="0"/>
              </a:rPr>
              <a:t>vannak beállítva</a:t>
            </a:r>
            <a:r>
              <a:rPr lang="hu-HU" sz="1400" dirty="0" smtClean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hu-HU" sz="1400" dirty="0">
                <a:solidFill>
                  <a:srgbClr val="8E8581"/>
                </a:solidFill>
                <a:latin typeface="Calibri" pitchFamily="34" charset="0"/>
              </a:rPr>
              <a:t>a </a:t>
            </a:r>
            <a:r>
              <a:rPr lang="hu-HU" sz="1400" dirty="0" smtClean="0">
                <a:solidFill>
                  <a:srgbClr val="8E8581"/>
                </a:solidFill>
                <a:latin typeface="Calibri" pitchFamily="34" charset="0"/>
              </a:rPr>
              <a:t>fejhez képest, amely </a:t>
            </a:r>
            <a:r>
              <a:rPr lang="hu-HU" sz="1400" dirty="0">
                <a:solidFill>
                  <a:srgbClr val="8E8581"/>
                </a:solidFill>
                <a:latin typeface="Calibri" pitchFamily="34" charset="0"/>
              </a:rPr>
              <a:t>forog </a:t>
            </a:r>
            <a:r>
              <a:rPr lang="hu-HU" sz="1400" dirty="0" smtClean="0">
                <a:solidFill>
                  <a:srgbClr val="8E8581"/>
                </a:solidFill>
                <a:latin typeface="Calibri" pitchFamily="34" charset="0"/>
              </a:rPr>
              <a:t>a tál </a:t>
            </a:r>
            <a:r>
              <a:rPr lang="hu-HU" sz="1400" dirty="0">
                <a:solidFill>
                  <a:srgbClr val="8E8581"/>
                </a:solidFill>
                <a:latin typeface="Calibri" pitchFamily="34" charset="0"/>
              </a:rPr>
              <a:t>mentén </a:t>
            </a:r>
            <a:r>
              <a:rPr lang="hu-HU" sz="1400" dirty="0" smtClean="0">
                <a:solidFill>
                  <a:srgbClr val="8E8581"/>
                </a:solidFill>
                <a:latin typeface="Calibri" pitchFamily="34" charset="0"/>
              </a:rPr>
              <a:t>, </a:t>
            </a:r>
            <a:r>
              <a:rPr lang="hu-HU" sz="1400" dirty="0">
                <a:solidFill>
                  <a:srgbClr val="8E8581"/>
                </a:solidFill>
                <a:latin typeface="Calibri" pitchFamily="34" charset="0"/>
              </a:rPr>
              <a:t>így biztosítva </a:t>
            </a:r>
            <a:r>
              <a:rPr lang="hu-HU" sz="1400" dirty="0" smtClean="0">
                <a:solidFill>
                  <a:srgbClr val="8E8581"/>
                </a:solidFill>
                <a:latin typeface="Calibri" pitchFamily="34" charset="0"/>
              </a:rPr>
              <a:t>az optimális keverést az </a:t>
            </a:r>
            <a:r>
              <a:rPr lang="hu-HU" sz="1400" dirty="0">
                <a:solidFill>
                  <a:srgbClr val="8E8581"/>
                </a:solidFill>
                <a:latin typeface="Calibri" pitchFamily="34" charset="0"/>
              </a:rPr>
              <a:t>egész </a:t>
            </a:r>
            <a:r>
              <a:rPr lang="hu-HU" sz="1400" dirty="0" smtClean="0">
                <a:solidFill>
                  <a:srgbClr val="8E8581"/>
                </a:solidFill>
                <a:latin typeface="Calibri" pitchFamily="34" charset="0"/>
              </a:rPr>
              <a:t>tálban</a:t>
            </a:r>
          </a:p>
          <a:p>
            <a:pPr marL="730250" lvl="1" indent="-266700">
              <a:buClr>
                <a:srgbClr val="AC0000"/>
              </a:buClr>
              <a:buFont typeface="Wingdings" pitchFamily="2" charset="2"/>
              <a:buChar char="§"/>
            </a:pPr>
            <a:r>
              <a:rPr lang="cs-CZ" sz="1400" b="1" dirty="0" err="1">
                <a:solidFill>
                  <a:srgbClr val="8E8581"/>
                </a:solidFill>
                <a:latin typeface="Calibri" pitchFamily="34" charset="0"/>
              </a:rPr>
              <a:t>Kapacitás</a:t>
            </a:r>
            <a:r>
              <a:rPr lang="cs-CZ" sz="1400" b="1" dirty="0">
                <a:solidFill>
                  <a:srgbClr val="8E8581"/>
                </a:solidFill>
                <a:latin typeface="Calibri" pitchFamily="34" charset="0"/>
              </a:rPr>
              <a:t> 1-8 </a:t>
            </a:r>
            <a:r>
              <a:rPr lang="cs-CZ" sz="1400" b="1" dirty="0" err="1">
                <a:solidFill>
                  <a:srgbClr val="8E8581"/>
                </a:solidFill>
                <a:latin typeface="Calibri" pitchFamily="34" charset="0"/>
              </a:rPr>
              <a:t>tojás</a:t>
            </a:r>
            <a:r>
              <a:rPr lang="cs-CZ" sz="1400" b="1" dirty="0">
                <a:solidFill>
                  <a:srgbClr val="8E8581"/>
                </a:solidFill>
                <a:latin typeface="Calibri" pitchFamily="34" charset="0"/>
              </a:rPr>
              <a:t> vagy </a:t>
            </a:r>
            <a:r>
              <a:rPr lang="cs-CZ" sz="1400" b="1" dirty="0" err="1" smtClean="0">
                <a:solidFill>
                  <a:srgbClr val="8E8581"/>
                </a:solidFill>
                <a:latin typeface="Calibri" pitchFamily="34" charset="0"/>
              </a:rPr>
              <a:t>akár</a:t>
            </a:r>
            <a:r>
              <a:rPr lang="cs-CZ" sz="1400" b="1" dirty="0" smtClean="0">
                <a:solidFill>
                  <a:srgbClr val="8E8581"/>
                </a:solidFill>
                <a:latin typeface="Calibri" pitchFamily="34" charset="0"/>
              </a:rPr>
              <a:t> 10 </a:t>
            </a:r>
            <a:r>
              <a:rPr lang="cs-CZ" sz="1400" b="1" dirty="0" err="1" smtClean="0">
                <a:solidFill>
                  <a:srgbClr val="8E8581"/>
                </a:solidFill>
                <a:latin typeface="Calibri" pitchFamily="34" charset="0"/>
              </a:rPr>
              <a:t>tojásfehérje</a:t>
            </a:r>
            <a:r>
              <a:rPr lang="cs-CZ" sz="1400" b="1" dirty="0" smtClean="0">
                <a:solidFill>
                  <a:srgbClr val="8E8581"/>
                </a:solidFill>
                <a:latin typeface="Calibri" pitchFamily="34" charset="0"/>
              </a:rPr>
              <a:t>, </a:t>
            </a:r>
            <a:r>
              <a:rPr lang="cs-CZ" sz="1400" b="1" dirty="0">
                <a:solidFill>
                  <a:srgbClr val="8E8581"/>
                </a:solidFill>
                <a:latin typeface="Calibri" pitchFamily="34" charset="0"/>
              </a:rPr>
              <a:t>800 </a:t>
            </a:r>
            <a:r>
              <a:rPr lang="cs-CZ" sz="1400" b="1" dirty="0" err="1">
                <a:solidFill>
                  <a:srgbClr val="8E8581"/>
                </a:solidFill>
                <a:latin typeface="Calibri" pitchFamily="34" charset="0"/>
              </a:rPr>
              <a:t>gramm</a:t>
            </a:r>
            <a:r>
              <a:rPr lang="cs-CZ" sz="1400" b="1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400" b="1" dirty="0" err="1">
                <a:solidFill>
                  <a:srgbClr val="8E8581"/>
                </a:solidFill>
                <a:latin typeface="Calibri" pitchFamily="34" charset="0"/>
              </a:rPr>
              <a:t>tészta</a:t>
            </a:r>
            <a:r>
              <a:rPr lang="cs-CZ" sz="1400" b="1" dirty="0">
                <a:solidFill>
                  <a:srgbClr val="8E8581"/>
                </a:solidFill>
                <a:latin typeface="Calibri" pitchFamily="34" charset="0"/>
              </a:rPr>
              <a:t> - </a:t>
            </a:r>
            <a:r>
              <a:rPr lang="cs-CZ" sz="1400" dirty="0">
                <a:solidFill>
                  <a:srgbClr val="8E8581"/>
                </a:solidFill>
                <a:latin typeface="Calibri" pitchFamily="34" charset="0"/>
              </a:rPr>
              <a:t>4,6 </a:t>
            </a:r>
            <a:r>
              <a:rPr lang="cs-CZ" sz="1400" dirty="0" smtClean="0">
                <a:solidFill>
                  <a:srgbClr val="8E8581"/>
                </a:solidFill>
                <a:latin typeface="Calibri" pitchFamily="34" charset="0"/>
              </a:rPr>
              <a:t>l-es </a:t>
            </a:r>
            <a:r>
              <a:rPr lang="cs-CZ" sz="1400" dirty="0" err="1" smtClean="0">
                <a:solidFill>
                  <a:srgbClr val="8E8581"/>
                </a:solidFill>
                <a:latin typeface="Calibri" pitchFamily="34" charset="0"/>
              </a:rPr>
              <a:t>tartály</a:t>
            </a:r>
            <a:r>
              <a:rPr lang="cs-CZ" sz="1400" dirty="0" smtClean="0">
                <a:solidFill>
                  <a:srgbClr val="8E8581"/>
                </a:solidFill>
                <a:latin typeface="Calibri" pitchFamily="34" charset="0"/>
              </a:rPr>
              <a:t> </a:t>
            </a:r>
          </a:p>
          <a:p>
            <a:pPr marL="730250" lvl="1" indent="-266700">
              <a:buClr>
                <a:srgbClr val="AC0000"/>
              </a:buClr>
              <a:buFont typeface="Wingdings" pitchFamily="2" charset="2"/>
              <a:buChar char="§"/>
            </a:pPr>
            <a:r>
              <a:rPr lang="cs-CZ" sz="1400" dirty="0" err="1">
                <a:solidFill>
                  <a:srgbClr val="8E8581"/>
                </a:solidFill>
                <a:latin typeface="Calibri" pitchFamily="34" charset="0"/>
              </a:rPr>
              <a:t>Szakácskönyv</a:t>
            </a:r>
            <a:r>
              <a:rPr lang="cs-CZ" sz="1400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400" b="1" dirty="0">
                <a:solidFill>
                  <a:srgbClr val="8E8581"/>
                </a:solidFill>
                <a:latin typeface="Calibri" pitchFamily="34" charset="0"/>
              </a:rPr>
              <a:t>25 </a:t>
            </a:r>
            <a:r>
              <a:rPr lang="cs-CZ" sz="1400" b="1" dirty="0" err="1" smtClean="0">
                <a:solidFill>
                  <a:srgbClr val="8E8581"/>
                </a:solidFill>
                <a:latin typeface="Calibri" pitchFamily="34" charset="0"/>
              </a:rPr>
              <a:t>recepttel</a:t>
            </a:r>
            <a:r>
              <a:rPr lang="cs-CZ" sz="1400" b="1" dirty="0" smtClean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400" dirty="0" smtClean="0">
                <a:solidFill>
                  <a:srgbClr val="8E8581"/>
                </a:solidFill>
                <a:latin typeface="Calibri" pitchFamily="34" charset="0"/>
              </a:rPr>
              <a:t>a </a:t>
            </a:r>
            <a:r>
              <a:rPr lang="cs-CZ" sz="1400" dirty="0" err="1" smtClean="0">
                <a:solidFill>
                  <a:srgbClr val="8E8581"/>
                </a:solidFill>
                <a:latin typeface="Calibri" pitchFamily="34" charset="0"/>
              </a:rPr>
              <a:t>csomagolás</a:t>
            </a:r>
            <a:r>
              <a:rPr lang="cs-CZ" sz="1400" dirty="0" smtClean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400" dirty="0" err="1" smtClean="0">
                <a:solidFill>
                  <a:srgbClr val="8E8581"/>
                </a:solidFill>
                <a:latin typeface="Calibri" pitchFamily="34" charset="0"/>
              </a:rPr>
              <a:t>része</a:t>
            </a:r>
            <a:r>
              <a:rPr lang="cs-CZ" sz="1400" dirty="0" smtClean="0">
                <a:solidFill>
                  <a:srgbClr val="8E8581"/>
                </a:solidFill>
                <a:latin typeface="Calibri" pitchFamily="34" charset="0"/>
              </a:rPr>
              <a:t> </a:t>
            </a:r>
          </a:p>
          <a:p>
            <a:pPr marL="730250" lvl="1" indent="-266700">
              <a:buClr>
                <a:srgbClr val="AC0000"/>
              </a:buClr>
            </a:pPr>
            <a:endParaRPr lang="cs-CZ" sz="1400" dirty="0" smtClean="0">
              <a:solidFill>
                <a:srgbClr val="8E8581"/>
              </a:solidFill>
              <a:latin typeface="Calibri" pitchFamily="34" charset="0"/>
            </a:endParaRPr>
          </a:p>
          <a:p>
            <a:pPr marL="730250" lvl="1" indent="-266700">
              <a:spcAft>
                <a:spcPts val="600"/>
              </a:spcAft>
              <a:buClr>
                <a:srgbClr val="AC0000"/>
              </a:buClr>
            </a:pPr>
            <a:r>
              <a:rPr lang="cs-CZ" sz="1400" b="1" dirty="0" err="1" smtClean="0">
                <a:solidFill>
                  <a:srgbClr val="8E8581"/>
                </a:solidFill>
                <a:latin typeface="Calibri" pitchFamily="34" charset="0"/>
              </a:rPr>
              <a:t>Paraméterei</a:t>
            </a:r>
            <a:r>
              <a:rPr lang="cs-CZ" sz="1400" b="1" dirty="0" smtClean="0">
                <a:solidFill>
                  <a:srgbClr val="8E8581"/>
                </a:solidFill>
                <a:latin typeface="Calibri" pitchFamily="34" charset="0"/>
              </a:rPr>
              <a:t>:</a:t>
            </a:r>
          </a:p>
          <a:p>
            <a:pPr marL="730250" lvl="1" indent="-266700">
              <a:buClr>
                <a:srgbClr val="AC0000"/>
              </a:buClr>
              <a:buFont typeface="Wingdings" pitchFamily="2" charset="2"/>
              <a:buChar char="§"/>
            </a:pPr>
            <a:r>
              <a:rPr lang="cs-CZ" sz="1400" b="1" dirty="0" err="1" smtClean="0">
                <a:solidFill>
                  <a:srgbClr val="8E8581"/>
                </a:solidFill>
                <a:latin typeface="Calibri" pitchFamily="34" charset="0"/>
              </a:rPr>
              <a:t>Teljesítmény</a:t>
            </a:r>
            <a:r>
              <a:rPr lang="cs-CZ" sz="1400" b="1" dirty="0" smtClean="0">
                <a:solidFill>
                  <a:srgbClr val="8E8581"/>
                </a:solidFill>
                <a:latin typeface="Calibri" pitchFamily="34" charset="0"/>
              </a:rPr>
              <a:t> 900W</a:t>
            </a:r>
          </a:p>
          <a:p>
            <a:pPr marL="730250" lvl="1" indent="-266700">
              <a:buClr>
                <a:srgbClr val="AC0000"/>
              </a:buClr>
              <a:buFont typeface="Wingdings" pitchFamily="2" charset="2"/>
              <a:buChar char="§"/>
            </a:pPr>
            <a:r>
              <a:rPr lang="cs-CZ" sz="1400" b="1" dirty="0">
                <a:solidFill>
                  <a:srgbClr val="8E8581"/>
                </a:solidFill>
                <a:latin typeface="Calibri" pitchFamily="34" charset="0"/>
              </a:rPr>
              <a:t>4.6 l-es </a:t>
            </a:r>
            <a:r>
              <a:rPr lang="cs-CZ" sz="1400" dirty="0" err="1">
                <a:solidFill>
                  <a:srgbClr val="8E8581"/>
                </a:solidFill>
                <a:latin typeface="Calibri" pitchFamily="34" charset="0"/>
              </a:rPr>
              <a:t>rozsdamentes</a:t>
            </a:r>
            <a:r>
              <a:rPr lang="cs-CZ" sz="1400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400" dirty="0" err="1">
                <a:solidFill>
                  <a:srgbClr val="8E8581"/>
                </a:solidFill>
                <a:latin typeface="Calibri" pitchFamily="34" charset="0"/>
              </a:rPr>
              <a:t>acélból</a:t>
            </a:r>
            <a:r>
              <a:rPr lang="cs-CZ" sz="1400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400" dirty="0" err="1">
                <a:solidFill>
                  <a:srgbClr val="8E8581"/>
                </a:solidFill>
                <a:latin typeface="Calibri" pitchFamily="34" charset="0"/>
              </a:rPr>
              <a:t>készült</a:t>
            </a:r>
            <a:r>
              <a:rPr lang="cs-CZ" sz="1400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400" dirty="0" err="1">
                <a:solidFill>
                  <a:srgbClr val="8E8581"/>
                </a:solidFill>
                <a:latin typeface="Calibri" pitchFamily="34" charset="0"/>
              </a:rPr>
              <a:t>edény</a:t>
            </a:r>
            <a:r>
              <a:rPr lang="cs-CZ" sz="1400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400" dirty="0" err="1">
                <a:solidFill>
                  <a:srgbClr val="8E8581"/>
                </a:solidFill>
                <a:latin typeface="Calibri" pitchFamily="34" charset="0"/>
              </a:rPr>
              <a:t>fogantyúval</a:t>
            </a:r>
            <a:r>
              <a:rPr lang="cs-CZ" sz="1400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400" dirty="0" err="1">
                <a:solidFill>
                  <a:srgbClr val="8E8581"/>
                </a:solidFill>
                <a:latin typeface="Calibri" pitchFamily="34" charset="0"/>
              </a:rPr>
              <a:t>és</a:t>
            </a:r>
            <a:r>
              <a:rPr lang="cs-CZ" sz="1400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400" dirty="0" err="1" smtClean="0">
                <a:solidFill>
                  <a:srgbClr val="8E8581"/>
                </a:solidFill>
                <a:latin typeface="Calibri" pitchFamily="34" charset="0"/>
              </a:rPr>
              <a:t>kifröccsenés</a:t>
            </a:r>
            <a:r>
              <a:rPr lang="cs-CZ" sz="1400" dirty="0" smtClean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400" dirty="0" err="1">
                <a:solidFill>
                  <a:srgbClr val="8E8581"/>
                </a:solidFill>
                <a:latin typeface="Calibri" pitchFamily="34" charset="0"/>
              </a:rPr>
              <a:t>elleni</a:t>
            </a:r>
            <a:r>
              <a:rPr lang="cs-CZ" sz="1400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400" dirty="0" err="1" smtClean="0">
                <a:solidFill>
                  <a:srgbClr val="8E8581"/>
                </a:solidFill>
                <a:latin typeface="Calibri" pitchFamily="34" charset="0"/>
              </a:rPr>
              <a:t>védelemmel</a:t>
            </a:r>
            <a:endParaRPr lang="cs-CZ" sz="1400" dirty="0" smtClean="0">
              <a:solidFill>
                <a:srgbClr val="8E8581"/>
              </a:solidFill>
              <a:latin typeface="Calibri" pitchFamily="34" charset="0"/>
            </a:endParaRPr>
          </a:p>
          <a:p>
            <a:pPr marL="730250" lvl="1" indent="-266700">
              <a:buClr>
                <a:srgbClr val="AC0000"/>
              </a:buClr>
              <a:buFont typeface="Wingdings" pitchFamily="2" charset="2"/>
              <a:buChar char="§"/>
            </a:pPr>
            <a:r>
              <a:rPr lang="hu-HU" sz="1400" dirty="0">
                <a:solidFill>
                  <a:srgbClr val="8E8581"/>
                </a:solidFill>
                <a:latin typeface="Calibri" pitchFamily="34" charset="0"/>
              </a:rPr>
              <a:t>Nagy teherbírású </a:t>
            </a:r>
            <a:r>
              <a:rPr lang="hu-HU" sz="1400" b="1" dirty="0" smtClean="0">
                <a:solidFill>
                  <a:srgbClr val="8E8581"/>
                </a:solidFill>
                <a:latin typeface="Calibri" pitchFamily="34" charset="0"/>
              </a:rPr>
              <a:t>keverő lapátok </a:t>
            </a:r>
            <a:r>
              <a:rPr lang="hu-HU" sz="1400" dirty="0" smtClean="0">
                <a:solidFill>
                  <a:srgbClr val="8E8581"/>
                </a:solidFill>
                <a:latin typeface="Calibri" pitchFamily="34" charset="0"/>
              </a:rPr>
              <a:t>(habverés</a:t>
            </a:r>
            <a:r>
              <a:rPr lang="hu-HU" sz="1400" dirty="0">
                <a:solidFill>
                  <a:srgbClr val="8E8581"/>
                </a:solidFill>
                <a:latin typeface="Calibri" pitchFamily="34" charset="0"/>
              </a:rPr>
              <a:t>, </a:t>
            </a:r>
            <a:r>
              <a:rPr lang="hu-HU" sz="1400" dirty="0" smtClean="0">
                <a:solidFill>
                  <a:srgbClr val="8E8581"/>
                </a:solidFill>
                <a:latin typeface="Calibri" pitchFamily="34" charset="0"/>
              </a:rPr>
              <a:t>keverés, </a:t>
            </a:r>
            <a:r>
              <a:rPr lang="hu-HU" sz="1400" dirty="0">
                <a:solidFill>
                  <a:srgbClr val="8E8581"/>
                </a:solidFill>
                <a:latin typeface="Calibri" pitchFamily="34" charset="0"/>
              </a:rPr>
              <a:t>dagasztás</a:t>
            </a:r>
            <a:r>
              <a:rPr lang="hu-HU" sz="1400" dirty="0" smtClean="0">
                <a:solidFill>
                  <a:srgbClr val="8E8581"/>
                </a:solidFill>
                <a:latin typeface="Calibri" pitchFamily="34" charset="0"/>
              </a:rPr>
              <a:t>)</a:t>
            </a:r>
          </a:p>
          <a:p>
            <a:pPr marL="730250" lvl="1" indent="-266700">
              <a:buClr>
                <a:srgbClr val="AC0000"/>
              </a:buClr>
              <a:buFont typeface="Wingdings" pitchFamily="2" charset="2"/>
              <a:buChar char="§"/>
            </a:pPr>
            <a:r>
              <a:rPr lang="cs-CZ" sz="1400" b="1" dirty="0">
                <a:solidFill>
                  <a:srgbClr val="8E8581"/>
                </a:solidFill>
                <a:latin typeface="Calibri" pitchFamily="34" charset="0"/>
              </a:rPr>
              <a:t>6 </a:t>
            </a:r>
            <a:r>
              <a:rPr lang="cs-CZ" sz="1400" b="1" dirty="0" err="1">
                <a:solidFill>
                  <a:srgbClr val="8E8581"/>
                </a:solidFill>
                <a:latin typeface="Calibri" pitchFamily="34" charset="0"/>
              </a:rPr>
              <a:t>sebesség</a:t>
            </a:r>
            <a:r>
              <a:rPr lang="cs-CZ" sz="1400" b="1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400" b="1" dirty="0" err="1">
                <a:solidFill>
                  <a:srgbClr val="8E8581"/>
                </a:solidFill>
                <a:latin typeface="Calibri" pitchFamily="34" charset="0"/>
              </a:rPr>
              <a:t>és</a:t>
            </a:r>
            <a:r>
              <a:rPr lang="cs-CZ" sz="1400" b="1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400" b="1" dirty="0" err="1">
                <a:solidFill>
                  <a:srgbClr val="8E8581"/>
                </a:solidFill>
                <a:latin typeface="Calibri" pitchFamily="34" charset="0"/>
              </a:rPr>
              <a:t>pulzus</a:t>
            </a:r>
            <a:r>
              <a:rPr lang="cs-CZ" sz="1400" b="1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400" b="1" dirty="0" err="1" smtClean="0">
                <a:solidFill>
                  <a:srgbClr val="8E8581"/>
                </a:solidFill>
                <a:latin typeface="Calibri" pitchFamily="34" charset="0"/>
              </a:rPr>
              <a:t>kapcsoló</a:t>
            </a:r>
            <a:r>
              <a:rPr lang="cs-CZ" sz="1400" b="1" dirty="0" smtClean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400" dirty="0" smtClean="0">
                <a:solidFill>
                  <a:srgbClr val="8E8581"/>
                </a:solidFill>
                <a:latin typeface="Calibri" pitchFamily="34" charset="0"/>
              </a:rPr>
              <a:t>(a </a:t>
            </a:r>
            <a:r>
              <a:rPr lang="cs-CZ" sz="1400" dirty="0" err="1" smtClean="0">
                <a:solidFill>
                  <a:srgbClr val="8E8581"/>
                </a:solidFill>
                <a:latin typeface="Calibri" pitchFamily="34" charset="0"/>
              </a:rPr>
              <a:t>mixerhez</a:t>
            </a:r>
            <a:r>
              <a:rPr lang="cs-CZ" sz="1400" dirty="0" smtClean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400" dirty="0" err="1" smtClean="0">
                <a:solidFill>
                  <a:srgbClr val="8E8581"/>
                </a:solidFill>
                <a:latin typeface="Calibri" pitchFamily="34" charset="0"/>
              </a:rPr>
              <a:t>ajánlott</a:t>
            </a:r>
            <a:r>
              <a:rPr lang="cs-CZ" sz="1400" dirty="0" smtClean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400" dirty="0" err="1" smtClean="0">
                <a:solidFill>
                  <a:srgbClr val="8E8581"/>
                </a:solidFill>
                <a:latin typeface="Calibri" pitchFamily="34" charset="0"/>
              </a:rPr>
              <a:t>használni</a:t>
            </a:r>
            <a:r>
              <a:rPr lang="cs-CZ" sz="1400" dirty="0" smtClean="0">
                <a:solidFill>
                  <a:srgbClr val="8E8581"/>
                </a:solidFill>
                <a:latin typeface="Calibri" pitchFamily="34" charset="0"/>
              </a:rPr>
              <a:t>)</a:t>
            </a:r>
          </a:p>
          <a:p>
            <a:pPr marL="730250" lvl="1" indent="-266700">
              <a:buClr>
                <a:srgbClr val="AC0000"/>
              </a:buClr>
              <a:buFont typeface="Wingdings" pitchFamily="2" charset="2"/>
              <a:buChar char="§"/>
            </a:pPr>
            <a:r>
              <a:rPr lang="cs-CZ" sz="1400" b="1" dirty="0" err="1" smtClean="0">
                <a:solidFill>
                  <a:srgbClr val="8E8581"/>
                </a:solidFill>
                <a:latin typeface="Calibri" pitchFamily="34" charset="0"/>
              </a:rPr>
              <a:t>Turmixkancsó</a:t>
            </a:r>
            <a:r>
              <a:rPr lang="cs-CZ" sz="1400" b="1" dirty="0" smtClean="0">
                <a:solidFill>
                  <a:srgbClr val="8E8581"/>
                </a:solidFill>
                <a:latin typeface="Calibri" pitchFamily="34" charset="0"/>
              </a:rPr>
              <a:t> 1,5 l-es</a:t>
            </a:r>
          </a:p>
          <a:p>
            <a:pPr marL="730250" lvl="1" indent="-266700">
              <a:buClr>
                <a:srgbClr val="AC0000"/>
              </a:buClr>
              <a:buFont typeface="Wingdings" pitchFamily="2" charset="2"/>
              <a:buChar char="§"/>
            </a:pPr>
            <a:r>
              <a:rPr lang="hu-HU" sz="1400" b="1" dirty="0">
                <a:solidFill>
                  <a:srgbClr val="8E8581"/>
                </a:solidFill>
                <a:latin typeface="Calibri" pitchFamily="34" charset="0"/>
              </a:rPr>
              <a:t>H</a:t>
            </a:r>
            <a:r>
              <a:rPr lang="hu-HU" sz="1400" b="1" dirty="0" smtClean="0">
                <a:solidFill>
                  <a:srgbClr val="8E8581"/>
                </a:solidFill>
                <a:latin typeface="Calibri" pitchFamily="34" charset="0"/>
              </a:rPr>
              <a:t>úsdaráló</a:t>
            </a:r>
            <a:endParaRPr lang="cs-CZ" sz="1400" dirty="0" smtClean="0">
              <a:solidFill>
                <a:srgbClr val="8E8581"/>
              </a:solidFill>
              <a:latin typeface="Calibri" pitchFamily="34" charset="0"/>
            </a:endParaRPr>
          </a:p>
          <a:p>
            <a:pPr marL="730250" lvl="1" indent="-266700">
              <a:buClr>
                <a:srgbClr val="AC0000"/>
              </a:buClr>
              <a:buFont typeface="Wingdings" pitchFamily="2" charset="2"/>
              <a:buChar char="§"/>
            </a:pPr>
            <a:r>
              <a:rPr lang="cs-CZ" sz="1400" b="1" dirty="0" err="1">
                <a:solidFill>
                  <a:srgbClr val="8E8581"/>
                </a:solidFill>
                <a:latin typeface="Calibri" pitchFamily="34" charset="0"/>
              </a:rPr>
              <a:t>G</a:t>
            </a:r>
            <a:r>
              <a:rPr lang="cs-CZ" sz="1400" b="1" dirty="0" err="1" smtClean="0">
                <a:solidFill>
                  <a:srgbClr val="8E8581"/>
                </a:solidFill>
                <a:latin typeface="Calibri" pitchFamily="34" charset="0"/>
              </a:rPr>
              <a:t>yümölcsfacsaró</a:t>
            </a:r>
            <a:endParaRPr lang="cs-CZ" sz="1400" b="1" dirty="0" smtClean="0">
              <a:solidFill>
                <a:srgbClr val="8E8581"/>
              </a:solidFill>
              <a:latin typeface="Calibri" pitchFamily="34" charset="0"/>
            </a:endParaRPr>
          </a:p>
          <a:p>
            <a:pPr marL="730250" lvl="1" indent="-266700">
              <a:buClr>
                <a:srgbClr val="AC0000"/>
              </a:buClr>
              <a:buFont typeface="Wingdings" pitchFamily="2" charset="2"/>
              <a:buChar char="§"/>
            </a:pPr>
            <a:r>
              <a:rPr lang="cs-CZ" sz="1400" b="1" dirty="0">
                <a:solidFill>
                  <a:srgbClr val="8E8581"/>
                </a:solidFill>
                <a:latin typeface="Calibri" pitchFamily="34" charset="0"/>
              </a:rPr>
              <a:t>4 </a:t>
            </a:r>
            <a:r>
              <a:rPr lang="cs-CZ" sz="1400" b="1" dirty="0" err="1" smtClean="0">
                <a:solidFill>
                  <a:srgbClr val="8E8581"/>
                </a:solidFill>
                <a:latin typeface="Calibri" pitchFamily="34" charset="0"/>
              </a:rPr>
              <a:t>kúp</a:t>
            </a:r>
            <a:r>
              <a:rPr lang="cs-CZ" sz="1400" b="1" dirty="0" smtClean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400" b="1" dirty="0" err="1" smtClean="0">
                <a:solidFill>
                  <a:srgbClr val="8E8581"/>
                </a:solidFill>
                <a:latin typeface="Calibri" pitchFamily="34" charset="0"/>
              </a:rPr>
              <a:t>alakú</a:t>
            </a:r>
            <a:r>
              <a:rPr lang="cs-CZ" sz="1400" b="1" dirty="0" smtClean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400" b="1" dirty="0" err="1" smtClean="0">
                <a:solidFill>
                  <a:srgbClr val="8E8581"/>
                </a:solidFill>
                <a:latin typeface="Calibri" pitchFamily="34" charset="0"/>
              </a:rPr>
              <a:t>feltét</a:t>
            </a:r>
            <a:r>
              <a:rPr lang="cs-CZ" sz="1400" b="1" dirty="0" smtClean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400" b="1" dirty="0" err="1">
                <a:solidFill>
                  <a:srgbClr val="8E8581"/>
                </a:solidFill>
                <a:latin typeface="Calibri" pitchFamily="34" charset="0"/>
              </a:rPr>
              <a:t>aprításra</a:t>
            </a:r>
            <a:r>
              <a:rPr lang="cs-CZ" sz="1400" b="1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400" b="1" dirty="0" err="1">
                <a:solidFill>
                  <a:srgbClr val="8E8581"/>
                </a:solidFill>
                <a:latin typeface="Calibri" pitchFamily="34" charset="0"/>
              </a:rPr>
              <a:t>és</a:t>
            </a:r>
            <a:r>
              <a:rPr lang="cs-CZ" sz="1400" b="1" dirty="0">
                <a:solidFill>
                  <a:srgbClr val="8E8581"/>
                </a:solidFill>
                <a:latin typeface="Calibri" pitchFamily="34" charset="0"/>
              </a:rPr>
              <a:t> </a:t>
            </a:r>
            <a:r>
              <a:rPr lang="cs-CZ" sz="1400" b="1" dirty="0" err="1" smtClean="0">
                <a:solidFill>
                  <a:srgbClr val="8E8581"/>
                </a:solidFill>
                <a:latin typeface="Calibri" pitchFamily="34" charset="0"/>
              </a:rPr>
              <a:t>szeletelésre</a:t>
            </a:r>
            <a:endParaRPr lang="cs-CZ" sz="1400" dirty="0" smtClean="0">
              <a:solidFill>
                <a:srgbClr val="8E8581"/>
              </a:solidFill>
              <a:latin typeface="Calibri" pitchFamily="34" charset="0"/>
            </a:endParaRPr>
          </a:p>
          <a:p>
            <a:pPr marL="273050" indent="-266700">
              <a:buClr>
                <a:srgbClr val="26B437"/>
              </a:buClr>
              <a:buFont typeface="Wingdings 2" pitchFamily="18" charset="2"/>
              <a:buChar char="¢"/>
            </a:pPr>
            <a:endParaRPr lang="cs-CZ" sz="1300" dirty="0" smtClean="0">
              <a:solidFill>
                <a:srgbClr val="8E8581"/>
              </a:solidFill>
              <a:latin typeface="Calibri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2484" y="5085184"/>
            <a:ext cx="1009476" cy="99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X:\Marketing\VÝROBKOVÁ DATABÁZE_Product_database\5. NOVELITIES 2014\077-Kitchen machines_std mixers\Details_QB404H\Icons\Ikony Tefal FrechExpressMax_1.jpg"/>
          <p:cNvPicPr>
            <a:picLocks noChangeAspect="1" noChangeArrowheads="1"/>
          </p:cNvPicPr>
          <p:nvPr/>
        </p:nvPicPr>
        <p:blipFill>
          <a:blip r:embed="rId4" cstate="print"/>
          <a:srcRect l="2535"/>
          <a:stretch>
            <a:fillRect/>
          </a:stretch>
        </p:blipFill>
        <p:spPr bwMode="auto">
          <a:xfrm>
            <a:off x="0" y="4509120"/>
            <a:ext cx="1403648" cy="1158480"/>
          </a:xfrm>
          <a:prstGeom prst="rect">
            <a:avLst/>
          </a:prstGeom>
          <a:noFill/>
        </p:spPr>
      </p:pic>
      <p:pic>
        <p:nvPicPr>
          <p:cNvPr id="10" name="Picture 4" descr="X:\Marketing\VÝROBKOVÁ DATABÁZE_Product_database\5. NOVELITIES 2014\077-Kitchen machines_std mixers\Details_QB404H\Icons\Ikony Tefal FrechExpressMax_4.jpg"/>
          <p:cNvPicPr>
            <a:picLocks noChangeAspect="1" noChangeArrowheads="1"/>
          </p:cNvPicPr>
          <p:nvPr/>
        </p:nvPicPr>
        <p:blipFill>
          <a:blip r:embed="rId5" cstate="print"/>
          <a:srcRect l="5240"/>
          <a:stretch>
            <a:fillRect/>
          </a:stretch>
        </p:blipFill>
        <p:spPr bwMode="auto">
          <a:xfrm>
            <a:off x="0" y="2204864"/>
            <a:ext cx="1403648" cy="1191542"/>
          </a:xfrm>
          <a:prstGeom prst="rect">
            <a:avLst/>
          </a:prstGeom>
          <a:noFill/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403350" y="0"/>
            <a:ext cx="7740650" cy="461665"/>
          </a:xfrm>
          <a:prstGeom prst="rect">
            <a:avLst/>
          </a:prstGeom>
          <a:solidFill>
            <a:srgbClr val="AC0000"/>
          </a:solidFill>
          <a:ln w="12700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Tefal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Masterchef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 Gourmet</a:t>
            </a:r>
            <a:r>
              <a:rPr lang="cs-CZ" sz="2400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 karos 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robot</a:t>
            </a:r>
            <a:r>
              <a:rPr lang="cs-CZ" sz="2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Ref. </a:t>
            </a:r>
            <a:r>
              <a:rPr lang="cs-CZ" sz="240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sz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. : QB</a:t>
            </a:r>
            <a:r>
              <a:rPr lang="cs-CZ" sz="2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505G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38</a:t>
            </a:r>
          </a:p>
        </p:txBody>
      </p:sp>
      <p:sp>
        <p:nvSpPr>
          <p:cNvPr id="56323" name="Line 3"/>
          <p:cNvSpPr>
            <a:spLocks noChangeShapeType="1"/>
          </p:cNvSpPr>
          <p:nvPr/>
        </p:nvSpPr>
        <p:spPr bwMode="auto">
          <a:xfrm>
            <a:off x="1403350" y="0"/>
            <a:ext cx="298" cy="6237312"/>
          </a:xfrm>
          <a:prstGeom prst="line">
            <a:avLst/>
          </a:prstGeom>
          <a:noFill/>
          <a:ln w="38100">
            <a:solidFill>
              <a:srgbClr val="A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1027" name="Picture 3" descr="X:\Marketing\VÝROBKOVÁ DATABÁZE_Product_database\5. NOVELITIES 2014\077-Kitchen machines_std mixers\Details_QB404H\Icons\Ikony Tefal FrechExpressMax_3.jpg"/>
          <p:cNvPicPr>
            <a:picLocks noChangeAspect="1" noChangeArrowheads="1"/>
          </p:cNvPicPr>
          <p:nvPr/>
        </p:nvPicPr>
        <p:blipFill>
          <a:blip r:embed="rId6" cstate="print"/>
          <a:srcRect l="5265" t="6545" r="5234" b="8371"/>
          <a:stretch>
            <a:fillRect/>
          </a:stretch>
        </p:blipFill>
        <p:spPr bwMode="auto">
          <a:xfrm>
            <a:off x="0" y="3356992"/>
            <a:ext cx="1331640" cy="1076856"/>
          </a:xfrm>
          <a:prstGeom prst="rect">
            <a:avLst/>
          </a:prstGeom>
          <a:noFill/>
        </p:spPr>
      </p:pic>
      <p:pic>
        <p:nvPicPr>
          <p:cNvPr id="12" name="Picture 11" descr="TE-PRODUCT-FOOD_PROCESSORS-MASTERCHEF_GOURMET-QB413H-LOGO-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35696" y="3501008"/>
            <a:ext cx="2304256" cy="127875"/>
          </a:xfrm>
          <a:prstGeom prst="rect">
            <a:avLst/>
          </a:prstGeom>
        </p:spPr>
      </p:pic>
      <p:pic>
        <p:nvPicPr>
          <p:cNvPr id="13" name="Picture 2" descr="C:\Users\astemberg\Downloads\TE-PRODUCT-FOOD_PROCESSOR-KITCHEN_MACHINE-QB404H-TECHNICAL_PICTOS-C.jpg"/>
          <p:cNvPicPr>
            <a:picLocks noChangeAspect="1" noChangeArrowheads="1"/>
          </p:cNvPicPr>
          <p:nvPr/>
        </p:nvPicPr>
        <p:blipFill>
          <a:blip r:embed="rId8" cstate="print"/>
          <a:srcRect l="24851" t="9346" r="15505" b="11211"/>
          <a:stretch>
            <a:fillRect/>
          </a:stretch>
        </p:blipFill>
        <p:spPr bwMode="auto">
          <a:xfrm>
            <a:off x="1475656" y="4869160"/>
            <a:ext cx="813267" cy="1152128"/>
          </a:xfrm>
          <a:prstGeom prst="rect">
            <a:avLst/>
          </a:prstGeom>
          <a:noFill/>
        </p:spPr>
      </p:pic>
      <p:pic>
        <p:nvPicPr>
          <p:cNvPr id="2050" name="Picture 2" descr="C:\Users\astemberg\Downloads\TE-PRODUCT-FOOD_PROCESSOR-KITCHEN_MACHINE-QB404H-TECHNICAL_PICTOS-D.jpg"/>
          <p:cNvPicPr>
            <a:picLocks noChangeAspect="1" noChangeArrowheads="1"/>
          </p:cNvPicPr>
          <p:nvPr/>
        </p:nvPicPr>
        <p:blipFill>
          <a:blip r:embed="rId9" cstate="print"/>
          <a:srcRect b="12506"/>
          <a:stretch>
            <a:fillRect/>
          </a:stretch>
        </p:blipFill>
        <p:spPr bwMode="auto">
          <a:xfrm>
            <a:off x="1475581" y="3789040"/>
            <a:ext cx="1152203" cy="1008112"/>
          </a:xfrm>
          <a:prstGeom prst="rect">
            <a:avLst/>
          </a:prstGeom>
          <a:noFill/>
        </p:spPr>
      </p:pic>
      <p:sp>
        <p:nvSpPr>
          <p:cNvPr id="16" name="Obdélník 15"/>
          <p:cNvSpPr/>
          <p:nvPr/>
        </p:nvSpPr>
        <p:spPr>
          <a:xfrm>
            <a:off x="288032" y="3717032"/>
            <a:ext cx="793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4.6L</a:t>
            </a:r>
            <a:endParaRPr lang="en-US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263" t="7894" r="5263"/>
          <a:stretch>
            <a:fillRect/>
          </a:stretch>
        </p:blipFill>
        <p:spPr bwMode="auto">
          <a:xfrm>
            <a:off x="2267744" y="5013176"/>
            <a:ext cx="1224136" cy="115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5" descr="ScreenHunter_01 Feb. 24 17.08.gif"/>
          <p:cNvPicPr>
            <a:picLocks noChangeAspect="1"/>
          </p:cNvPicPr>
          <p:nvPr/>
        </p:nvPicPr>
        <p:blipFill>
          <a:blip r:embed="rId11" cstate="print"/>
          <a:srcRect l="9461"/>
          <a:stretch>
            <a:fillRect/>
          </a:stretch>
        </p:blipFill>
        <p:spPr>
          <a:xfrm>
            <a:off x="0" y="1340768"/>
            <a:ext cx="1378139" cy="8873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69900" y="884616"/>
            <a:ext cx="2670052" cy="247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949280"/>
            <a:ext cx="1308745" cy="82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34012" y="5949915"/>
            <a:ext cx="1180344" cy="106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X:\Marketing\VÝROBKOVÁ DATABÁZE_Product_database\5. NOVELITIES 2014\077-Kitchen machines_std mixers\Details_QB404H\Icons\Ikony Tefal FrechExpressMax_2.jpg"/>
          <p:cNvPicPr>
            <a:picLocks noChangeAspect="1" noChangeArrowheads="1"/>
          </p:cNvPicPr>
          <p:nvPr/>
        </p:nvPicPr>
        <p:blipFill>
          <a:blip r:embed="rId15" cstate="print"/>
          <a:srcRect l="10816" t="18487" r="8067" b="24790"/>
          <a:stretch>
            <a:fillRect/>
          </a:stretch>
        </p:blipFill>
        <p:spPr bwMode="auto">
          <a:xfrm flipH="1">
            <a:off x="2555776" y="3933056"/>
            <a:ext cx="1584176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10089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Groupe_SEB_Colors">
      <a:dk1>
        <a:sysClr val="windowText" lastClr="000000"/>
      </a:dk1>
      <a:lt1>
        <a:sysClr val="window" lastClr="FFFFFF"/>
      </a:lt1>
      <a:dk2>
        <a:srgbClr val="A4998B"/>
      </a:dk2>
      <a:lt2>
        <a:srgbClr val="D62418"/>
      </a:lt2>
      <a:accent1>
        <a:srgbClr val="4A316A"/>
      </a:accent1>
      <a:accent2>
        <a:srgbClr val="D62418"/>
      </a:accent2>
      <a:accent3>
        <a:srgbClr val="616726"/>
      </a:accent3>
      <a:accent4>
        <a:srgbClr val="6B1C31"/>
      </a:accent4>
      <a:accent5>
        <a:srgbClr val="5D93AE"/>
      </a:accent5>
      <a:accent6>
        <a:srgbClr val="F29317"/>
      </a:accent6>
      <a:hlink>
        <a:srgbClr val="0000FF"/>
      </a:hlink>
      <a:folHlink>
        <a:srgbClr val="6B1C31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156</TotalTime>
  <Words>85</Words>
  <Application>Microsoft Office PowerPoint</Application>
  <PresentationFormat>Předvádění na obrazovce (4:3)</PresentationFormat>
  <Paragraphs>61</Paragraphs>
  <Slides>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4" baseType="lpstr">
      <vt:lpstr>blank</vt:lpstr>
      <vt:lpstr>Snímek 1</vt:lpstr>
      <vt:lpstr>Snímek 2</vt:lpstr>
      <vt:lpstr>Snímek 3</vt:lpstr>
    </vt:vector>
  </TitlesOfParts>
  <Company>Groupe SEB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zpokorna</dc:creator>
  <cp:lastModifiedBy>HZATLOUKALOVA</cp:lastModifiedBy>
  <cp:revision>26</cp:revision>
  <dcterms:created xsi:type="dcterms:W3CDTF">2015-06-12T12:18:49Z</dcterms:created>
  <dcterms:modified xsi:type="dcterms:W3CDTF">2016-02-22T14:06:01Z</dcterms:modified>
</cp:coreProperties>
</file>